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65" r:id="rId3"/>
    <p:sldId id="269" r:id="rId4"/>
    <p:sldId id="270" r:id="rId5"/>
    <p:sldId id="271" r:id="rId6"/>
    <p:sldId id="272" r:id="rId7"/>
    <p:sldId id="275" r:id="rId8"/>
    <p:sldId id="273" r:id="rId9"/>
    <p:sldId id="274" r:id="rId10"/>
    <p:sldId id="276" r:id="rId11"/>
    <p:sldId id="277" r:id="rId12"/>
    <p:sldId id="278" r:id="rId13"/>
    <p:sldId id="293" r:id="rId14"/>
    <p:sldId id="279" r:id="rId15"/>
    <p:sldId id="280" r:id="rId16"/>
    <p:sldId id="283" r:id="rId17"/>
    <p:sldId id="281" r:id="rId18"/>
    <p:sldId id="282" r:id="rId19"/>
    <p:sldId id="284" r:id="rId20"/>
    <p:sldId id="285" r:id="rId21"/>
    <p:sldId id="286" r:id="rId22"/>
    <p:sldId id="287" r:id="rId23"/>
    <p:sldId id="288" r:id="rId24"/>
    <p:sldId id="289" r:id="rId25"/>
    <p:sldId id="290" r:id="rId26"/>
    <p:sldId id="291" r:id="rId27"/>
    <p:sldId id="292" r:id="rId28"/>
    <p:sldId id="294" r:id="rId29"/>
    <p:sldId id="266" r:id="rId30"/>
    <p:sldId id="295" r:id="rId31"/>
    <p:sldId id="267" r:id="rId32"/>
    <p:sldId id="26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679"/>
    <a:srgbClr val="000000"/>
    <a:srgbClr val="FFFFFF"/>
    <a:srgbClr val="FFFF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02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FAD446-DB86-964E-BA3E-FB5747F835B6}" type="datetimeFigureOut">
              <a:rPr lang="en-US" smtClean="0"/>
              <a:t>8/31/2023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B4B092-0716-2549-9FC3-361DBC424993}" type="slidenum">
              <a:rPr lang="en-US" smtClean="0"/>
              <a:t>‹#›</a:t>
            </a:fld>
            <a:endParaRPr lang="en-US"/>
          </a:p>
        </p:txBody>
      </p:sp>
    </p:spTree>
    <p:extLst>
      <p:ext uri="{BB962C8B-B14F-4D97-AF65-F5344CB8AC3E}">
        <p14:creationId xmlns:p14="http://schemas.microsoft.com/office/powerpoint/2010/main" val="7289635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973D10-58F2-264C-B950-00EAA6BA971E}" type="datetimeFigureOut">
              <a:rPr lang="en-US" smtClean="0"/>
              <a:t>8/31/2023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ED7C3A-3A48-564A-AB6C-2BBA3B686E6D}" type="slidenum">
              <a:rPr lang="en-US" smtClean="0"/>
              <a:t>‹#›</a:t>
            </a:fld>
            <a:endParaRPr lang="en-US"/>
          </a:p>
        </p:txBody>
      </p:sp>
    </p:spTree>
    <p:extLst>
      <p:ext uri="{BB962C8B-B14F-4D97-AF65-F5344CB8AC3E}">
        <p14:creationId xmlns:p14="http://schemas.microsoft.com/office/powerpoint/2010/main" val="38351330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Title:Closing_Bkgd_2-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9" name="Content Placeholder 8"/>
          <p:cNvSpPr>
            <a:spLocks noGrp="1"/>
          </p:cNvSpPr>
          <p:nvPr>
            <p:ph sz="quarter" idx="11" hasCustomPrompt="1"/>
          </p:nvPr>
        </p:nvSpPr>
        <p:spPr>
          <a:xfrm>
            <a:off x="429740" y="4215027"/>
            <a:ext cx="8229600" cy="528595"/>
          </a:xfrm>
          <a:prstGeom prst="rect">
            <a:avLst/>
          </a:prstGeom>
        </p:spPr>
        <p:txBody>
          <a:bodyPr/>
          <a:lstStyle>
            <a:lvl1pPr marL="0" indent="0">
              <a:buNone/>
              <a:defRPr b="0" baseline="0">
                <a:solidFill>
                  <a:schemeClr val="accent1"/>
                </a:solidFill>
              </a:defRPr>
            </a:lvl1pPr>
          </a:lstStyle>
          <a:p>
            <a:pPr lvl="0"/>
            <a:r>
              <a:rPr lang="en-US" dirty="0"/>
              <a:t>Subtitle | Contact Information</a:t>
            </a:r>
          </a:p>
        </p:txBody>
      </p:sp>
      <p:sp>
        <p:nvSpPr>
          <p:cNvPr id="13" name="Title 12"/>
          <p:cNvSpPr>
            <a:spLocks noGrp="1"/>
          </p:cNvSpPr>
          <p:nvPr>
            <p:ph type="title" hasCustomPrompt="1"/>
          </p:nvPr>
        </p:nvSpPr>
        <p:spPr>
          <a:xfrm>
            <a:off x="457200" y="981717"/>
            <a:ext cx="8229600" cy="2800824"/>
          </a:xfrm>
          <a:prstGeom prst="rect">
            <a:avLst/>
          </a:prstGeom>
        </p:spPr>
        <p:txBody>
          <a:bodyPr>
            <a:normAutofit/>
          </a:bodyPr>
          <a:lstStyle>
            <a:lvl1pPr>
              <a:defRPr sz="6200" cap="none" spc="200">
                <a:solidFill>
                  <a:schemeClr val="tx2"/>
                </a:solidFill>
              </a:defRPr>
            </a:lvl1pPr>
          </a:lstStyle>
          <a:p>
            <a:r>
              <a:rPr lang="en-US" dirty="0"/>
              <a:t>Title Goes Here</a:t>
            </a:r>
          </a:p>
        </p:txBody>
      </p:sp>
    </p:spTree>
    <p:extLst>
      <p:ext uri="{BB962C8B-B14F-4D97-AF65-F5344CB8AC3E}">
        <p14:creationId xmlns:p14="http://schemas.microsoft.com/office/powerpoint/2010/main" val="2531105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_Maroon">
    <p:spTree>
      <p:nvGrpSpPr>
        <p:cNvPr id="1" name=""/>
        <p:cNvGrpSpPr/>
        <p:nvPr/>
      </p:nvGrpSpPr>
      <p:grpSpPr>
        <a:xfrm>
          <a:off x="0" y="0"/>
          <a:ext cx="0" cy="0"/>
          <a:chOff x="0" y="0"/>
          <a:chExt cx="0" cy="0"/>
        </a:xfrm>
      </p:grpSpPr>
      <p:pic>
        <p:nvPicPr>
          <p:cNvPr id="8" name="Picture 7" descr="Maroon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2" name="Content Placeholder 8"/>
          <p:cNvSpPr>
            <a:spLocks noGrp="1"/>
          </p:cNvSpPr>
          <p:nvPr>
            <p:ph sz="quarter" idx="11"/>
          </p:nvPr>
        </p:nvSpPr>
        <p:spPr>
          <a:xfrm>
            <a:off x="457200" y="1376921"/>
            <a:ext cx="3881395" cy="4433329"/>
          </a:xfrm>
          <a:prstGeom prst="rect">
            <a:avLst/>
          </a:prstGeom>
        </p:spPr>
        <p:txBody>
          <a:bodyPr/>
          <a:lstStyle>
            <a:lvl1pPr>
              <a:buClr>
                <a:schemeClr val="bg2"/>
              </a:buClr>
              <a:defRPr>
                <a:solidFill>
                  <a:srgbClr val="FFFFFF"/>
                </a:solidFill>
              </a:defRPr>
            </a:lvl1pPr>
          </a:lstStyle>
          <a:p>
            <a:pPr lvl="0"/>
            <a:r>
              <a:rPr lang="en-US"/>
              <a:t>Click to edit Master text styles</a:t>
            </a:r>
          </a:p>
        </p:txBody>
      </p:sp>
      <p:sp>
        <p:nvSpPr>
          <p:cNvPr id="14" name="Content Placeholder 8"/>
          <p:cNvSpPr>
            <a:spLocks noGrp="1"/>
          </p:cNvSpPr>
          <p:nvPr>
            <p:ph sz="quarter" idx="12"/>
          </p:nvPr>
        </p:nvSpPr>
        <p:spPr>
          <a:xfrm>
            <a:off x="4805405" y="1376921"/>
            <a:ext cx="3881395" cy="4433329"/>
          </a:xfrm>
          <a:prstGeom prst="rect">
            <a:avLst/>
          </a:prstGeom>
        </p:spPr>
        <p:txBody>
          <a:bodyPr/>
          <a:lstStyle>
            <a:lvl1pPr>
              <a:buClr>
                <a:schemeClr val="bg2"/>
              </a:buClr>
              <a:defRPr>
                <a:solidFill>
                  <a:srgbClr val="FFFFFF"/>
                </a:solidFill>
              </a:defRPr>
            </a:lvl1pPr>
          </a:lstStyle>
          <a:p>
            <a:pPr lvl="0"/>
            <a:r>
              <a:rPr lang="en-US"/>
              <a:t>Click to edit Master text styles</a:t>
            </a:r>
          </a:p>
        </p:txBody>
      </p:sp>
      <p:sp>
        <p:nvSpPr>
          <p:cNvPr id="16"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lvl1pPr>
              <a:defRPr>
                <a:solidFill>
                  <a:srgbClr val="FFFFFF"/>
                </a:solidFill>
              </a:defRPr>
            </a:lvl1pPr>
          </a:lstStyle>
          <a:p>
            <a:r>
              <a:rPr lang="en-US"/>
              <a:t>Click to edit Master title style</a:t>
            </a:r>
            <a:endParaRPr lang="en-US" dirty="0"/>
          </a:p>
        </p:txBody>
      </p:sp>
      <p:sp>
        <p:nvSpPr>
          <p:cNvPr id="6" name="Date Placeholder 2"/>
          <p:cNvSpPr>
            <a:spLocks noGrp="1"/>
          </p:cNvSpPr>
          <p:nvPr>
            <p:ph type="dt" sz="half" idx="2"/>
          </p:nvPr>
        </p:nvSpPr>
        <p:spPr>
          <a:xfrm>
            <a:off x="457200" y="6207147"/>
            <a:ext cx="6104352" cy="281976"/>
          </a:xfrm>
          <a:prstGeom prst="rect">
            <a:avLst/>
          </a:prstGeom>
        </p:spPr>
        <p:txBody>
          <a:bodyPr/>
          <a:lstStyle>
            <a:lvl1pPr>
              <a:defRPr sz="1200">
                <a:solidFill>
                  <a:srgbClr val="FFFFFF"/>
                </a:solidFill>
              </a:defRPr>
            </a:lvl1pPr>
          </a:lstStyle>
          <a:p>
            <a:r>
              <a:rPr lang="en-US"/>
              <a:t>[Insert Program/Unit Title or Delete]</a:t>
            </a:r>
            <a:endParaRPr lang="en-US" dirty="0"/>
          </a:p>
        </p:txBody>
      </p:sp>
    </p:spTree>
    <p:extLst>
      <p:ext uri="{BB962C8B-B14F-4D97-AF65-F5344CB8AC3E}">
        <p14:creationId xmlns:p14="http://schemas.microsoft.com/office/powerpoint/2010/main" val="121294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Column_White">
    <p:spTree>
      <p:nvGrpSpPr>
        <p:cNvPr id="1" name=""/>
        <p:cNvGrpSpPr/>
        <p:nvPr/>
      </p:nvGrpSpPr>
      <p:grpSpPr>
        <a:xfrm>
          <a:off x="0" y="0"/>
          <a:ext cx="0" cy="0"/>
          <a:chOff x="0" y="0"/>
          <a:chExt cx="0" cy="0"/>
        </a:xfrm>
      </p:grpSpPr>
      <p:pic>
        <p:nvPicPr>
          <p:cNvPr id="8" name="Picture 7" descr="White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3" name="Content Placeholder 8"/>
          <p:cNvSpPr>
            <a:spLocks noGrp="1"/>
          </p:cNvSpPr>
          <p:nvPr>
            <p:ph sz="quarter" idx="11"/>
          </p:nvPr>
        </p:nvSpPr>
        <p:spPr>
          <a:xfrm>
            <a:off x="457201" y="1376921"/>
            <a:ext cx="2432908" cy="4433329"/>
          </a:xfrm>
          <a:prstGeom prst="rect">
            <a:avLst/>
          </a:prstGeom>
        </p:spPr>
        <p:txBody>
          <a:bodyPr/>
          <a:lstStyle/>
          <a:p>
            <a:pPr lvl="0"/>
            <a:r>
              <a:rPr lang="en-US"/>
              <a:t>Click to edit Master text styles</a:t>
            </a:r>
          </a:p>
        </p:txBody>
      </p:sp>
      <p:sp>
        <p:nvSpPr>
          <p:cNvPr id="16" name="Content Placeholder 8"/>
          <p:cNvSpPr>
            <a:spLocks noGrp="1"/>
          </p:cNvSpPr>
          <p:nvPr>
            <p:ph sz="quarter" idx="12"/>
          </p:nvPr>
        </p:nvSpPr>
        <p:spPr>
          <a:xfrm>
            <a:off x="6253892" y="1376921"/>
            <a:ext cx="2432908" cy="4433329"/>
          </a:xfrm>
          <a:prstGeom prst="rect">
            <a:avLst/>
          </a:prstGeom>
        </p:spPr>
        <p:txBody>
          <a:bodyPr/>
          <a:lstStyle/>
          <a:p>
            <a:pPr lvl="0"/>
            <a:r>
              <a:rPr lang="en-US"/>
              <a:t>Click to edit Master text styles</a:t>
            </a:r>
          </a:p>
        </p:txBody>
      </p:sp>
      <p:sp>
        <p:nvSpPr>
          <p:cNvPr id="17" name="Content Placeholder 8"/>
          <p:cNvSpPr>
            <a:spLocks noGrp="1"/>
          </p:cNvSpPr>
          <p:nvPr>
            <p:ph sz="quarter" idx="13"/>
          </p:nvPr>
        </p:nvSpPr>
        <p:spPr>
          <a:xfrm>
            <a:off x="3356919" y="1376921"/>
            <a:ext cx="2432908" cy="4433329"/>
          </a:xfrm>
          <a:prstGeom prst="rect">
            <a:avLst/>
          </a:prstGeom>
        </p:spPr>
        <p:txBody>
          <a:bodyPr/>
          <a:lstStyle/>
          <a:p>
            <a:pPr lvl="0"/>
            <a:r>
              <a:rPr lang="en-US"/>
              <a:t>Click to edit Master text styles</a:t>
            </a:r>
          </a:p>
        </p:txBody>
      </p:sp>
      <p:sp>
        <p:nvSpPr>
          <p:cNvPr id="19"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7" name="Date Placeholder 2"/>
          <p:cNvSpPr>
            <a:spLocks noGrp="1"/>
          </p:cNvSpPr>
          <p:nvPr>
            <p:ph type="dt" sz="half" idx="2"/>
          </p:nvPr>
        </p:nvSpPr>
        <p:spPr>
          <a:xfrm>
            <a:off x="457200" y="6207147"/>
            <a:ext cx="6104352" cy="281976"/>
          </a:xfrm>
          <a:prstGeom prst="rect">
            <a:avLst/>
          </a:prstGeom>
        </p:spPr>
        <p:txBody>
          <a:bodyPr/>
          <a:lstStyle>
            <a:lvl1pPr>
              <a:defRPr sz="1200">
                <a:solidFill>
                  <a:srgbClr val="757679"/>
                </a:solidFill>
              </a:defRPr>
            </a:lvl1pPr>
          </a:lstStyle>
          <a:p>
            <a:r>
              <a:rPr lang="en-US" dirty="0"/>
              <a:t>[Insert Program/Unit Title or Delete]</a:t>
            </a:r>
          </a:p>
        </p:txBody>
      </p:sp>
    </p:spTree>
    <p:extLst>
      <p:ext uri="{BB962C8B-B14F-4D97-AF65-F5344CB8AC3E}">
        <p14:creationId xmlns:p14="http://schemas.microsoft.com/office/powerpoint/2010/main" val="822435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Column_Grey">
    <p:spTree>
      <p:nvGrpSpPr>
        <p:cNvPr id="1" name=""/>
        <p:cNvGrpSpPr/>
        <p:nvPr/>
      </p:nvGrpSpPr>
      <p:grpSpPr>
        <a:xfrm>
          <a:off x="0" y="0"/>
          <a:ext cx="0" cy="0"/>
          <a:chOff x="0" y="0"/>
          <a:chExt cx="0" cy="0"/>
        </a:xfrm>
      </p:grpSpPr>
      <p:pic>
        <p:nvPicPr>
          <p:cNvPr id="10" name="Picture 9" descr="Gray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4" name="Content Placeholder 8"/>
          <p:cNvSpPr>
            <a:spLocks noGrp="1"/>
          </p:cNvSpPr>
          <p:nvPr>
            <p:ph sz="quarter" idx="11"/>
          </p:nvPr>
        </p:nvSpPr>
        <p:spPr>
          <a:xfrm>
            <a:off x="457201" y="1376921"/>
            <a:ext cx="2432908" cy="4433329"/>
          </a:xfrm>
          <a:prstGeom prst="rect">
            <a:avLst/>
          </a:prstGeom>
        </p:spPr>
        <p:txBody>
          <a:bodyPr/>
          <a:lstStyle>
            <a:lvl1pPr>
              <a:defRPr>
                <a:solidFill>
                  <a:srgbClr val="000000"/>
                </a:solidFill>
              </a:defRPr>
            </a:lvl1pPr>
          </a:lstStyle>
          <a:p>
            <a:pPr lvl="0"/>
            <a:r>
              <a:rPr lang="en-US"/>
              <a:t>Click to edit Master text styles</a:t>
            </a:r>
          </a:p>
        </p:txBody>
      </p:sp>
      <p:sp>
        <p:nvSpPr>
          <p:cNvPr id="16" name="Content Placeholder 8"/>
          <p:cNvSpPr>
            <a:spLocks noGrp="1"/>
          </p:cNvSpPr>
          <p:nvPr>
            <p:ph sz="quarter" idx="12"/>
          </p:nvPr>
        </p:nvSpPr>
        <p:spPr>
          <a:xfrm>
            <a:off x="6253892" y="1376921"/>
            <a:ext cx="2432908" cy="4433329"/>
          </a:xfrm>
          <a:prstGeom prst="rect">
            <a:avLst/>
          </a:prstGeom>
        </p:spPr>
        <p:txBody>
          <a:bodyPr/>
          <a:lstStyle>
            <a:lvl1pPr>
              <a:defRPr>
                <a:solidFill>
                  <a:srgbClr val="000000"/>
                </a:solidFill>
              </a:defRPr>
            </a:lvl1pPr>
          </a:lstStyle>
          <a:p>
            <a:pPr lvl="0"/>
            <a:r>
              <a:rPr lang="en-US"/>
              <a:t>Click to edit Master text styles</a:t>
            </a:r>
          </a:p>
        </p:txBody>
      </p:sp>
      <p:sp>
        <p:nvSpPr>
          <p:cNvPr id="17" name="Content Placeholder 8"/>
          <p:cNvSpPr>
            <a:spLocks noGrp="1"/>
          </p:cNvSpPr>
          <p:nvPr>
            <p:ph sz="quarter" idx="13"/>
          </p:nvPr>
        </p:nvSpPr>
        <p:spPr>
          <a:xfrm>
            <a:off x="3356919" y="1376921"/>
            <a:ext cx="2432908" cy="4433329"/>
          </a:xfrm>
          <a:prstGeom prst="rect">
            <a:avLst/>
          </a:prstGeom>
        </p:spPr>
        <p:txBody>
          <a:bodyPr/>
          <a:lstStyle>
            <a:lvl1pPr>
              <a:defRPr>
                <a:solidFill>
                  <a:srgbClr val="000000"/>
                </a:solidFill>
              </a:defRPr>
            </a:lvl1pPr>
          </a:lstStyle>
          <a:p>
            <a:pPr lvl="0"/>
            <a:r>
              <a:rPr lang="en-US"/>
              <a:t>Click to edit Master text styles</a:t>
            </a:r>
          </a:p>
        </p:txBody>
      </p:sp>
      <p:sp>
        <p:nvSpPr>
          <p:cNvPr id="19"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1927892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Column_Maroon">
    <p:spTree>
      <p:nvGrpSpPr>
        <p:cNvPr id="1" name=""/>
        <p:cNvGrpSpPr/>
        <p:nvPr/>
      </p:nvGrpSpPr>
      <p:grpSpPr>
        <a:xfrm>
          <a:off x="0" y="0"/>
          <a:ext cx="0" cy="0"/>
          <a:chOff x="0" y="0"/>
          <a:chExt cx="0" cy="0"/>
        </a:xfrm>
      </p:grpSpPr>
      <p:pic>
        <p:nvPicPr>
          <p:cNvPr id="10" name="Picture 9" descr="Maroon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6" name="Content Placeholder 8"/>
          <p:cNvSpPr>
            <a:spLocks noGrp="1"/>
          </p:cNvSpPr>
          <p:nvPr>
            <p:ph sz="quarter" idx="12"/>
          </p:nvPr>
        </p:nvSpPr>
        <p:spPr>
          <a:xfrm>
            <a:off x="6253892" y="1376921"/>
            <a:ext cx="2432908" cy="4433329"/>
          </a:xfrm>
          <a:prstGeom prst="rect">
            <a:avLst/>
          </a:prstGeom>
        </p:spPr>
        <p:txBody>
          <a:bodyPr/>
          <a:lstStyle>
            <a:lvl1pPr>
              <a:buClr>
                <a:schemeClr val="bg2"/>
              </a:buClr>
              <a:defRPr>
                <a:solidFill>
                  <a:srgbClr val="FFFFFF"/>
                </a:solidFill>
              </a:defRPr>
            </a:lvl1pPr>
          </a:lstStyle>
          <a:p>
            <a:pPr lvl="0"/>
            <a:r>
              <a:rPr lang="en-US"/>
              <a:t>Click to edit Master text styles</a:t>
            </a:r>
          </a:p>
        </p:txBody>
      </p:sp>
      <p:sp>
        <p:nvSpPr>
          <p:cNvPr id="17" name="Content Placeholder 8"/>
          <p:cNvSpPr>
            <a:spLocks noGrp="1"/>
          </p:cNvSpPr>
          <p:nvPr>
            <p:ph sz="quarter" idx="13"/>
          </p:nvPr>
        </p:nvSpPr>
        <p:spPr>
          <a:xfrm>
            <a:off x="3356919" y="1376921"/>
            <a:ext cx="2432908" cy="4433329"/>
          </a:xfrm>
          <a:prstGeom prst="rect">
            <a:avLst/>
          </a:prstGeom>
        </p:spPr>
        <p:txBody>
          <a:bodyPr/>
          <a:lstStyle>
            <a:lvl1pPr>
              <a:buClr>
                <a:schemeClr val="bg2"/>
              </a:buClr>
              <a:defRPr>
                <a:solidFill>
                  <a:srgbClr val="FFFFFF"/>
                </a:solidFill>
              </a:defRPr>
            </a:lvl1pPr>
          </a:lstStyle>
          <a:p>
            <a:pPr lvl="0"/>
            <a:r>
              <a:rPr lang="en-US"/>
              <a:t>Click to edit Master text styles</a:t>
            </a:r>
          </a:p>
        </p:txBody>
      </p:sp>
      <p:sp>
        <p:nvSpPr>
          <p:cNvPr id="18" name="Content Placeholder 8"/>
          <p:cNvSpPr>
            <a:spLocks noGrp="1"/>
          </p:cNvSpPr>
          <p:nvPr>
            <p:ph sz="quarter" idx="14"/>
          </p:nvPr>
        </p:nvSpPr>
        <p:spPr>
          <a:xfrm>
            <a:off x="457200" y="1376921"/>
            <a:ext cx="2432908" cy="4433329"/>
          </a:xfrm>
          <a:prstGeom prst="rect">
            <a:avLst/>
          </a:prstGeom>
        </p:spPr>
        <p:txBody>
          <a:bodyPr/>
          <a:lstStyle>
            <a:lvl1pPr>
              <a:buClr>
                <a:schemeClr val="bg2"/>
              </a:buClr>
              <a:defRPr>
                <a:solidFill>
                  <a:srgbClr val="FFFFFF"/>
                </a:solidFill>
              </a:defRPr>
            </a:lvl1pPr>
          </a:lstStyle>
          <a:p>
            <a:pPr lvl="0"/>
            <a:r>
              <a:rPr lang="en-US"/>
              <a:t>Click to edit Master text styles</a:t>
            </a:r>
          </a:p>
        </p:txBody>
      </p:sp>
      <p:sp>
        <p:nvSpPr>
          <p:cNvPr id="20"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lvl1pPr>
              <a:defRPr>
                <a:solidFill>
                  <a:srgbClr val="FFFFFF"/>
                </a:solidFill>
              </a:defRPr>
            </a:lvl1pPr>
          </a:lstStyle>
          <a:p>
            <a:r>
              <a:rPr lang="en-US"/>
              <a:t>Click to edit Master title style</a:t>
            </a:r>
            <a:endParaRPr lang="en-US" dirty="0"/>
          </a:p>
        </p:txBody>
      </p:sp>
    </p:spTree>
    <p:extLst>
      <p:ext uri="{BB962C8B-B14F-4D97-AF65-F5344CB8AC3E}">
        <p14:creationId xmlns:p14="http://schemas.microsoft.com/office/powerpoint/2010/main" val="4202087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descr="Title:Closing_Bkgd_2-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1" name="Date Placeholder 10"/>
          <p:cNvSpPr>
            <a:spLocks noGrp="1"/>
          </p:cNvSpPr>
          <p:nvPr>
            <p:ph type="dt" sz="half" idx="12"/>
          </p:nvPr>
        </p:nvSpPr>
        <p:spPr>
          <a:xfrm>
            <a:off x="457200" y="6166561"/>
            <a:ext cx="4565650" cy="281976"/>
          </a:xfrm>
          <a:prstGeom prst="rect">
            <a:avLst/>
          </a:prstGeom>
        </p:spPr>
        <p:txBody>
          <a:bodyPr/>
          <a:lstStyle>
            <a:lvl1pPr>
              <a:defRPr sz="600">
                <a:solidFill>
                  <a:schemeClr val="tx1"/>
                </a:solidFill>
              </a:defRPr>
            </a:lvl1pPr>
          </a:lstStyle>
          <a:p>
            <a:r>
              <a:rPr lang="en-US" dirty="0"/>
              <a:t>© 2017 Regents of the University of Minnesota. All rights reserved. The University of Minnesota is an equal opportunity </a:t>
            </a:r>
            <a:br>
              <a:rPr lang="en-US" dirty="0"/>
            </a:br>
            <a:r>
              <a:rPr lang="en-US" dirty="0"/>
              <a:t>educator and employer. This material is available in alternative formats upon request. Direct requests to 612-624-6669.</a:t>
            </a:r>
          </a:p>
        </p:txBody>
      </p:sp>
      <p:sp>
        <p:nvSpPr>
          <p:cNvPr id="13" name="Title 12"/>
          <p:cNvSpPr>
            <a:spLocks noGrp="1"/>
          </p:cNvSpPr>
          <p:nvPr>
            <p:ph type="title" hasCustomPrompt="1"/>
          </p:nvPr>
        </p:nvSpPr>
        <p:spPr>
          <a:xfrm>
            <a:off x="457200" y="981717"/>
            <a:ext cx="8229600" cy="1213104"/>
          </a:xfrm>
          <a:prstGeom prst="rect">
            <a:avLst/>
          </a:prstGeom>
        </p:spPr>
        <p:txBody>
          <a:bodyPr>
            <a:noAutofit/>
          </a:bodyPr>
          <a:lstStyle>
            <a:lvl1pPr>
              <a:defRPr sz="4800" cap="none" spc="200" baseline="0">
                <a:solidFill>
                  <a:schemeClr val="tx2"/>
                </a:solidFill>
              </a:defRPr>
            </a:lvl1pPr>
          </a:lstStyle>
          <a:p>
            <a:r>
              <a:rPr lang="en-US" dirty="0"/>
              <a:t>Questions &amp; Discussion</a:t>
            </a:r>
          </a:p>
        </p:txBody>
      </p:sp>
      <p:sp>
        <p:nvSpPr>
          <p:cNvPr id="4" name="Text Placeholder 3"/>
          <p:cNvSpPr>
            <a:spLocks noGrp="1"/>
          </p:cNvSpPr>
          <p:nvPr>
            <p:ph type="body" sz="quarter" idx="13" hasCustomPrompt="1"/>
          </p:nvPr>
        </p:nvSpPr>
        <p:spPr>
          <a:xfrm>
            <a:off x="457200" y="2709864"/>
            <a:ext cx="8229600" cy="1490906"/>
          </a:xfrm>
          <a:prstGeom prst="rect">
            <a:avLst/>
          </a:prstGeom>
        </p:spPr>
        <p:txBody>
          <a:bodyPr/>
          <a:lstStyle>
            <a:lvl1pPr marL="0" indent="0">
              <a:buNone/>
              <a:defRPr baseline="0">
                <a:solidFill>
                  <a:schemeClr val="accent1"/>
                </a:solidFill>
              </a:defRPr>
            </a:lvl1pPr>
            <a:lvl3pPr marL="914400" indent="0">
              <a:buNone/>
              <a:defRPr baseline="0">
                <a:solidFill>
                  <a:srgbClr val="FFFFFF"/>
                </a:solidFill>
              </a:defRPr>
            </a:lvl3pPr>
          </a:lstStyle>
          <a:p>
            <a:pPr lvl="0"/>
            <a:r>
              <a:rPr lang="en-US" dirty="0"/>
              <a:t>Acknowledgments or presenter contact information</a:t>
            </a:r>
          </a:p>
        </p:txBody>
      </p:sp>
      <p:sp>
        <p:nvSpPr>
          <p:cNvPr id="10" name="Text Placeholder 3"/>
          <p:cNvSpPr>
            <a:spLocks noGrp="1"/>
          </p:cNvSpPr>
          <p:nvPr>
            <p:ph type="body" sz="quarter" idx="14" hasCustomPrompt="1"/>
          </p:nvPr>
        </p:nvSpPr>
        <p:spPr>
          <a:xfrm>
            <a:off x="457200" y="4761404"/>
            <a:ext cx="8229599" cy="435827"/>
          </a:xfrm>
          <a:prstGeom prst="rect">
            <a:avLst/>
          </a:prstGeom>
        </p:spPr>
        <p:txBody>
          <a:bodyPr/>
          <a:lstStyle>
            <a:lvl1pPr marL="0" indent="0">
              <a:buNone/>
              <a:defRPr sz="1800" b="0" baseline="0">
                <a:solidFill>
                  <a:srgbClr val="75787B"/>
                </a:solidFill>
              </a:defRPr>
            </a:lvl1pPr>
            <a:lvl3pPr>
              <a:defRPr baseline="0">
                <a:solidFill>
                  <a:srgbClr val="FFFFFF"/>
                </a:solidFill>
              </a:defRPr>
            </a:lvl3pPr>
          </a:lstStyle>
          <a:p>
            <a:pPr lvl="0"/>
            <a:r>
              <a:rPr lang="en-US" dirty="0"/>
              <a:t>Learn more : </a:t>
            </a:r>
            <a:r>
              <a:rPr lang="en-US" dirty="0" err="1"/>
              <a:t>sph.umn.edu</a:t>
            </a:r>
            <a:endParaRPr lang="en-US" dirty="0"/>
          </a:p>
        </p:txBody>
      </p:sp>
    </p:spTree>
    <p:extLst>
      <p:ext uri="{BB962C8B-B14F-4D97-AF65-F5344CB8AC3E}">
        <p14:creationId xmlns:p14="http://schemas.microsoft.com/office/powerpoint/2010/main" val="4070067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21A253-92DF-416F-B90E-CD095EB1E38E}" type="datetimeFigureOut">
              <a:rPr lang="en-US">
                <a:solidFill>
                  <a:srgbClr val="000000">
                    <a:tint val="75000"/>
                  </a:srgbClr>
                </a:solidFill>
              </a:rPr>
              <a:pPr>
                <a:defRPr/>
              </a:pPr>
              <a:t>8/31/2023</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1E111FD-4AB4-4B3D-9491-E803D9FED940}"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097760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BA6179-5C23-4D57-9B32-9BE0A10069E8}" type="datetimeFigureOut">
              <a:rPr lang="en-US" smtClean="0"/>
              <a:t>8/31/2023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0DC2CC-6823-4AA6-B2D8-B9E890747E0C}" type="slidenum">
              <a:rPr lang="en-US" smtClean="0"/>
              <a:t>‹#›</a:t>
            </a:fld>
            <a:endParaRPr lang="en-US" dirty="0"/>
          </a:p>
        </p:txBody>
      </p:sp>
    </p:spTree>
    <p:extLst>
      <p:ext uri="{BB962C8B-B14F-4D97-AF65-F5344CB8AC3E}">
        <p14:creationId xmlns:p14="http://schemas.microsoft.com/office/powerpoint/2010/main" val="402515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umn_White">
    <p:spTree>
      <p:nvGrpSpPr>
        <p:cNvPr id="1" name=""/>
        <p:cNvGrpSpPr/>
        <p:nvPr/>
      </p:nvGrpSpPr>
      <p:grpSpPr>
        <a:xfrm>
          <a:off x="0" y="0"/>
          <a:ext cx="0" cy="0"/>
          <a:chOff x="0" y="0"/>
          <a:chExt cx="0" cy="0"/>
        </a:xfrm>
      </p:grpSpPr>
      <p:pic>
        <p:nvPicPr>
          <p:cNvPr id="2" name="Picture 1" descr="White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8" name="Content Placeholder 8"/>
          <p:cNvSpPr>
            <a:spLocks noGrp="1"/>
          </p:cNvSpPr>
          <p:nvPr>
            <p:ph sz="quarter" idx="11"/>
          </p:nvPr>
        </p:nvSpPr>
        <p:spPr>
          <a:xfrm>
            <a:off x="457200" y="1376921"/>
            <a:ext cx="8229600" cy="4433329"/>
          </a:xfrm>
          <a:prstGeom prst="rect">
            <a:avLst/>
          </a:prstGeom>
        </p:spPr>
        <p:txBody>
          <a:bodyPr/>
          <a:lstStyle>
            <a:lvl1pPr>
              <a:buClr>
                <a:schemeClr val="tx2"/>
              </a:buClr>
              <a:defRPr b="0">
                <a:solidFill>
                  <a:srgbClr val="000000"/>
                </a:solidFill>
              </a:defRPr>
            </a:lvl1pPr>
          </a:lstStyle>
          <a:p>
            <a:pPr lvl="0"/>
            <a:r>
              <a:rPr lang="en-US"/>
              <a:t>Click to edit Master text styles</a:t>
            </a:r>
          </a:p>
        </p:txBody>
      </p:sp>
      <p:sp>
        <p:nvSpPr>
          <p:cNvPr id="15"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5" name="Date Placeholder 2"/>
          <p:cNvSpPr>
            <a:spLocks noGrp="1"/>
          </p:cNvSpPr>
          <p:nvPr>
            <p:ph type="dt" sz="half" idx="2"/>
          </p:nvPr>
        </p:nvSpPr>
        <p:spPr>
          <a:xfrm>
            <a:off x="457200" y="6207147"/>
            <a:ext cx="6104352" cy="281976"/>
          </a:xfrm>
          <a:prstGeom prst="rect">
            <a:avLst/>
          </a:prstGeom>
        </p:spPr>
        <p:txBody>
          <a:bodyPr/>
          <a:lstStyle>
            <a:lvl1pPr>
              <a:defRPr sz="1200">
                <a:solidFill>
                  <a:srgbClr val="757679"/>
                </a:solidFill>
              </a:defRPr>
            </a:lvl1pPr>
          </a:lstStyle>
          <a:p>
            <a:r>
              <a:rPr lang="en-US" dirty="0"/>
              <a:t>[Insert Program/Unit Title or Delete]</a:t>
            </a:r>
          </a:p>
        </p:txBody>
      </p:sp>
    </p:spTree>
    <p:extLst>
      <p:ext uri="{BB962C8B-B14F-4D97-AF65-F5344CB8AC3E}">
        <p14:creationId xmlns:p14="http://schemas.microsoft.com/office/powerpoint/2010/main" val="60214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olumn_Grey">
    <p:spTree>
      <p:nvGrpSpPr>
        <p:cNvPr id="1" name=""/>
        <p:cNvGrpSpPr/>
        <p:nvPr/>
      </p:nvGrpSpPr>
      <p:grpSpPr>
        <a:xfrm>
          <a:off x="0" y="0"/>
          <a:ext cx="0" cy="0"/>
          <a:chOff x="0" y="0"/>
          <a:chExt cx="0" cy="0"/>
        </a:xfrm>
      </p:grpSpPr>
      <p:pic>
        <p:nvPicPr>
          <p:cNvPr id="2" name="Picture 1" descr="Gray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4" name="Content Placeholder 8"/>
          <p:cNvSpPr>
            <a:spLocks noGrp="1"/>
          </p:cNvSpPr>
          <p:nvPr>
            <p:ph sz="quarter" idx="11"/>
          </p:nvPr>
        </p:nvSpPr>
        <p:spPr>
          <a:xfrm>
            <a:off x="457200" y="1376921"/>
            <a:ext cx="8229600" cy="4433329"/>
          </a:xfrm>
          <a:prstGeom prst="rect">
            <a:avLst/>
          </a:prstGeom>
        </p:spPr>
        <p:txBody>
          <a:bodyPr/>
          <a:lstStyle>
            <a:lvl1pPr>
              <a:buClr>
                <a:schemeClr val="tx2"/>
              </a:buClr>
              <a:defRPr b="0">
                <a:solidFill>
                  <a:srgbClr val="000000"/>
                </a:solidFill>
              </a:defRPr>
            </a:lvl1pPr>
          </a:lstStyle>
          <a:p>
            <a:pPr lvl="0"/>
            <a:r>
              <a:rPr lang="en-US"/>
              <a:t>Click to edit Master text styles</a:t>
            </a:r>
          </a:p>
        </p:txBody>
      </p:sp>
      <p:sp>
        <p:nvSpPr>
          <p:cNvPr id="17"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5" name="Date Placeholder 2"/>
          <p:cNvSpPr>
            <a:spLocks noGrp="1"/>
          </p:cNvSpPr>
          <p:nvPr>
            <p:ph type="dt" sz="half" idx="2"/>
          </p:nvPr>
        </p:nvSpPr>
        <p:spPr>
          <a:xfrm>
            <a:off x="457200" y="6207147"/>
            <a:ext cx="6104352" cy="281976"/>
          </a:xfrm>
          <a:prstGeom prst="rect">
            <a:avLst/>
          </a:prstGeom>
        </p:spPr>
        <p:txBody>
          <a:bodyPr/>
          <a:lstStyle>
            <a:lvl1pPr>
              <a:defRPr sz="1200">
                <a:solidFill>
                  <a:srgbClr val="757679"/>
                </a:solidFill>
              </a:defRPr>
            </a:lvl1pPr>
          </a:lstStyle>
          <a:p>
            <a:r>
              <a:rPr lang="en-US" dirty="0"/>
              <a:t>[Insert Program/Unit Title or Delete]</a:t>
            </a:r>
          </a:p>
        </p:txBody>
      </p:sp>
    </p:spTree>
    <p:extLst>
      <p:ext uri="{BB962C8B-B14F-4D97-AF65-F5344CB8AC3E}">
        <p14:creationId xmlns:p14="http://schemas.microsoft.com/office/powerpoint/2010/main" val="28504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olumn_Maroon">
    <p:spTree>
      <p:nvGrpSpPr>
        <p:cNvPr id="1" name=""/>
        <p:cNvGrpSpPr/>
        <p:nvPr/>
      </p:nvGrpSpPr>
      <p:grpSpPr>
        <a:xfrm>
          <a:off x="0" y="0"/>
          <a:ext cx="0" cy="0"/>
          <a:chOff x="0" y="0"/>
          <a:chExt cx="0" cy="0"/>
        </a:xfrm>
      </p:grpSpPr>
      <p:pic>
        <p:nvPicPr>
          <p:cNvPr id="2" name="Picture 1" descr="Maroon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6" name="Content Placeholder 8"/>
          <p:cNvSpPr>
            <a:spLocks noGrp="1"/>
          </p:cNvSpPr>
          <p:nvPr>
            <p:ph sz="quarter" idx="11"/>
          </p:nvPr>
        </p:nvSpPr>
        <p:spPr>
          <a:xfrm>
            <a:off x="457200" y="1376921"/>
            <a:ext cx="8229600" cy="4433329"/>
          </a:xfrm>
          <a:prstGeom prst="rect">
            <a:avLst/>
          </a:prstGeom>
        </p:spPr>
        <p:txBody>
          <a:bodyPr/>
          <a:lstStyle>
            <a:lvl1pPr marL="457200" indent="-457200">
              <a:buClr>
                <a:schemeClr val="bg2"/>
              </a:buClr>
              <a:buFont typeface="Arial"/>
              <a:buChar char="•"/>
              <a:defRPr b="0" baseline="0">
                <a:solidFill>
                  <a:schemeClr val="bg1"/>
                </a:solidFill>
              </a:defRPr>
            </a:lvl1pPr>
          </a:lstStyle>
          <a:p>
            <a:pPr lvl="0"/>
            <a:r>
              <a:rPr lang="en-US"/>
              <a:t>Click to edit Master text styles</a:t>
            </a:r>
          </a:p>
        </p:txBody>
      </p:sp>
      <p:sp>
        <p:nvSpPr>
          <p:cNvPr id="18"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lvl1pPr>
              <a:defRPr>
                <a:solidFill>
                  <a:schemeClr val="bg1"/>
                </a:solidFill>
              </a:defRPr>
            </a:lvl1pPr>
          </a:lstStyle>
          <a:p>
            <a:r>
              <a:rPr lang="en-US"/>
              <a:t>Click to edit Master title style</a:t>
            </a:r>
            <a:endParaRPr lang="en-US" dirty="0"/>
          </a:p>
        </p:txBody>
      </p:sp>
      <p:sp>
        <p:nvSpPr>
          <p:cNvPr id="5" name="Date Placeholder 2"/>
          <p:cNvSpPr>
            <a:spLocks noGrp="1"/>
          </p:cNvSpPr>
          <p:nvPr>
            <p:ph type="dt" sz="half" idx="2"/>
          </p:nvPr>
        </p:nvSpPr>
        <p:spPr>
          <a:xfrm>
            <a:off x="457200" y="6207147"/>
            <a:ext cx="6104352" cy="281976"/>
          </a:xfrm>
          <a:prstGeom prst="rect">
            <a:avLst/>
          </a:prstGeom>
        </p:spPr>
        <p:txBody>
          <a:bodyPr/>
          <a:lstStyle>
            <a:lvl1pPr>
              <a:defRPr sz="1200">
                <a:solidFill>
                  <a:schemeClr val="bg1"/>
                </a:solidFill>
              </a:defRPr>
            </a:lvl1pPr>
          </a:lstStyle>
          <a:p>
            <a:r>
              <a:rPr lang="en-US"/>
              <a:t>[Insert Program/Unit Title or Delete]</a:t>
            </a:r>
            <a:endParaRPr lang="en-US" dirty="0"/>
          </a:p>
        </p:txBody>
      </p:sp>
    </p:spTree>
    <p:extLst>
      <p:ext uri="{BB962C8B-B14F-4D97-AF65-F5344CB8AC3E}">
        <p14:creationId xmlns:p14="http://schemas.microsoft.com/office/powerpoint/2010/main" val="107411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_Caption_White">
    <p:spTree>
      <p:nvGrpSpPr>
        <p:cNvPr id="1" name=""/>
        <p:cNvGrpSpPr/>
        <p:nvPr/>
      </p:nvGrpSpPr>
      <p:grpSpPr>
        <a:xfrm>
          <a:off x="0" y="0"/>
          <a:ext cx="0" cy="0"/>
          <a:chOff x="0" y="0"/>
          <a:chExt cx="0" cy="0"/>
        </a:xfrm>
      </p:grpSpPr>
      <p:pic>
        <p:nvPicPr>
          <p:cNvPr id="7" name="Picture 6" descr="White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22" name="Text Placeholder 3"/>
          <p:cNvSpPr>
            <a:spLocks noGrp="1"/>
          </p:cNvSpPr>
          <p:nvPr>
            <p:ph type="body" sz="quarter" idx="14" hasCustomPrompt="1"/>
          </p:nvPr>
        </p:nvSpPr>
        <p:spPr>
          <a:xfrm>
            <a:off x="457200" y="5567364"/>
            <a:ext cx="5330824" cy="457200"/>
          </a:xfrm>
          <a:prstGeom prst="rect">
            <a:avLst/>
          </a:prstGeom>
        </p:spPr>
        <p:txBody>
          <a:bodyPr/>
          <a:lstStyle>
            <a:lvl1pPr marL="0" indent="0">
              <a:buNone/>
              <a:defRPr sz="1400" b="0" baseline="0">
                <a:solidFill>
                  <a:srgbClr val="000000"/>
                </a:solidFill>
              </a:defRPr>
            </a:lvl1pPr>
            <a:lvl3pPr>
              <a:defRPr baseline="0">
                <a:solidFill>
                  <a:srgbClr val="FFFFFF"/>
                </a:solidFill>
              </a:defRPr>
            </a:lvl3pPr>
          </a:lstStyle>
          <a:p>
            <a:pPr lvl="0"/>
            <a:r>
              <a:rPr lang="en-US" dirty="0"/>
              <a:t>Caption Text</a:t>
            </a:r>
          </a:p>
        </p:txBody>
      </p:sp>
      <p:sp>
        <p:nvSpPr>
          <p:cNvPr id="9" name="Content Placeholder 8"/>
          <p:cNvSpPr>
            <a:spLocks noGrp="1"/>
          </p:cNvSpPr>
          <p:nvPr>
            <p:ph sz="quarter" idx="11"/>
          </p:nvPr>
        </p:nvSpPr>
        <p:spPr>
          <a:xfrm>
            <a:off x="457200" y="1376921"/>
            <a:ext cx="8229600" cy="3881565"/>
          </a:xfrm>
          <a:prstGeom prst="rect">
            <a:avLst/>
          </a:prstGeom>
        </p:spPr>
        <p:txBody>
          <a:bodyPr/>
          <a:lstStyle>
            <a:lvl1pPr>
              <a:buClr>
                <a:schemeClr val="tx2"/>
              </a:buClr>
              <a:defRPr b="0">
                <a:solidFill>
                  <a:srgbClr val="000000"/>
                </a:solidFill>
              </a:defRPr>
            </a:lvl1pPr>
          </a:lstStyle>
          <a:p>
            <a:pPr lvl="0"/>
            <a:r>
              <a:rPr lang="en-US"/>
              <a:t>Click to edit Master text styles</a:t>
            </a:r>
          </a:p>
        </p:txBody>
      </p:sp>
      <p:sp>
        <p:nvSpPr>
          <p:cNvPr id="15"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6" name="Date Placeholder 2"/>
          <p:cNvSpPr>
            <a:spLocks noGrp="1"/>
          </p:cNvSpPr>
          <p:nvPr>
            <p:ph type="dt" sz="half" idx="2"/>
          </p:nvPr>
        </p:nvSpPr>
        <p:spPr>
          <a:xfrm>
            <a:off x="457200" y="6207147"/>
            <a:ext cx="6104352" cy="281976"/>
          </a:xfrm>
          <a:prstGeom prst="rect">
            <a:avLst/>
          </a:prstGeom>
        </p:spPr>
        <p:txBody>
          <a:bodyPr/>
          <a:lstStyle>
            <a:lvl1pPr>
              <a:defRPr sz="1200">
                <a:solidFill>
                  <a:srgbClr val="757679"/>
                </a:solidFill>
              </a:defRPr>
            </a:lvl1pPr>
          </a:lstStyle>
          <a:p>
            <a:r>
              <a:rPr lang="en-US" dirty="0"/>
              <a:t>[Insert Program/Unit Title or Delete]</a:t>
            </a:r>
          </a:p>
        </p:txBody>
      </p:sp>
    </p:spTree>
    <p:extLst>
      <p:ext uri="{BB962C8B-B14F-4D97-AF65-F5344CB8AC3E}">
        <p14:creationId xmlns:p14="http://schemas.microsoft.com/office/powerpoint/2010/main" val="29945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_Caption_Grey">
    <p:spTree>
      <p:nvGrpSpPr>
        <p:cNvPr id="1" name=""/>
        <p:cNvGrpSpPr/>
        <p:nvPr/>
      </p:nvGrpSpPr>
      <p:grpSpPr>
        <a:xfrm>
          <a:off x="0" y="0"/>
          <a:ext cx="0" cy="0"/>
          <a:chOff x="0" y="0"/>
          <a:chExt cx="0" cy="0"/>
        </a:xfrm>
      </p:grpSpPr>
      <p:pic>
        <p:nvPicPr>
          <p:cNvPr id="9" name="Picture 8" descr="Gray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8" name="Text Placeholder 3"/>
          <p:cNvSpPr>
            <a:spLocks noGrp="1"/>
          </p:cNvSpPr>
          <p:nvPr>
            <p:ph type="body" sz="quarter" idx="14" hasCustomPrompt="1"/>
          </p:nvPr>
        </p:nvSpPr>
        <p:spPr>
          <a:xfrm>
            <a:off x="457200" y="5567364"/>
            <a:ext cx="5330824" cy="457200"/>
          </a:xfrm>
          <a:prstGeom prst="rect">
            <a:avLst/>
          </a:prstGeom>
        </p:spPr>
        <p:txBody>
          <a:bodyPr/>
          <a:lstStyle>
            <a:lvl1pPr marL="0" indent="0">
              <a:buNone/>
              <a:defRPr sz="1400" b="0" baseline="0">
                <a:solidFill>
                  <a:schemeClr val="tx1"/>
                </a:solidFill>
              </a:defRPr>
            </a:lvl1pPr>
            <a:lvl3pPr>
              <a:defRPr baseline="0">
                <a:solidFill>
                  <a:srgbClr val="FFFFFF"/>
                </a:solidFill>
              </a:defRPr>
            </a:lvl3pPr>
          </a:lstStyle>
          <a:p>
            <a:pPr lvl="0"/>
            <a:r>
              <a:rPr lang="en-US" dirty="0"/>
              <a:t>Caption Text</a:t>
            </a:r>
          </a:p>
        </p:txBody>
      </p:sp>
      <p:sp>
        <p:nvSpPr>
          <p:cNvPr id="14" name="Content Placeholder 8"/>
          <p:cNvSpPr>
            <a:spLocks noGrp="1"/>
          </p:cNvSpPr>
          <p:nvPr>
            <p:ph sz="quarter" idx="11"/>
          </p:nvPr>
        </p:nvSpPr>
        <p:spPr>
          <a:xfrm>
            <a:off x="457200" y="1376921"/>
            <a:ext cx="8229600" cy="3881565"/>
          </a:xfrm>
          <a:prstGeom prst="rect">
            <a:avLst/>
          </a:prstGeom>
        </p:spPr>
        <p:txBody>
          <a:bodyPr/>
          <a:lstStyle>
            <a:lvl1pPr>
              <a:buClr>
                <a:schemeClr val="tx2"/>
              </a:buClr>
              <a:defRPr b="0">
                <a:solidFill>
                  <a:srgbClr val="000000"/>
                </a:solidFill>
              </a:defRPr>
            </a:lvl1pPr>
          </a:lstStyle>
          <a:p>
            <a:pPr lvl="0"/>
            <a:r>
              <a:rPr lang="en-US"/>
              <a:t>Click to edit Master text styles</a:t>
            </a:r>
          </a:p>
        </p:txBody>
      </p:sp>
      <p:sp>
        <p:nvSpPr>
          <p:cNvPr id="18"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6" name="Date Placeholder 2"/>
          <p:cNvSpPr>
            <a:spLocks noGrp="1"/>
          </p:cNvSpPr>
          <p:nvPr>
            <p:ph type="dt" sz="half" idx="2"/>
          </p:nvPr>
        </p:nvSpPr>
        <p:spPr>
          <a:xfrm>
            <a:off x="457200" y="6207147"/>
            <a:ext cx="6104352" cy="281976"/>
          </a:xfrm>
          <a:prstGeom prst="rect">
            <a:avLst/>
          </a:prstGeom>
        </p:spPr>
        <p:txBody>
          <a:bodyPr/>
          <a:lstStyle>
            <a:lvl1pPr>
              <a:defRPr sz="1200">
                <a:solidFill>
                  <a:srgbClr val="757679"/>
                </a:solidFill>
              </a:defRPr>
            </a:lvl1pPr>
          </a:lstStyle>
          <a:p>
            <a:r>
              <a:rPr lang="en-US" dirty="0"/>
              <a:t>[Insert Program/Unit Title or Delete]</a:t>
            </a:r>
          </a:p>
        </p:txBody>
      </p:sp>
    </p:spTree>
    <p:extLst>
      <p:ext uri="{BB962C8B-B14F-4D97-AF65-F5344CB8AC3E}">
        <p14:creationId xmlns:p14="http://schemas.microsoft.com/office/powerpoint/2010/main" val="159310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_Caption_Maroon">
    <p:spTree>
      <p:nvGrpSpPr>
        <p:cNvPr id="1" name=""/>
        <p:cNvGrpSpPr/>
        <p:nvPr/>
      </p:nvGrpSpPr>
      <p:grpSpPr>
        <a:xfrm>
          <a:off x="0" y="0"/>
          <a:ext cx="0" cy="0"/>
          <a:chOff x="0" y="0"/>
          <a:chExt cx="0" cy="0"/>
        </a:xfrm>
      </p:grpSpPr>
      <p:pic>
        <p:nvPicPr>
          <p:cNvPr id="10" name="Picture 9" descr="Maroon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9" name="Text Placeholder 3"/>
          <p:cNvSpPr>
            <a:spLocks noGrp="1"/>
          </p:cNvSpPr>
          <p:nvPr>
            <p:ph type="body" sz="quarter" idx="14" hasCustomPrompt="1"/>
          </p:nvPr>
        </p:nvSpPr>
        <p:spPr>
          <a:xfrm>
            <a:off x="457200" y="5567364"/>
            <a:ext cx="5330824" cy="457200"/>
          </a:xfrm>
          <a:prstGeom prst="rect">
            <a:avLst/>
          </a:prstGeom>
        </p:spPr>
        <p:txBody>
          <a:bodyPr/>
          <a:lstStyle>
            <a:lvl1pPr marL="0" indent="0">
              <a:buNone/>
              <a:defRPr sz="1400" b="0" baseline="0">
                <a:solidFill>
                  <a:srgbClr val="FFFFFF"/>
                </a:solidFill>
              </a:defRPr>
            </a:lvl1pPr>
            <a:lvl3pPr>
              <a:defRPr baseline="0">
                <a:solidFill>
                  <a:srgbClr val="FFFFFF"/>
                </a:solidFill>
              </a:defRPr>
            </a:lvl3pPr>
          </a:lstStyle>
          <a:p>
            <a:pPr lvl="0"/>
            <a:r>
              <a:rPr lang="en-US" dirty="0"/>
              <a:t>Caption Text</a:t>
            </a:r>
          </a:p>
        </p:txBody>
      </p:sp>
      <p:sp>
        <p:nvSpPr>
          <p:cNvPr id="14" name="Content Placeholder 8"/>
          <p:cNvSpPr>
            <a:spLocks noGrp="1"/>
          </p:cNvSpPr>
          <p:nvPr>
            <p:ph sz="quarter" idx="11"/>
          </p:nvPr>
        </p:nvSpPr>
        <p:spPr>
          <a:xfrm>
            <a:off x="457200" y="1376921"/>
            <a:ext cx="8229600" cy="3881565"/>
          </a:xfrm>
          <a:prstGeom prst="rect">
            <a:avLst/>
          </a:prstGeom>
        </p:spPr>
        <p:txBody>
          <a:bodyPr/>
          <a:lstStyle>
            <a:lvl1pPr>
              <a:buClr>
                <a:schemeClr val="bg2"/>
              </a:buClr>
              <a:defRPr>
                <a:solidFill>
                  <a:srgbClr val="FFFFFF"/>
                </a:solidFill>
              </a:defRPr>
            </a:lvl1pPr>
          </a:lstStyle>
          <a:p>
            <a:pPr lvl="0"/>
            <a:r>
              <a:rPr lang="en-US"/>
              <a:t>Click to edit Master text styles</a:t>
            </a:r>
          </a:p>
        </p:txBody>
      </p:sp>
      <p:sp>
        <p:nvSpPr>
          <p:cNvPr id="17"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lvl1pPr>
              <a:defRPr>
                <a:solidFill>
                  <a:srgbClr val="FFFFFF"/>
                </a:solidFill>
              </a:defRPr>
            </a:lvl1pPr>
          </a:lstStyle>
          <a:p>
            <a:r>
              <a:rPr lang="en-US"/>
              <a:t>Click to edit Master title style</a:t>
            </a:r>
            <a:endParaRPr lang="en-US" dirty="0"/>
          </a:p>
        </p:txBody>
      </p:sp>
      <p:sp>
        <p:nvSpPr>
          <p:cNvPr id="6" name="Date Placeholder 2"/>
          <p:cNvSpPr>
            <a:spLocks noGrp="1"/>
          </p:cNvSpPr>
          <p:nvPr>
            <p:ph type="dt" sz="half" idx="2"/>
          </p:nvPr>
        </p:nvSpPr>
        <p:spPr>
          <a:xfrm>
            <a:off x="457200" y="6207147"/>
            <a:ext cx="6104352" cy="281976"/>
          </a:xfrm>
          <a:prstGeom prst="rect">
            <a:avLst/>
          </a:prstGeom>
        </p:spPr>
        <p:txBody>
          <a:bodyPr/>
          <a:lstStyle>
            <a:lvl1pPr>
              <a:defRPr sz="1200">
                <a:solidFill>
                  <a:srgbClr val="FFFFFF"/>
                </a:solidFill>
              </a:defRPr>
            </a:lvl1pPr>
          </a:lstStyle>
          <a:p>
            <a:r>
              <a:rPr lang="en-US"/>
              <a:t>[Insert Program/Unit Title or Delete]</a:t>
            </a:r>
            <a:endParaRPr lang="en-US" dirty="0"/>
          </a:p>
        </p:txBody>
      </p:sp>
    </p:spTree>
    <p:extLst>
      <p:ext uri="{BB962C8B-B14F-4D97-AF65-F5344CB8AC3E}">
        <p14:creationId xmlns:p14="http://schemas.microsoft.com/office/powerpoint/2010/main" val="362236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_White">
    <p:spTree>
      <p:nvGrpSpPr>
        <p:cNvPr id="1" name=""/>
        <p:cNvGrpSpPr/>
        <p:nvPr/>
      </p:nvGrpSpPr>
      <p:grpSpPr>
        <a:xfrm>
          <a:off x="0" y="0"/>
          <a:ext cx="0" cy="0"/>
          <a:chOff x="0" y="0"/>
          <a:chExt cx="0" cy="0"/>
        </a:xfrm>
      </p:grpSpPr>
      <p:pic>
        <p:nvPicPr>
          <p:cNvPr id="8" name="Picture 7" descr="White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4" name="Content Placeholder 8"/>
          <p:cNvSpPr>
            <a:spLocks noGrp="1"/>
          </p:cNvSpPr>
          <p:nvPr>
            <p:ph sz="quarter" idx="11"/>
          </p:nvPr>
        </p:nvSpPr>
        <p:spPr>
          <a:xfrm>
            <a:off x="457200" y="1376921"/>
            <a:ext cx="3881395" cy="4433329"/>
          </a:xfrm>
          <a:prstGeom prst="rect">
            <a:avLst/>
          </a:prstGeom>
        </p:spPr>
        <p:txBody>
          <a:bodyPr/>
          <a:lstStyle/>
          <a:p>
            <a:pPr lvl="0"/>
            <a:r>
              <a:rPr lang="en-US"/>
              <a:t>Click to edit Master text styles</a:t>
            </a:r>
          </a:p>
        </p:txBody>
      </p:sp>
      <p:sp>
        <p:nvSpPr>
          <p:cNvPr id="16" name="Content Placeholder 8"/>
          <p:cNvSpPr>
            <a:spLocks noGrp="1"/>
          </p:cNvSpPr>
          <p:nvPr>
            <p:ph sz="quarter" idx="12"/>
          </p:nvPr>
        </p:nvSpPr>
        <p:spPr>
          <a:xfrm>
            <a:off x="4805405" y="1376921"/>
            <a:ext cx="3881395" cy="4433329"/>
          </a:xfrm>
          <a:prstGeom prst="rect">
            <a:avLst/>
          </a:prstGeom>
        </p:spPr>
        <p:txBody>
          <a:bodyPr/>
          <a:lstStyle/>
          <a:p>
            <a:pPr lvl="0"/>
            <a:r>
              <a:rPr lang="en-US"/>
              <a:t>Click to edit Master text styles</a:t>
            </a:r>
          </a:p>
        </p:txBody>
      </p:sp>
      <p:sp>
        <p:nvSpPr>
          <p:cNvPr id="19"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6" name="Date Placeholder 2"/>
          <p:cNvSpPr>
            <a:spLocks noGrp="1"/>
          </p:cNvSpPr>
          <p:nvPr>
            <p:ph type="dt" sz="half" idx="2"/>
          </p:nvPr>
        </p:nvSpPr>
        <p:spPr>
          <a:xfrm>
            <a:off x="457200" y="6207147"/>
            <a:ext cx="6104352" cy="281976"/>
          </a:xfrm>
          <a:prstGeom prst="rect">
            <a:avLst/>
          </a:prstGeom>
        </p:spPr>
        <p:txBody>
          <a:bodyPr/>
          <a:lstStyle>
            <a:lvl1pPr>
              <a:defRPr sz="1200">
                <a:solidFill>
                  <a:srgbClr val="757679"/>
                </a:solidFill>
              </a:defRPr>
            </a:lvl1pPr>
          </a:lstStyle>
          <a:p>
            <a:r>
              <a:rPr lang="en-US" dirty="0"/>
              <a:t>[Insert Program/Unit Title or Delete]</a:t>
            </a:r>
          </a:p>
        </p:txBody>
      </p:sp>
    </p:spTree>
    <p:extLst>
      <p:ext uri="{BB962C8B-B14F-4D97-AF65-F5344CB8AC3E}">
        <p14:creationId xmlns:p14="http://schemas.microsoft.com/office/powerpoint/2010/main" val="305939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_Grey">
    <p:spTree>
      <p:nvGrpSpPr>
        <p:cNvPr id="1" name=""/>
        <p:cNvGrpSpPr/>
        <p:nvPr/>
      </p:nvGrpSpPr>
      <p:grpSpPr>
        <a:xfrm>
          <a:off x="0" y="0"/>
          <a:ext cx="0" cy="0"/>
          <a:chOff x="0" y="0"/>
          <a:chExt cx="0" cy="0"/>
        </a:xfrm>
      </p:grpSpPr>
      <p:pic>
        <p:nvPicPr>
          <p:cNvPr id="9" name="Picture 8" descr="Gray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2" name="Content Placeholder 8"/>
          <p:cNvSpPr>
            <a:spLocks noGrp="1"/>
          </p:cNvSpPr>
          <p:nvPr>
            <p:ph sz="quarter" idx="11"/>
          </p:nvPr>
        </p:nvSpPr>
        <p:spPr>
          <a:xfrm>
            <a:off x="457200" y="1376921"/>
            <a:ext cx="3881395" cy="4433329"/>
          </a:xfrm>
          <a:prstGeom prst="rect">
            <a:avLst/>
          </a:prstGeom>
        </p:spPr>
        <p:txBody>
          <a:bodyPr/>
          <a:lstStyle>
            <a:lvl1pPr>
              <a:defRPr>
                <a:solidFill>
                  <a:srgbClr val="000000"/>
                </a:solidFill>
              </a:defRPr>
            </a:lvl1pPr>
          </a:lstStyle>
          <a:p>
            <a:pPr lvl="0"/>
            <a:r>
              <a:rPr lang="en-US"/>
              <a:t>Click to edit Master text styles</a:t>
            </a:r>
          </a:p>
        </p:txBody>
      </p:sp>
      <p:sp>
        <p:nvSpPr>
          <p:cNvPr id="14" name="Content Placeholder 8"/>
          <p:cNvSpPr>
            <a:spLocks noGrp="1"/>
          </p:cNvSpPr>
          <p:nvPr>
            <p:ph sz="quarter" idx="12"/>
          </p:nvPr>
        </p:nvSpPr>
        <p:spPr>
          <a:xfrm>
            <a:off x="4805405" y="1376921"/>
            <a:ext cx="3881395" cy="4433329"/>
          </a:xfrm>
          <a:prstGeom prst="rect">
            <a:avLst/>
          </a:prstGeom>
        </p:spPr>
        <p:txBody>
          <a:bodyPr/>
          <a:lstStyle>
            <a:lvl1pPr>
              <a:defRPr>
                <a:solidFill>
                  <a:srgbClr val="000000"/>
                </a:solidFill>
              </a:defRPr>
            </a:lvl1pPr>
          </a:lstStyle>
          <a:p>
            <a:pPr lvl="0"/>
            <a:r>
              <a:rPr lang="en-US"/>
              <a:t>Click to edit Master text styles</a:t>
            </a:r>
          </a:p>
        </p:txBody>
      </p:sp>
      <p:sp>
        <p:nvSpPr>
          <p:cNvPr id="16"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6" name="Date Placeholder 2"/>
          <p:cNvSpPr>
            <a:spLocks noGrp="1"/>
          </p:cNvSpPr>
          <p:nvPr>
            <p:ph type="dt" sz="half" idx="2"/>
          </p:nvPr>
        </p:nvSpPr>
        <p:spPr>
          <a:xfrm>
            <a:off x="457200" y="6207147"/>
            <a:ext cx="6104352" cy="281976"/>
          </a:xfrm>
          <a:prstGeom prst="rect">
            <a:avLst/>
          </a:prstGeom>
        </p:spPr>
        <p:txBody>
          <a:bodyPr/>
          <a:lstStyle>
            <a:lvl1pPr>
              <a:defRPr sz="1200">
                <a:solidFill>
                  <a:srgbClr val="757679"/>
                </a:solidFill>
              </a:defRPr>
            </a:lvl1pPr>
          </a:lstStyle>
          <a:p>
            <a:r>
              <a:rPr lang="en-US" dirty="0"/>
              <a:t>[Insert Program/Unit Title or Delete]</a:t>
            </a:r>
          </a:p>
        </p:txBody>
      </p:sp>
    </p:spTree>
    <p:extLst>
      <p:ext uri="{BB962C8B-B14F-4D97-AF65-F5344CB8AC3E}">
        <p14:creationId xmlns:p14="http://schemas.microsoft.com/office/powerpoint/2010/main" val="229237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457200" y="1376921"/>
            <a:ext cx="8229600" cy="45713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1"/>
          <p:cNvSpPr>
            <a:spLocks noGrp="1"/>
          </p:cNvSpPr>
          <p:nvPr>
            <p:ph type="title"/>
          </p:nvPr>
        </p:nvSpPr>
        <p:spPr>
          <a:xfrm>
            <a:off x="457200" y="453168"/>
            <a:ext cx="8229600" cy="693852"/>
          </a:xfrm>
          <a:prstGeom prst="rect">
            <a:avLst/>
          </a:prstGeom>
        </p:spPr>
        <p:txBody>
          <a:bodyPr vert="horz" lIns="0" tIns="0" rIns="0" bIns="0" rtlCol="0" anchor="t" anchorCtr="0">
            <a:normAutofit/>
          </a:bodyPr>
          <a:lstStyle/>
          <a:p>
            <a:r>
              <a:rPr lang="en-US" dirty="0"/>
              <a:t>Title</a:t>
            </a:r>
          </a:p>
        </p:txBody>
      </p:sp>
    </p:spTree>
    <p:extLst>
      <p:ext uri="{BB962C8B-B14F-4D97-AF65-F5344CB8AC3E}">
        <p14:creationId xmlns:p14="http://schemas.microsoft.com/office/powerpoint/2010/main" val="2207008305"/>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51" r:id="rId4"/>
    <p:sldLayoutId id="2147483652" r:id="rId5"/>
    <p:sldLayoutId id="2147483653" r:id="rId6"/>
    <p:sldLayoutId id="2147483654" r:id="rId7"/>
    <p:sldLayoutId id="2147483658" r:id="rId8"/>
    <p:sldLayoutId id="2147483659" r:id="rId9"/>
    <p:sldLayoutId id="2147483660" r:id="rId10"/>
    <p:sldLayoutId id="2147483661" r:id="rId11"/>
    <p:sldLayoutId id="2147483662" r:id="rId12"/>
    <p:sldLayoutId id="2147483663" r:id="rId13"/>
    <p:sldLayoutId id="2147483668" r:id="rId14"/>
    <p:sldLayoutId id="2147483669" r:id="rId15"/>
    <p:sldLayoutId id="2147483670" r:id="rId16"/>
  </p:sldLayoutIdLst>
  <p:hf sldNum="0" hdr="0" ftr="0"/>
  <p:txStyles>
    <p:titleStyle>
      <a:lvl1pPr algn="l" defTabSz="457200" rtl="0" eaLnBrk="1" latinLnBrk="0" hangingPunct="1">
        <a:spcBef>
          <a:spcPct val="0"/>
        </a:spcBef>
        <a:buNone/>
        <a:defRPr sz="3600" b="1" i="0" kern="1200" cap="none" spc="50">
          <a:solidFill>
            <a:schemeClr val="tx2"/>
          </a:solidFill>
          <a:latin typeface="+mj-lt"/>
          <a:ea typeface="+mj-ea"/>
          <a:cs typeface="+mj-cs"/>
        </a:defRPr>
      </a:lvl1pPr>
    </p:titleStyle>
    <p:bodyStyle>
      <a:lvl1pPr marL="342900" indent="-342900" algn="l" defTabSz="457200" rtl="0" eaLnBrk="1" latinLnBrk="0" hangingPunct="1">
        <a:spcBef>
          <a:spcPts val="768"/>
        </a:spcBef>
        <a:buClr>
          <a:schemeClr val="tx2"/>
        </a:buClr>
        <a:buFont typeface="Arial"/>
        <a:buChar char="•"/>
        <a:defRPr sz="2600" b="0" i="0" kern="1200" baseline="0">
          <a:solidFill>
            <a:schemeClr val="tx1"/>
          </a:solidFill>
          <a:latin typeface="Arial"/>
          <a:ea typeface="+mn-ea"/>
          <a:cs typeface="+mn-cs"/>
        </a:defRPr>
      </a:lvl1pPr>
      <a:lvl2pPr marL="800100" indent="-342900" algn="l" defTabSz="457200" rtl="0" eaLnBrk="1" latinLnBrk="0" hangingPunct="1">
        <a:spcBef>
          <a:spcPts val="672"/>
        </a:spcBef>
        <a:buClr>
          <a:schemeClr val="tx2"/>
        </a:buClr>
        <a:buFont typeface="Lucida Grande"/>
        <a:buChar char="-"/>
        <a:defRPr sz="2400" b="0" i="0" kern="1200">
          <a:solidFill>
            <a:srgbClr val="000000"/>
          </a:solidFill>
          <a:latin typeface="Arial"/>
          <a:ea typeface="+mn-ea"/>
          <a:cs typeface="Arial"/>
        </a:defRPr>
      </a:lvl2pPr>
      <a:lvl3pPr marL="1143000" indent="-228600" algn="l" defTabSz="457200" rtl="0" eaLnBrk="1" latinLnBrk="0" hangingPunct="1">
        <a:spcBef>
          <a:spcPts val="576"/>
        </a:spcBef>
        <a:buClr>
          <a:schemeClr val="tx2"/>
        </a:buClr>
        <a:buFont typeface="Arial"/>
        <a:buChar char="•"/>
        <a:defRPr sz="2200" b="0" i="0" kern="1200">
          <a:solidFill>
            <a:srgbClr val="000000"/>
          </a:solidFill>
          <a:latin typeface="Arial"/>
          <a:ea typeface="+mn-ea"/>
          <a:cs typeface="Arial"/>
        </a:defRPr>
      </a:lvl3pPr>
      <a:lvl4pPr marL="1714500" indent="-342900" algn="l" defTabSz="457200" rtl="0" eaLnBrk="1" latinLnBrk="0" hangingPunct="1">
        <a:spcBef>
          <a:spcPct val="20000"/>
        </a:spcBef>
        <a:buClr>
          <a:schemeClr val="tx2"/>
        </a:buClr>
        <a:buFont typeface="Lucida Grande"/>
        <a:buChar char="-"/>
        <a:defRPr sz="2000" b="0" i="0" kern="1200">
          <a:solidFill>
            <a:srgbClr val="000000"/>
          </a:solidFill>
          <a:latin typeface="Arial"/>
          <a:ea typeface="+mn-ea"/>
          <a:cs typeface="Arial"/>
        </a:defRPr>
      </a:lvl4pPr>
      <a:lvl5pPr marL="2171700" indent="-342900" algn="l" defTabSz="457200" rtl="0" eaLnBrk="1" latinLnBrk="0" hangingPunct="1">
        <a:spcBef>
          <a:spcPct val="20000"/>
        </a:spcBef>
        <a:buClr>
          <a:schemeClr val="tx2"/>
        </a:buClr>
        <a:buFont typeface="Arial"/>
        <a:buChar char="•"/>
        <a:defRPr sz="20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hyperlink" Target="https://psycnet.apa.org/doi/10.1191/1478088706qp063oa" TargetMode="External"/><Relationship Id="rId2" Type="http://schemas.openxmlformats.org/officeDocument/2006/relationships/hyperlink" Target="https://doi.org/10.1080/01621424.2020.1816522" TargetMode="External"/><Relationship Id="rId1" Type="http://schemas.openxmlformats.org/officeDocument/2006/relationships/slideLayout" Target="../slideLayouts/slideLayout3.xml"/><Relationship Id="rId4" Type="http://schemas.openxmlformats.org/officeDocument/2006/relationships/hyperlink" Target="https://doi.org/10.1017/S104161021500231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hyperlink" Target="https://doi.org/10.1097/ACM.0b013e3181ccd618"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mailto:gaug0015@umn.edu"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hyperlink" Target="https://www.ncbi.nlm.nih.gov/pmc/articles/PMC7855735/#R4" TargetMode="External"/><Relationship Id="rId1" Type="http://schemas.openxmlformats.org/officeDocument/2006/relationships/slideLayout" Target="../slideLayouts/slideLayout2.xml"/><Relationship Id="rId6" Type="http://schemas.openxmlformats.org/officeDocument/2006/relationships/hyperlink" Target="https://bolddementiacaregiving.org/"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bolddementiacaregiving.org/"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r>
              <a:rPr lang="en-US" dirty="0"/>
              <a:t>Joseph E. Gaugler, PhD | University of Minnesota</a:t>
            </a:r>
          </a:p>
        </p:txBody>
      </p:sp>
      <p:sp>
        <p:nvSpPr>
          <p:cNvPr id="3" name="Title 2"/>
          <p:cNvSpPr>
            <a:spLocks noGrp="1"/>
          </p:cNvSpPr>
          <p:nvPr>
            <p:ph type="title"/>
          </p:nvPr>
        </p:nvSpPr>
        <p:spPr/>
        <p:txBody>
          <a:bodyPr>
            <a:normAutofit fontScale="90000"/>
          </a:bodyPr>
          <a:lstStyle/>
          <a:p>
            <a:r>
              <a:rPr lang="en-US" dirty="0"/>
              <a:t>Community Advisory Boards in Aging Research</a:t>
            </a:r>
          </a:p>
        </p:txBody>
      </p:sp>
      <p:pic>
        <p:nvPicPr>
          <p:cNvPr id="6" name="Picture 5">
            <a:extLst>
              <a:ext uri="{FF2B5EF4-FFF2-40B4-BE49-F238E27FC236}">
                <a16:creationId xmlns:a16="http://schemas.microsoft.com/office/drawing/2014/main" id="{5D51C7BE-5F7F-A3B9-2A2F-CFD153544385}"/>
              </a:ext>
            </a:extLst>
          </p:cNvPr>
          <p:cNvPicPr>
            <a:picLocks noChangeAspect="1"/>
          </p:cNvPicPr>
          <p:nvPr/>
        </p:nvPicPr>
        <p:blipFill>
          <a:blip r:embed="rId2"/>
          <a:stretch>
            <a:fillRect/>
          </a:stretch>
        </p:blipFill>
        <p:spPr>
          <a:xfrm>
            <a:off x="0" y="6298461"/>
            <a:ext cx="559539" cy="559539"/>
          </a:xfrm>
          <a:prstGeom prst="rect">
            <a:avLst/>
          </a:prstGeom>
        </p:spPr>
      </p:pic>
      <p:pic>
        <p:nvPicPr>
          <p:cNvPr id="8" name="Picture 7">
            <a:extLst>
              <a:ext uri="{FF2B5EF4-FFF2-40B4-BE49-F238E27FC236}">
                <a16:creationId xmlns:a16="http://schemas.microsoft.com/office/drawing/2014/main" id="{B9C976E7-A56E-F843-6617-997C43A8975D}"/>
              </a:ext>
            </a:extLst>
          </p:cNvPr>
          <p:cNvPicPr>
            <a:picLocks noChangeAspect="1"/>
          </p:cNvPicPr>
          <p:nvPr/>
        </p:nvPicPr>
        <p:blipFill>
          <a:blip r:embed="rId3"/>
          <a:stretch>
            <a:fillRect/>
          </a:stretch>
        </p:blipFill>
        <p:spPr>
          <a:xfrm>
            <a:off x="1668258" y="6298461"/>
            <a:ext cx="1409991" cy="407526"/>
          </a:xfrm>
          <a:prstGeom prst="rect">
            <a:avLst/>
          </a:prstGeom>
        </p:spPr>
      </p:pic>
      <p:pic>
        <p:nvPicPr>
          <p:cNvPr id="10" name="Picture 9">
            <a:extLst>
              <a:ext uri="{FF2B5EF4-FFF2-40B4-BE49-F238E27FC236}">
                <a16:creationId xmlns:a16="http://schemas.microsoft.com/office/drawing/2014/main" id="{56ACB197-0CAA-C90C-B2A6-85603C89F855}"/>
              </a:ext>
            </a:extLst>
          </p:cNvPr>
          <p:cNvPicPr>
            <a:picLocks noChangeAspect="1"/>
          </p:cNvPicPr>
          <p:nvPr/>
        </p:nvPicPr>
        <p:blipFill>
          <a:blip r:embed="rId4"/>
          <a:stretch>
            <a:fillRect/>
          </a:stretch>
        </p:blipFill>
        <p:spPr>
          <a:xfrm>
            <a:off x="3727401" y="6165821"/>
            <a:ext cx="690453" cy="692179"/>
          </a:xfrm>
          <a:prstGeom prst="rect">
            <a:avLst/>
          </a:prstGeom>
        </p:spPr>
      </p:pic>
      <p:pic>
        <p:nvPicPr>
          <p:cNvPr id="4" name="Picture 2">
            <a:hlinkClick r:id="rId5"/>
            <a:extLst>
              <a:ext uri="{FF2B5EF4-FFF2-40B4-BE49-F238E27FC236}">
                <a16:creationId xmlns:a16="http://schemas.microsoft.com/office/drawing/2014/main" id="{2A7010AE-6DEF-3909-4B1F-350FC84D41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2405" y="5120547"/>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839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328878-499D-5574-9514-3792E444AE2B}"/>
              </a:ext>
            </a:extLst>
          </p:cNvPr>
          <p:cNvSpPr>
            <a:spLocks noGrp="1"/>
          </p:cNvSpPr>
          <p:nvPr>
            <p:ph sz="quarter" idx="11"/>
          </p:nvPr>
        </p:nvSpPr>
        <p:spPr/>
        <p:txBody>
          <a:bodyPr>
            <a:normAutofit fontScale="92500" lnSpcReduction="20000"/>
          </a:bodyPr>
          <a:lstStyle/>
          <a:p>
            <a:r>
              <a:rPr lang="en-US" dirty="0"/>
              <a:t>Formation</a:t>
            </a:r>
          </a:p>
          <a:p>
            <a:pPr lvl="1"/>
            <a:r>
              <a:rPr lang="en-US" dirty="0"/>
              <a:t>Clarifying purpose, functions, and roles</a:t>
            </a:r>
          </a:p>
          <a:p>
            <a:pPr lvl="1"/>
            <a:r>
              <a:rPr lang="en-US" dirty="0"/>
              <a:t>Determining membership composition and recruitment strategies</a:t>
            </a:r>
          </a:p>
          <a:p>
            <a:r>
              <a:rPr lang="en-US" dirty="0"/>
              <a:t>Best Processes: Operation</a:t>
            </a:r>
          </a:p>
          <a:p>
            <a:pPr lvl="1"/>
            <a:r>
              <a:rPr lang="en-US" dirty="0"/>
              <a:t>Establishing operating procedures</a:t>
            </a:r>
          </a:p>
          <a:p>
            <a:pPr lvl="1"/>
            <a:r>
              <a:rPr lang="en-US" dirty="0"/>
              <a:t>Establishing operating principles</a:t>
            </a:r>
          </a:p>
          <a:p>
            <a:pPr lvl="1"/>
            <a:r>
              <a:rPr lang="en-US" dirty="0"/>
              <a:t>Establishing leadership, balancing power, and making decisions</a:t>
            </a:r>
          </a:p>
          <a:p>
            <a:r>
              <a:rPr lang="en-US" dirty="0"/>
              <a:t>Best Processes: Maintenance</a:t>
            </a:r>
          </a:p>
          <a:p>
            <a:pPr lvl="1"/>
            <a:r>
              <a:rPr lang="en-US" dirty="0"/>
              <a:t>Evaluating partnership processes</a:t>
            </a:r>
          </a:p>
          <a:p>
            <a:pPr lvl="1"/>
            <a:r>
              <a:rPr lang="en-US" dirty="0"/>
              <a:t>Sustainability</a:t>
            </a:r>
          </a:p>
          <a:p>
            <a:endParaRPr lang="en-US" dirty="0"/>
          </a:p>
        </p:txBody>
      </p:sp>
      <p:sp>
        <p:nvSpPr>
          <p:cNvPr id="3" name="Title 2">
            <a:extLst>
              <a:ext uri="{FF2B5EF4-FFF2-40B4-BE49-F238E27FC236}">
                <a16:creationId xmlns:a16="http://schemas.microsoft.com/office/drawing/2014/main" id="{2F50A0CE-033C-E224-0539-D42D59E749D5}"/>
              </a:ext>
            </a:extLst>
          </p:cNvPr>
          <p:cNvSpPr>
            <a:spLocks noGrp="1"/>
          </p:cNvSpPr>
          <p:nvPr>
            <p:ph type="title"/>
          </p:nvPr>
        </p:nvSpPr>
        <p:spPr/>
        <p:txBody>
          <a:bodyPr/>
          <a:lstStyle/>
          <a:p>
            <a:r>
              <a:rPr lang="en-US" dirty="0"/>
              <a:t>Best Practices (Newman et al., 2011)</a:t>
            </a:r>
          </a:p>
        </p:txBody>
      </p:sp>
      <p:pic>
        <p:nvPicPr>
          <p:cNvPr id="4" name="Picture 3">
            <a:extLst>
              <a:ext uri="{FF2B5EF4-FFF2-40B4-BE49-F238E27FC236}">
                <a16:creationId xmlns:a16="http://schemas.microsoft.com/office/drawing/2014/main" id="{CC8592CE-2CFA-67A3-31EC-92227DE4AF10}"/>
              </a:ext>
            </a:extLst>
          </p:cNvPr>
          <p:cNvPicPr>
            <a:picLocks noChangeAspect="1"/>
          </p:cNvPicPr>
          <p:nvPr/>
        </p:nvPicPr>
        <p:blipFill>
          <a:blip r:embed="rId2"/>
          <a:stretch>
            <a:fillRect/>
          </a:stretch>
        </p:blipFill>
        <p:spPr>
          <a:xfrm>
            <a:off x="279769" y="6096433"/>
            <a:ext cx="559539" cy="559539"/>
          </a:xfrm>
          <a:prstGeom prst="rect">
            <a:avLst/>
          </a:prstGeom>
        </p:spPr>
      </p:pic>
      <p:pic>
        <p:nvPicPr>
          <p:cNvPr id="8" name="Picture 7">
            <a:extLst>
              <a:ext uri="{FF2B5EF4-FFF2-40B4-BE49-F238E27FC236}">
                <a16:creationId xmlns:a16="http://schemas.microsoft.com/office/drawing/2014/main" id="{15256613-EDB9-2644-0C24-87A81C656052}"/>
              </a:ext>
            </a:extLst>
          </p:cNvPr>
          <p:cNvPicPr>
            <a:picLocks noChangeAspect="1"/>
          </p:cNvPicPr>
          <p:nvPr/>
        </p:nvPicPr>
        <p:blipFill>
          <a:blip r:embed="rId3"/>
          <a:stretch>
            <a:fillRect/>
          </a:stretch>
        </p:blipFill>
        <p:spPr>
          <a:xfrm>
            <a:off x="3630811" y="6158886"/>
            <a:ext cx="1409991" cy="407526"/>
          </a:xfrm>
          <a:prstGeom prst="rect">
            <a:avLst/>
          </a:prstGeom>
        </p:spPr>
      </p:pic>
      <p:pic>
        <p:nvPicPr>
          <p:cNvPr id="9" name="Picture 8">
            <a:extLst>
              <a:ext uri="{FF2B5EF4-FFF2-40B4-BE49-F238E27FC236}">
                <a16:creationId xmlns:a16="http://schemas.microsoft.com/office/drawing/2014/main" id="{DCE2F509-FD7D-AE38-EE0B-40BB3FBEA16E}"/>
              </a:ext>
            </a:extLst>
          </p:cNvPr>
          <p:cNvPicPr>
            <a:picLocks noChangeAspect="1"/>
          </p:cNvPicPr>
          <p:nvPr/>
        </p:nvPicPr>
        <p:blipFill>
          <a:blip r:embed="rId4"/>
          <a:stretch>
            <a:fillRect/>
          </a:stretch>
        </p:blipFill>
        <p:spPr>
          <a:xfrm>
            <a:off x="5808613" y="6016560"/>
            <a:ext cx="690453" cy="692179"/>
          </a:xfrm>
          <a:prstGeom prst="rect">
            <a:avLst/>
          </a:prstGeom>
        </p:spPr>
      </p:pic>
      <p:pic>
        <p:nvPicPr>
          <p:cNvPr id="10" name="Picture 2">
            <a:hlinkClick r:id="rId5"/>
            <a:extLst>
              <a:ext uri="{FF2B5EF4-FFF2-40B4-BE49-F238E27FC236}">
                <a16:creationId xmlns:a16="http://schemas.microsoft.com/office/drawing/2014/main" id="{E6DA4D86-2F18-5B91-BFB3-985AAAAE10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306"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628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A2409B-1ABD-57C9-3DEB-2263C4AFB58B}"/>
              </a:ext>
            </a:extLst>
          </p:cNvPr>
          <p:cNvSpPr>
            <a:spLocks noGrp="1"/>
          </p:cNvSpPr>
          <p:nvPr>
            <p:ph sz="quarter" idx="11"/>
          </p:nvPr>
        </p:nvSpPr>
        <p:spPr/>
        <p:txBody>
          <a:bodyPr/>
          <a:lstStyle/>
          <a:p>
            <a:r>
              <a:rPr lang="en-US" dirty="0"/>
              <a:t>Arnos, D., Kroll, E., </a:t>
            </a:r>
            <a:r>
              <a:rPr lang="en-US" dirty="0" err="1"/>
              <a:t>Jaromin</a:t>
            </a:r>
            <a:r>
              <a:rPr lang="en-US" dirty="0"/>
              <a:t>, E., Daly, H., &amp; </a:t>
            </a:r>
            <a:r>
              <a:rPr lang="en-US" dirty="0" err="1"/>
              <a:t>Falkenburger</a:t>
            </a:r>
            <a:r>
              <a:rPr lang="en-US" dirty="0"/>
              <a:t>, E. (2021). </a:t>
            </a:r>
            <a:r>
              <a:rPr lang="en-US" i="1" dirty="0"/>
              <a:t>Tools and Resources for Project-Based Community Advisory Board. Community Voice and Power Sharing Guidebook. </a:t>
            </a:r>
            <a:r>
              <a:rPr lang="en-US" dirty="0"/>
              <a:t>The Urban Institute.  Available: https://www.urban.org/sites/default/files/publication/104938/tools-and-resources-for-project-based-community-advisory-boards_0.pdf. Accessed August 30, 2023.</a:t>
            </a:r>
          </a:p>
          <a:p>
            <a:endParaRPr lang="en-US" b="1" dirty="0"/>
          </a:p>
        </p:txBody>
      </p:sp>
      <p:sp>
        <p:nvSpPr>
          <p:cNvPr id="3" name="Title 2">
            <a:extLst>
              <a:ext uri="{FF2B5EF4-FFF2-40B4-BE49-F238E27FC236}">
                <a16:creationId xmlns:a16="http://schemas.microsoft.com/office/drawing/2014/main" id="{7FA227B5-4EF2-26E3-68CB-17FAB92F2436}"/>
              </a:ext>
            </a:extLst>
          </p:cNvPr>
          <p:cNvSpPr>
            <a:spLocks noGrp="1"/>
          </p:cNvSpPr>
          <p:nvPr>
            <p:ph type="title"/>
          </p:nvPr>
        </p:nvSpPr>
        <p:spPr/>
        <p:txBody>
          <a:bodyPr/>
          <a:lstStyle/>
          <a:p>
            <a:r>
              <a:rPr lang="en-US" dirty="0"/>
              <a:t>Other Resources</a:t>
            </a:r>
          </a:p>
        </p:txBody>
      </p:sp>
      <p:pic>
        <p:nvPicPr>
          <p:cNvPr id="4" name="Picture 3">
            <a:extLst>
              <a:ext uri="{FF2B5EF4-FFF2-40B4-BE49-F238E27FC236}">
                <a16:creationId xmlns:a16="http://schemas.microsoft.com/office/drawing/2014/main" id="{E03723BE-6518-3DF9-DF34-B25DB93DF938}"/>
              </a:ext>
            </a:extLst>
          </p:cNvPr>
          <p:cNvPicPr>
            <a:picLocks noChangeAspect="1"/>
          </p:cNvPicPr>
          <p:nvPr/>
        </p:nvPicPr>
        <p:blipFill>
          <a:blip r:embed="rId2"/>
          <a:stretch>
            <a:fillRect/>
          </a:stretch>
        </p:blipFill>
        <p:spPr>
          <a:xfrm>
            <a:off x="279769" y="6096433"/>
            <a:ext cx="559539" cy="559539"/>
          </a:xfrm>
          <a:prstGeom prst="rect">
            <a:avLst/>
          </a:prstGeom>
        </p:spPr>
      </p:pic>
      <p:pic>
        <p:nvPicPr>
          <p:cNvPr id="8" name="Picture 7">
            <a:extLst>
              <a:ext uri="{FF2B5EF4-FFF2-40B4-BE49-F238E27FC236}">
                <a16:creationId xmlns:a16="http://schemas.microsoft.com/office/drawing/2014/main" id="{FC4935FC-22EB-1ECC-A452-AFA2BC4B2265}"/>
              </a:ext>
            </a:extLst>
          </p:cNvPr>
          <p:cNvPicPr>
            <a:picLocks noChangeAspect="1"/>
          </p:cNvPicPr>
          <p:nvPr/>
        </p:nvPicPr>
        <p:blipFill>
          <a:blip r:embed="rId3"/>
          <a:stretch>
            <a:fillRect/>
          </a:stretch>
        </p:blipFill>
        <p:spPr>
          <a:xfrm>
            <a:off x="3630811" y="6158886"/>
            <a:ext cx="1409991" cy="407526"/>
          </a:xfrm>
          <a:prstGeom prst="rect">
            <a:avLst/>
          </a:prstGeom>
        </p:spPr>
      </p:pic>
      <p:pic>
        <p:nvPicPr>
          <p:cNvPr id="9" name="Picture 8">
            <a:extLst>
              <a:ext uri="{FF2B5EF4-FFF2-40B4-BE49-F238E27FC236}">
                <a16:creationId xmlns:a16="http://schemas.microsoft.com/office/drawing/2014/main" id="{18D0D0D1-FD65-8EF2-77FC-AE2B8F0B6BEE}"/>
              </a:ext>
            </a:extLst>
          </p:cNvPr>
          <p:cNvPicPr>
            <a:picLocks noChangeAspect="1"/>
          </p:cNvPicPr>
          <p:nvPr/>
        </p:nvPicPr>
        <p:blipFill>
          <a:blip r:embed="rId4"/>
          <a:stretch>
            <a:fillRect/>
          </a:stretch>
        </p:blipFill>
        <p:spPr>
          <a:xfrm>
            <a:off x="5808613" y="6016560"/>
            <a:ext cx="690453" cy="692179"/>
          </a:xfrm>
          <a:prstGeom prst="rect">
            <a:avLst/>
          </a:prstGeom>
        </p:spPr>
      </p:pic>
      <p:pic>
        <p:nvPicPr>
          <p:cNvPr id="10" name="Picture 2">
            <a:hlinkClick r:id="rId5"/>
            <a:extLst>
              <a:ext uri="{FF2B5EF4-FFF2-40B4-BE49-F238E27FC236}">
                <a16:creationId xmlns:a16="http://schemas.microsoft.com/office/drawing/2014/main" id="{D4B152C7-0B8F-EA2B-0C64-02B1AF2AC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306"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80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73F1408F-1125-FDCE-8329-5C85224A6C61}"/>
              </a:ext>
            </a:extLst>
          </p:cNvPr>
          <p:cNvGraphicFramePr>
            <a:graphicFrameLocks noChangeAspect="1"/>
          </p:cNvGraphicFramePr>
          <p:nvPr>
            <p:extLst>
              <p:ext uri="{D42A27DB-BD31-4B8C-83A1-F6EECF244321}">
                <p14:modId xmlns:p14="http://schemas.microsoft.com/office/powerpoint/2010/main" val="2537408028"/>
              </p:ext>
            </p:extLst>
          </p:nvPr>
        </p:nvGraphicFramePr>
        <p:xfrm>
          <a:off x="2429164" y="176064"/>
          <a:ext cx="3888509" cy="6405781"/>
        </p:xfrm>
        <a:graphic>
          <a:graphicData uri="http://schemas.openxmlformats.org/presentationml/2006/ole">
            <mc:AlternateContent xmlns:mc="http://schemas.openxmlformats.org/markup-compatibility/2006">
              <mc:Choice xmlns:v="urn:schemas-microsoft-com:vml" Requires="v">
                <p:oleObj name="Acrobat Document" r:id="rId2" imgW="5829257" imgH="9600968" progId="Acrobat.Document.DC">
                  <p:embed/>
                </p:oleObj>
              </mc:Choice>
              <mc:Fallback>
                <p:oleObj name="Acrobat Document" r:id="rId2" imgW="5829257" imgH="9600968" progId="Acrobat.Document.DC">
                  <p:embed/>
                  <p:pic>
                    <p:nvPicPr>
                      <p:cNvPr id="0" name=""/>
                      <p:cNvPicPr/>
                      <p:nvPr/>
                    </p:nvPicPr>
                    <p:blipFill>
                      <a:blip r:embed="rId3"/>
                      <a:stretch>
                        <a:fillRect/>
                      </a:stretch>
                    </p:blipFill>
                    <p:spPr>
                      <a:xfrm>
                        <a:off x="2429164" y="176064"/>
                        <a:ext cx="3888509" cy="6405781"/>
                      </a:xfrm>
                      <a:prstGeom prst="rect">
                        <a:avLst/>
                      </a:prstGeom>
                    </p:spPr>
                  </p:pic>
                </p:oleObj>
              </mc:Fallback>
            </mc:AlternateContent>
          </a:graphicData>
        </a:graphic>
      </p:graphicFrame>
    </p:spTree>
    <p:extLst>
      <p:ext uri="{BB962C8B-B14F-4D97-AF65-F5344CB8AC3E}">
        <p14:creationId xmlns:p14="http://schemas.microsoft.com/office/powerpoint/2010/main" val="129399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A2409B-1ABD-57C9-3DEB-2263C4AFB58B}"/>
              </a:ext>
            </a:extLst>
          </p:cNvPr>
          <p:cNvSpPr>
            <a:spLocks noGrp="1"/>
          </p:cNvSpPr>
          <p:nvPr>
            <p:ph sz="quarter" idx="11"/>
          </p:nvPr>
        </p:nvSpPr>
        <p:spPr/>
        <p:txBody>
          <a:bodyPr/>
          <a:lstStyle/>
          <a:p>
            <a:r>
              <a:rPr lang="en-US" dirty="0"/>
              <a:t>University of Minnesota Clinical and Translational Science Institute</a:t>
            </a:r>
          </a:p>
          <a:p>
            <a:pPr lvl="1"/>
            <a:r>
              <a:rPr lang="en-US" dirty="0"/>
              <a:t>https://ctsi.umn.edu/services/community-engagement/tools-resources</a:t>
            </a:r>
          </a:p>
          <a:p>
            <a:r>
              <a:rPr lang="en-US" dirty="0"/>
              <a:t>Community Toolbox</a:t>
            </a:r>
          </a:p>
          <a:p>
            <a:pPr lvl="1"/>
            <a:r>
              <a:rPr lang="en-US" dirty="0"/>
              <a:t>https://ctb.ku.edu/en</a:t>
            </a:r>
          </a:p>
          <a:p>
            <a:endParaRPr lang="en-US" b="1" dirty="0"/>
          </a:p>
        </p:txBody>
      </p:sp>
      <p:sp>
        <p:nvSpPr>
          <p:cNvPr id="3" name="Title 2">
            <a:extLst>
              <a:ext uri="{FF2B5EF4-FFF2-40B4-BE49-F238E27FC236}">
                <a16:creationId xmlns:a16="http://schemas.microsoft.com/office/drawing/2014/main" id="{7FA227B5-4EF2-26E3-68CB-17FAB92F2436}"/>
              </a:ext>
            </a:extLst>
          </p:cNvPr>
          <p:cNvSpPr>
            <a:spLocks noGrp="1"/>
          </p:cNvSpPr>
          <p:nvPr>
            <p:ph type="title"/>
          </p:nvPr>
        </p:nvSpPr>
        <p:spPr/>
        <p:txBody>
          <a:bodyPr/>
          <a:lstStyle/>
          <a:p>
            <a:r>
              <a:rPr lang="en-US" dirty="0"/>
              <a:t>Other Resources</a:t>
            </a:r>
          </a:p>
        </p:txBody>
      </p:sp>
      <p:pic>
        <p:nvPicPr>
          <p:cNvPr id="4" name="Picture 3">
            <a:extLst>
              <a:ext uri="{FF2B5EF4-FFF2-40B4-BE49-F238E27FC236}">
                <a16:creationId xmlns:a16="http://schemas.microsoft.com/office/drawing/2014/main" id="{E03723BE-6518-3DF9-DF34-B25DB93DF938}"/>
              </a:ext>
            </a:extLst>
          </p:cNvPr>
          <p:cNvPicPr>
            <a:picLocks noChangeAspect="1"/>
          </p:cNvPicPr>
          <p:nvPr/>
        </p:nvPicPr>
        <p:blipFill>
          <a:blip r:embed="rId2"/>
          <a:stretch>
            <a:fillRect/>
          </a:stretch>
        </p:blipFill>
        <p:spPr>
          <a:xfrm>
            <a:off x="279769" y="6096433"/>
            <a:ext cx="559539" cy="559539"/>
          </a:xfrm>
          <a:prstGeom prst="rect">
            <a:avLst/>
          </a:prstGeom>
        </p:spPr>
      </p:pic>
      <p:pic>
        <p:nvPicPr>
          <p:cNvPr id="8" name="Picture 7">
            <a:extLst>
              <a:ext uri="{FF2B5EF4-FFF2-40B4-BE49-F238E27FC236}">
                <a16:creationId xmlns:a16="http://schemas.microsoft.com/office/drawing/2014/main" id="{FC4935FC-22EB-1ECC-A452-AFA2BC4B2265}"/>
              </a:ext>
            </a:extLst>
          </p:cNvPr>
          <p:cNvPicPr>
            <a:picLocks noChangeAspect="1"/>
          </p:cNvPicPr>
          <p:nvPr/>
        </p:nvPicPr>
        <p:blipFill>
          <a:blip r:embed="rId3"/>
          <a:stretch>
            <a:fillRect/>
          </a:stretch>
        </p:blipFill>
        <p:spPr>
          <a:xfrm>
            <a:off x="3630811" y="6158886"/>
            <a:ext cx="1409991" cy="407526"/>
          </a:xfrm>
          <a:prstGeom prst="rect">
            <a:avLst/>
          </a:prstGeom>
        </p:spPr>
      </p:pic>
      <p:pic>
        <p:nvPicPr>
          <p:cNvPr id="9" name="Picture 8">
            <a:extLst>
              <a:ext uri="{FF2B5EF4-FFF2-40B4-BE49-F238E27FC236}">
                <a16:creationId xmlns:a16="http://schemas.microsoft.com/office/drawing/2014/main" id="{18D0D0D1-FD65-8EF2-77FC-AE2B8F0B6BEE}"/>
              </a:ext>
            </a:extLst>
          </p:cNvPr>
          <p:cNvPicPr>
            <a:picLocks noChangeAspect="1"/>
          </p:cNvPicPr>
          <p:nvPr/>
        </p:nvPicPr>
        <p:blipFill>
          <a:blip r:embed="rId4"/>
          <a:stretch>
            <a:fillRect/>
          </a:stretch>
        </p:blipFill>
        <p:spPr>
          <a:xfrm>
            <a:off x="5808613" y="6016560"/>
            <a:ext cx="690453" cy="692179"/>
          </a:xfrm>
          <a:prstGeom prst="rect">
            <a:avLst/>
          </a:prstGeom>
        </p:spPr>
      </p:pic>
      <p:pic>
        <p:nvPicPr>
          <p:cNvPr id="10" name="Picture 2">
            <a:hlinkClick r:id="rId5"/>
            <a:extLst>
              <a:ext uri="{FF2B5EF4-FFF2-40B4-BE49-F238E27FC236}">
                <a16:creationId xmlns:a16="http://schemas.microsoft.com/office/drawing/2014/main" id="{D4B152C7-0B8F-EA2B-0C64-02B1AF2AC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306"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960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8E2BF7-0BEF-41EE-EFF4-59755583C211}"/>
              </a:ext>
            </a:extLst>
          </p:cNvPr>
          <p:cNvSpPr>
            <a:spLocks noGrp="1"/>
          </p:cNvSpPr>
          <p:nvPr>
            <p:ph sz="quarter" idx="11"/>
          </p:nvPr>
        </p:nvSpPr>
        <p:spPr/>
        <p:txBody>
          <a:bodyPr>
            <a:normAutofit fontScale="70000" lnSpcReduction="20000"/>
          </a:bodyPr>
          <a:lstStyle/>
          <a:p>
            <a:r>
              <a:rPr lang="en-US" dirty="0"/>
              <a:t>The Care to Plan (</a:t>
            </a:r>
            <a:r>
              <a:rPr lang="en-US" dirty="0" err="1"/>
              <a:t>CtP</a:t>
            </a:r>
            <a:r>
              <a:rPr lang="en-US" dirty="0"/>
              <a:t>) tool is an online resource that provides dementia caregivers with tailored support recommendations and guidance in selecting appropriate support based upon individual needs. </a:t>
            </a:r>
          </a:p>
          <a:p>
            <a:r>
              <a:rPr lang="en-US" dirty="0"/>
              <a:t>Phase I, initial development, involved gathering a robust base of clinical recommendations based on a series of hypothetical dementia caregiver scenarios. </a:t>
            </a:r>
          </a:p>
          <a:p>
            <a:r>
              <a:rPr lang="en-US" dirty="0"/>
              <a:t>During Phase II, the </a:t>
            </a:r>
            <a:r>
              <a:rPr lang="en-US" dirty="0" err="1"/>
              <a:t>CtP</a:t>
            </a:r>
            <a:r>
              <a:rPr lang="en-US" dirty="0"/>
              <a:t> prototype was tested for feasibility and usability among 21 dementia caregivers.</a:t>
            </a:r>
          </a:p>
          <a:p>
            <a:r>
              <a:rPr lang="en-US" dirty="0"/>
              <a:t>In Phase III, a CAB was formed to provide stakeholder perspectives to inform the development and improve the translation potential of </a:t>
            </a:r>
            <a:r>
              <a:rPr lang="en-US" dirty="0" err="1"/>
              <a:t>CtP</a:t>
            </a:r>
            <a:r>
              <a:rPr lang="en-US" dirty="0"/>
              <a:t>. </a:t>
            </a:r>
          </a:p>
          <a:p>
            <a:pPr lvl="1"/>
            <a:r>
              <a:rPr lang="en-US" dirty="0"/>
              <a:t>The CAB provided in-depth reviews of the tool during and immediately following Phase II prototype testing. </a:t>
            </a:r>
          </a:p>
          <a:p>
            <a:pPr lvl="1"/>
            <a:r>
              <a:rPr lang="en-US" dirty="0"/>
              <a:t>The CAB’s feedback altered content of the </a:t>
            </a:r>
            <a:r>
              <a:rPr lang="en-US" dirty="0" err="1"/>
              <a:t>CtP</a:t>
            </a:r>
            <a:r>
              <a:rPr lang="en-US" dirty="0"/>
              <a:t> web-pages considerably.</a:t>
            </a:r>
          </a:p>
          <a:p>
            <a:r>
              <a:rPr lang="en-US" dirty="0"/>
              <a:t>Phase IV involved feasibility and usability testing of the </a:t>
            </a:r>
            <a:r>
              <a:rPr lang="en-US" dirty="0" err="1"/>
              <a:t>CtP</a:t>
            </a:r>
            <a:r>
              <a:rPr lang="en-US" dirty="0"/>
              <a:t> Beta version (</a:t>
            </a:r>
            <a:r>
              <a:rPr lang="en-US" i="1" dirty="0"/>
              <a:t>n</a:t>
            </a:r>
            <a:r>
              <a:rPr lang="en-US" dirty="0"/>
              <a:t> = 9 dementia caregivers).</a:t>
            </a:r>
          </a:p>
        </p:txBody>
      </p:sp>
      <p:sp>
        <p:nvSpPr>
          <p:cNvPr id="3" name="Title 2">
            <a:extLst>
              <a:ext uri="{FF2B5EF4-FFF2-40B4-BE49-F238E27FC236}">
                <a16:creationId xmlns:a16="http://schemas.microsoft.com/office/drawing/2014/main" id="{1927B285-7365-06EA-2C1B-9F601473D84A}"/>
              </a:ext>
            </a:extLst>
          </p:cNvPr>
          <p:cNvSpPr>
            <a:spLocks noGrp="1"/>
          </p:cNvSpPr>
          <p:nvPr>
            <p:ph type="title"/>
          </p:nvPr>
        </p:nvSpPr>
        <p:spPr/>
        <p:txBody>
          <a:bodyPr/>
          <a:lstStyle/>
          <a:p>
            <a:r>
              <a:rPr lang="en-US" dirty="0"/>
              <a:t>Care to Plan</a:t>
            </a:r>
          </a:p>
        </p:txBody>
      </p:sp>
      <p:sp>
        <p:nvSpPr>
          <p:cNvPr id="4" name="Date Placeholder 3">
            <a:extLst>
              <a:ext uri="{FF2B5EF4-FFF2-40B4-BE49-F238E27FC236}">
                <a16:creationId xmlns:a16="http://schemas.microsoft.com/office/drawing/2014/main" id="{C965C19D-DBCD-5DEC-77A4-7F0EE7F0F38C}"/>
              </a:ext>
            </a:extLst>
          </p:cNvPr>
          <p:cNvSpPr>
            <a:spLocks noGrp="1"/>
          </p:cNvSpPr>
          <p:nvPr>
            <p:ph type="dt" sz="half" idx="2"/>
          </p:nvPr>
        </p:nvSpPr>
        <p:spPr/>
        <p:txBody>
          <a:bodyPr/>
          <a:lstStyle/>
          <a:p>
            <a:r>
              <a:rPr lang="en-US" dirty="0"/>
              <a:t>See Gaugler, </a:t>
            </a:r>
            <a:r>
              <a:rPr lang="en-US" dirty="0" err="1"/>
              <a:t>Westra</a:t>
            </a:r>
            <a:r>
              <a:rPr lang="en-US" dirty="0"/>
              <a:t> &amp; Kane, 2016; Gaugler, Reese &amp; </a:t>
            </a:r>
            <a:r>
              <a:rPr lang="en-US" dirty="0" err="1"/>
              <a:t>Tanler</a:t>
            </a:r>
            <a:r>
              <a:rPr lang="en-US" dirty="0"/>
              <a:t>, 2016; McCarron et al., 2019</a:t>
            </a:r>
          </a:p>
        </p:txBody>
      </p:sp>
    </p:spTree>
    <p:extLst>
      <p:ext uri="{BB962C8B-B14F-4D97-AF65-F5344CB8AC3E}">
        <p14:creationId xmlns:p14="http://schemas.microsoft.com/office/powerpoint/2010/main" val="11214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8E2BF7-0BEF-41EE-EFF4-59755583C211}"/>
              </a:ext>
            </a:extLst>
          </p:cNvPr>
          <p:cNvSpPr>
            <a:spLocks noGrp="1"/>
          </p:cNvSpPr>
          <p:nvPr>
            <p:ph sz="quarter" idx="11"/>
          </p:nvPr>
        </p:nvSpPr>
        <p:spPr/>
        <p:txBody>
          <a:bodyPr>
            <a:normAutofit fontScale="70000" lnSpcReduction="20000"/>
          </a:bodyPr>
          <a:lstStyle/>
          <a:p>
            <a:r>
              <a:rPr lang="en-US" dirty="0"/>
              <a:t>The Care to Plan (</a:t>
            </a:r>
            <a:r>
              <a:rPr lang="en-US" dirty="0" err="1"/>
              <a:t>CtP</a:t>
            </a:r>
            <a:r>
              <a:rPr lang="en-US" dirty="0"/>
              <a:t>) tool is an online resource that provides dementia caregivers with tailored support recommendations and guidance in selecting appropriate support based upon individual needs. </a:t>
            </a:r>
          </a:p>
          <a:p>
            <a:r>
              <a:rPr lang="en-US" dirty="0"/>
              <a:t>Phase I, initial development, involved gathering a robust base of clinical recommendations based on a series of hypothetical dementia caregiver scenarios. </a:t>
            </a:r>
          </a:p>
          <a:p>
            <a:r>
              <a:rPr lang="en-US" dirty="0"/>
              <a:t>During Phase II, the </a:t>
            </a:r>
            <a:r>
              <a:rPr lang="en-US" dirty="0" err="1"/>
              <a:t>CtP</a:t>
            </a:r>
            <a:r>
              <a:rPr lang="en-US" dirty="0"/>
              <a:t> prototype was tested for feasibility and usability among 21 dementia caregivers.</a:t>
            </a:r>
          </a:p>
          <a:p>
            <a:r>
              <a:rPr lang="en-US" dirty="0"/>
              <a:t>In Phase III, a CAB was formed to provide stakeholder perspectives to inform the development and improve the translation potential of </a:t>
            </a:r>
            <a:r>
              <a:rPr lang="en-US" dirty="0" err="1"/>
              <a:t>CtP</a:t>
            </a:r>
            <a:r>
              <a:rPr lang="en-US" dirty="0"/>
              <a:t>. </a:t>
            </a:r>
          </a:p>
          <a:p>
            <a:pPr lvl="1"/>
            <a:r>
              <a:rPr lang="en-US" dirty="0"/>
              <a:t>The CAB provided in-depth reviews of the tool during and immediately following Phase II prototype testing. </a:t>
            </a:r>
          </a:p>
          <a:p>
            <a:pPr lvl="1"/>
            <a:r>
              <a:rPr lang="en-US" dirty="0"/>
              <a:t>The CAB’s feedback altered content of the </a:t>
            </a:r>
            <a:r>
              <a:rPr lang="en-US" dirty="0" err="1"/>
              <a:t>CtP</a:t>
            </a:r>
            <a:r>
              <a:rPr lang="en-US" dirty="0"/>
              <a:t> web-pages considerably.</a:t>
            </a:r>
          </a:p>
          <a:p>
            <a:r>
              <a:rPr lang="en-US" dirty="0"/>
              <a:t>Phase IV involved feasibility and usability testing of the </a:t>
            </a:r>
            <a:r>
              <a:rPr lang="en-US" dirty="0" err="1"/>
              <a:t>CtP</a:t>
            </a:r>
            <a:r>
              <a:rPr lang="en-US" dirty="0"/>
              <a:t> Beta version (</a:t>
            </a:r>
            <a:r>
              <a:rPr lang="en-US" i="1" dirty="0"/>
              <a:t>n</a:t>
            </a:r>
            <a:r>
              <a:rPr lang="en-US" dirty="0"/>
              <a:t> = 9 dementia caregivers).</a:t>
            </a:r>
          </a:p>
        </p:txBody>
      </p:sp>
      <p:sp>
        <p:nvSpPr>
          <p:cNvPr id="3" name="Title 2">
            <a:extLst>
              <a:ext uri="{FF2B5EF4-FFF2-40B4-BE49-F238E27FC236}">
                <a16:creationId xmlns:a16="http://schemas.microsoft.com/office/drawing/2014/main" id="{1927B285-7365-06EA-2C1B-9F601473D84A}"/>
              </a:ext>
            </a:extLst>
          </p:cNvPr>
          <p:cNvSpPr>
            <a:spLocks noGrp="1"/>
          </p:cNvSpPr>
          <p:nvPr>
            <p:ph type="title"/>
          </p:nvPr>
        </p:nvSpPr>
        <p:spPr/>
        <p:txBody>
          <a:bodyPr/>
          <a:lstStyle/>
          <a:p>
            <a:r>
              <a:rPr lang="en-US" dirty="0"/>
              <a:t>Care to Plan</a:t>
            </a:r>
          </a:p>
        </p:txBody>
      </p:sp>
      <p:sp>
        <p:nvSpPr>
          <p:cNvPr id="4" name="Date Placeholder 3">
            <a:extLst>
              <a:ext uri="{FF2B5EF4-FFF2-40B4-BE49-F238E27FC236}">
                <a16:creationId xmlns:a16="http://schemas.microsoft.com/office/drawing/2014/main" id="{C965C19D-DBCD-5DEC-77A4-7F0EE7F0F38C}"/>
              </a:ext>
            </a:extLst>
          </p:cNvPr>
          <p:cNvSpPr>
            <a:spLocks noGrp="1"/>
          </p:cNvSpPr>
          <p:nvPr>
            <p:ph type="dt" sz="half" idx="2"/>
          </p:nvPr>
        </p:nvSpPr>
        <p:spPr/>
        <p:txBody>
          <a:bodyPr/>
          <a:lstStyle/>
          <a:p>
            <a:r>
              <a:rPr lang="en-US" dirty="0"/>
              <a:t>See Gaugler, </a:t>
            </a:r>
            <a:r>
              <a:rPr lang="en-US" dirty="0" err="1"/>
              <a:t>Westra</a:t>
            </a:r>
            <a:r>
              <a:rPr lang="en-US" dirty="0"/>
              <a:t> &amp; Kane, 2016; Gaugler, Reese &amp; </a:t>
            </a:r>
            <a:r>
              <a:rPr lang="en-US" dirty="0" err="1"/>
              <a:t>Tanler</a:t>
            </a:r>
            <a:r>
              <a:rPr lang="en-US" dirty="0"/>
              <a:t>, 2016; McCarron et al., 2019</a:t>
            </a:r>
          </a:p>
        </p:txBody>
      </p:sp>
    </p:spTree>
    <p:extLst>
      <p:ext uri="{BB962C8B-B14F-4D97-AF65-F5344CB8AC3E}">
        <p14:creationId xmlns:p14="http://schemas.microsoft.com/office/powerpoint/2010/main" val="958979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CA77C5-3C8F-C067-F2F7-72E26642A11B}"/>
              </a:ext>
            </a:extLst>
          </p:cNvPr>
          <p:cNvSpPr>
            <a:spLocks noGrp="1"/>
          </p:cNvSpPr>
          <p:nvPr>
            <p:ph sz="quarter" idx="11"/>
          </p:nvPr>
        </p:nvSpPr>
        <p:spPr/>
        <p:txBody>
          <a:bodyPr>
            <a:normAutofit/>
          </a:bodyPr>
          <a:lstStyle/>
          <a:p>
            <a:pPr algn="l">
              <a:lnSpc>
                <a:spcPct val="120000"/>
              </a:lnSpc>
              <a:spcBef>
                <a:spcPts val="0"/>
              </a:spcBef>
            </a:pPr>
            <a:r>
              <a:rPr lang="en-US" sz="1800" b="0" i="0" u="none" strike="noStrike" baseline="0" dirty="0">
                <a:solidFill>
                  <a:srgbClr val="000000"/>
                </a:solidFill>
                <a:latin typeface="Arial" panose="020B0604020202020204" pitchFamily="34" charset="0"/>
                <a:cs typeface="Arial" panose="020B0604020202020204" pitchFamily="34" charset="0"/>
              </a:rPr>
              <a:t>I led CAB meetings in an open dialogue format that allowed members to freely provide feedback. </a:t>
            </a:r>
          </a:p>
          <a:p>
            <a:pPr algn="l">
              <a:lnSpc>
                <a:spcPct val="120000"/>
              </a:lnSpc>
              <a:spcBef>
                <a:spcPts val="0"/>
              </a:spcBef>
            </a:pPr>
            <a:r>
              <a:rPr lang="en-US" sz="1800" b="0" i="0" u="none" strike="noStrike" baseline="0" dirty="0">
                <a:solidFill>
                  <a:srgbClr val="000000"/>
                </a:solidFill>
                <a:latin typeface="Arial" panose="020B0604020202020204" pitchFamily="34" charset="0"/>
                <a:cs typeface="Arial" panose="020B0604020202020204" pitchFamily="34" charset="0"/>
              </a:rPr>
              <a:t>Meetings were held on the University of Minnesota’s campus and lasted 60–90 minutes. </a:t>
            </a:r>
          </a:p>
          <a:p>
            <a:pPr algn="l">
              <a:lnSpc>
                <a:spcPct val="120000"/>
              </a:lnSpc>
              <a:spcBef>
                <a:spcPts val="0"/>
              </a:spcBef>
            </a:pPr>
            <a:r>
              <a:rPr lang="en-US" sz="1800" dirty="0">
                <a:latin typeface="Arial" panose="020B0604020202020204" pitchFamily="34" charset="0"/>
                <a:cs typeface="Arial" panose="020B0604020202020204" pitchFamily="34" charset="0"/>
              </a:rPr>
              <a:t>Seven CAB meetings took place</a:t>
            </a:r>
          </a:p>
          <a:p>
            <a:pPr algn="l">
              <a:lnSpc>
                <a:spcPct val="120000"/>
              </a:lnSpc>
              <a:spcBef>
                <a:spcPts val="0"/>
              </a:spcBef>
            </a:pPr>
            <a:r>
              <a:rPr lang="en-US" sz="1800" b="0" i="0" u="none" strike="noStrike" baseline="0" dirty="0">
                <a:solidFill>
                  <a:srgbClr val="000000"/>
                </a:solidFill>
                <a:latin typeface="Arial" panose="020B0604020202020204" pitchFamily="34" charset="0"/>
                <a:cs typeface="Arial" panose="020B0604020202020204" pitchFamily="34" charset="0"/>
              </a:rPr>
              <a:t>Each meeting was audio recorded (except for one meeting due to a technological challenge) and a senior author took detailed notes on each meeting. Meeting recordings were transcribed. </a:t>
            </a:r>
          </a:p>
          <a:p>
            <a:pPr algn="l">
              <a:lnSpc>
                <a:spcPct val="120000"/>
              </a:lnSpc>
              <a:spcBef>
                <a:spcPts val="0"/>
              </a:spcBef>
            </a:pPr>
            <a:r>
              <a:rPr lang="en-US" sz="1800" b="0" i="0" u="none" strike="noStrike" baseline="0" dirty="0">
                <a:solidFill>
                  <a:srgbClr val="000000"/>
                </a:solidFill>
                <a:latin typeface="Arial" panose="020B0604020202020204" pitchFamily="34" charset="0"/>
                <a:cs typeface="Arial" panose="020B0604020202020204" pitchFamily="34" charset="0"/>
              </a:rPr>
              <a:t>Meeting transcripts and notes were organized in NVivo 11 for thematic analysis (Braun &amp; Clarke, 2006)</a:t>
            </a:r>
          </a:p>
          <a:p>
            <a:pPr algn="l">
              <a:lnSpc>
                <a:spcPct val="120000"/>
              </a:lnSpc>
              <a:spcBef>
                <a:spcPts val="0"/>
              </a:spcBef>
            </a:pPr>
            <a:r>
              <a:rPr lang="en-US" sz="1800" b="0" i="0" u="none" strike="noStrike" baseline="0" dirty="0">
                <a:solidFill>
                  <a:srgbClr val="000000"/>
                </a:solidFill>
                <a:latin typeface="Arial" panose="020B0604020202020204" pitchFamily="34" charset="0"/>
                <a:cs typeface="Arial" panose="020B0604020202020204" pitchFamily="34" charset="0"/>
              </a:rPr>
              <a:t>Two research questions guided the thematic analyses: </a:t>
            </a:r>
          </a:p>
          <a:p>
            <a:pPr lvl="1">
              <a:lnSpc>
                <a:spcPct val="120000"/>
              </a:lnSpc>
              <a:spcBef>
                <a:spcPts val="0"/>
              </a:spcBef>
            </a:pPr>
            <a:r>
              <a:rPr lang="en-US" sz="1600" b="0" i="0" u="none" strike="noStrike" baseline="0" dirty="0">
                <a:solidFill>
                  <a:srgbClr val="000000"/>
                </a:solidFill>
                <a:latin typeface="Arial" panose="020B0604020202020204" pitchFamily="34" charset="0"/>
                <a:cs typeface="Arial" panose="020B0604020202020204" pitchFamily="34" charset="0"/>
              </a:rPr>
              <a:t>(1) How did the CAB process unfold? </a:t>
            </a:r>
          </a:p>
          <a:p>
            <a:pPr lvl="1">
              <a:lnSpc>
                <a:spcPct val="120000"/>
              </a:lnSpc>
              <a:spcBef>
                <a:spcPts val="0"/>
              </a:spcBef>
            </a:pPr>
            <a:r>
              <a:rPr lang="en-US" sz="1600" b="0" i="0" u="none" strike="noStrike" baseline="0" dirty="0">
                <a:solidFill>
                  <a:srgbClr val="000000"/>
                </a:solidFill>
                <a:latin typeface="Arial" panose="020B0604020202020204" pitchFamily="34" charset="0"/>
                <a:cs typeface="Arial" panose="020B0604020202020204" pitchFamily="34" charset="0"/>
              </a:rPr>
              <a:t>(2) How did the CAB </a:t>
            </a:r>
            <a:r>
              <a:rPr lang="en-US" sz="1800" b="0" i="0" u="none" strike="noStrike" baseline="0" dirty="0">
                <a:solidFill>
                  <a:srgbClr val="000000"/>
                </a:solidFill>
                <a:latin typeface="Arial" panose="020B0604020202020204" pitchFamily="34" charset="0"/>
                <a:cs typeface="Arial" panose="020B0604020202020204" pitchFamily="34" charset="0"/>
              </a:rPr>
              <a:t>affect the usability and feasibility of the </a:t>
            </a:r>
            <a:r>
              <a:rPr lang="en-US" sz="1800" b="0" i="0" u="none" strike="noStrike" baseline="0" dirty="0" err="1">
                <a:solidFill>
                  <a:srgbClr val="000000"/>
                </a:solidFill>
                <a:latin typeface="Arial" panose="020B0604020202020204" pitchFamily="34" charset="0"/>
                <a:cs typeface="Arial" panose="020B0604020202020204" pitchFamily="34" charset="0"/>
              </a:rPr>
              <a:t>CtP</a:t>
            </a:r>
            <a:r>
              <a:rPr lang="en-US" sz="1800" b="0" i="0" u="none" strike="noStrike" baseline="0" dirty="0">
                <a:solidFill>
                  <a:srgbClr val="000000"/>
                </a:solidFill>
                <a:latin typeface="Arial" panose="020B0604020202020204" pitchFamily="34" charset="0"/>
                <a:cs typeface="Arial" panose="020B0604020202020204" pitchFamily="34" charset="0"/>
              </a:rPr>
              <a:t> tool? </a:t>
            </a:r>
          </a:p>
        </p:txBody>
      </p:sp>
      <p:sp>
        <p:nvSpPr>
          <p:cNvPr id="3" name="Title 2">
            <a:extLst>
              <a:ext uri="{FF2B5EF4-FFF2-40B4-BE49-F238E27FC236}">
                <a16:creationId xmlns:a16="http://schemas.microsoft.com/office/drawing/2014/main" id="{B4954BBB-AC9B-4330-2C08-A65EE2507BF1}"/>
              </a:ext>
            </a:extLst>
          </p:cNvPr>
          <p:cNvSpPr>
            <a:spLocks noGrp="1"/>
          </p:cNvSpPr>
          <p:nvPr>
            <p:ph type="title"/>
          </p:nvPr>
        </p:nvSpPr>
        <p:spPr/>
        <p:txBody>
          <a:bodyPr>
            <a:normAutofit fontScale="90000"/>
          </a:bodyPr>
          <a:lstStyle/>
          <a:p>
            <a:r>
              <a:rPr lang="en-US" dirty="0"/>
              <a:t>Care to Plan: CAB Analysis (McCarron et al., 2020)</a:t>
            </a:r>
          </a:p>
        </p:txBody>
      </p:sp>
      <p:pic>
        <p:nvPicPr>
          <p:cNvPr id="8" name="Picture 7">
            <a:extLst>
              <a:ext uri="{FF2B5EF4-FFF2-40B4-BE49-F238E27FC236}">
                <a16:creationId xmlns:a16="http://schemas.microsoft.com/office/drawing/2014/main" id="{B27C2468-6318-6B20-D72B-CC2C8EDBF21C}"/>
              </a:ext>
            </a:extLst>
          </p:cNvPr>
          <p:cNvPicPr>
            <a:picLocks noChangeAspect="1"/>
          </p:cNvPicPr>
          <p:nvPr/>
        </p:nvPicPr>
        <p:blipFill>
          <a:blip r:embed="rId2"/>
          <a:stretch>
            <a:fillRect/>
          </a:stretch>
        </p:blipFill>
        <p:spPr>
          <a:xfrm>
            <a:off x="279769" y="6096433"/>
            <a:ext cx="559539" cy="559539"/>
          </a:xfrm>
          <a:prstGeom prst="rect">
            <a:avLst/>
          </a:prstGeom>
        </p:spPr>
      </p:pic>
      <p:pic>
        <p:nvPicPr>
          <p:cNvPr id="9" name="Picture 8">
            <a:extLst>
              <a:ext uri="{FF2B5EF4-FFF2-40B4-BE49-F238E27FC236}">
                <a16:creationId xmlns:a16="http://schemas.microsoft.com/office/drawing/2014/main" id="{E83164F6-E944-BCC6-184E-26496823A697}"/>
              </a:ext>
            </a:extLst>
          </p:cNvPr>
          <p:cNvPicPr>
            <a:picLocks noChangeAspect="1"/>
          </p:cNvPicPr>
          <p:nvPr/>
        </p:nvPicPr>
        <p:blipFill>
          <a:blip r:embed="rId3"/>
          <a:stretch>
            <a:fillRect/>
          </a:stretch>
        </p:blipFill>
        <p:spPr>
          <a:xfrm>
            <a:off x="3630811" y="6158886"/>
            <a:ext cx="1409991" cy="407526"/>
          </a:xfrm>
          <a:prstGeom prst="rect">
            <a:avLst/>
          </a:prstGeom>
        </p:spPr>
      </p:pic>
      <p:pic>
        <p:nvPicPr>
          <p:cNvPr id="10" name="Picture 9">
            <a:extLst>
              <a:ext uri="{FF2B5EF4-FFF2-40B4-BE49-F238E27FC236}">
                <a16:creationId xmlns:a16="http://schemas.microsoft.com/office/drawing/2014/main" id="{CE3A7DC2-7555-0113-B1B7-A100CA3695DD}"/>
              </a:ext>
            </a:extLst>
          </p:cNvPr>
          <p:cNvPicPr>
            <a:picLocks noChangeAspect="1"/>
          </p:cNvPicPr>
          <p:nvPr/>
        </p:nvPicPr>
        <p:blipFill>
          <a:blip r:embed="rId4"/>
          <a:stretch>
            <a:fillRect/>
          </a:stretch>
        </p:blipFill>
        <p:spPr>
          <a:xfrm>
            <a:off x="5808613" y="6016560"/>
            <a:ext cx="690453" cy="692179"/>
          </a:xfrm>
          <a:prstGeom prst="rect">
            <a:avLst/>
          </a:prstGeom>
        </p:spPr>
      </p:pic>
      <p:pic>
        <p:nvPicPr>
          <p:cNvPr id="11" name="Picture 2">
            <a:hlinkClick r:id="rId5"/>
            <a:extLst>
              <a:ext uri="{FF2B5EF4-FFF2-40B4-BE49-F238E27FC236}">
                <a16:creationId xmlns:a16="http://schemas.microsoft.com/office/drawing/2014/main" id="{3212165F-C606-FB1C-623C-4A6DBF5017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306"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825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F2AB31-E07B-E993-8475-E168AD449B53}"/>
              </a:ext>
            </a:extLst>
          </p:cNvPr>
          <p:cNvSpPr>
            <a:spLocks noGrp="1"/>
          </p:cNvSpPr>
          <p:nvPr>
            <p:ph type="dt" sz="half" idx="2"/>
          </p:nvPr>
        </p:nvSpPr>
        <p:spPr/>
        <p:txBody>
          <a:bodyPr/>
          <a:lstStyle/>
          <a:p>
            <a:r>
              <a:rPr lang="en-US" dirty="0"/>
              <a:t>McCarron et al., 2020</a:t>
            </a:r>
          </a:p>
        </p:txBody>
      </p:sp>
      <p:pic>
        <p:nvPicPr>
          <p:cNvPr id="8" name="Picture 7">
            <a:extLst>
              <a:ext uri="{FF2B5EF4-FFF2-40B4-BE49-F238E27FC236}">
                <a16:creationId xmlns:a16="http://schemas.microsoft.com/office/drawing/2014/main" id="{60B041A5-D0B2-A1AA-3D1A-E708EFFC12FD}"/>
              </a:ext>
            </a:extLst>
          </p:cNvPr>
          <p:cNvPicPr>
            <a:picLocks noChangeAspect="1"/>
          </p:cNvPicPr>
          <p:nvPr/>
        </p:nvPicPr>
        <p:blipFill>
          <a:blip r:embed="rId2"/>
          <a:stretch>
            <a:fillRect/>
          </a:stretch>
        </p:blipFill>
        <p:spPr>
          <a:xfrm>
            <a:off x="2253672" y="326005"/>
            <a:ext cx="5539375" cy="5896999"/>
          </a:xfrm>
          <a:prstGeom prst="rect">
            <a:avLst/>
          </a:prstGeom>
        </p:spPr>
      </p:pic>
    </p:spTree>
    <p:extLst>
      <p:ext uri="{BB962C8B-B14F-4D97-AF65-F5344CB8AC3E}">
        <p14:creationId xmlns:p14="http://schemas.microsoft.com/office/powerpoint/2010/main" val="3850425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CE75791-AE45-9568-D0BF-D465A0E95BD8}"/>
              </a:ext>
            </a:extLst>
          </p:cNvPr>
          <p:cNvSpPr>
            <a:spLocks noGrp="1"/>
          </p:cNvSpPr>
          <p:nvPr>
            <p:ph type="dt" sz="half" idx="2"/>
          </p:nvPr>
        </p:nvSpPr>
        <p:spPr/>
        <p:txBody>
          <a:bodyPr/>
          <a:lstStyle/>
          <a:p>
            <a:r>
              <a:rPr lang="en-US" dirty="0"/>
              <a:t>McCarron et al., 2020</a:t>
            </a:r>
          </a:p>
        </p:txBody>
      </p:sp>
      <p:pic>
        <p:nvPicPr>
          <p:cNvPr id="6" name="Picture 5">
            <a:extLst>
              <a:ext uri="{FF2B5EF4-FFF2-40B4-BE49-F238E27FC236}">
                <a16:creationId xmlns:a16="http://schemas.microsoft.com/office/drawing/2014/main" id="{6F22EDCB-0E20-8CBF-6DA2-160D5EAB602A}"/>
              </a:ext>
            </a:extLst>
          </p:cNvPr>
          <p:cNvPicPr>
            <a:picLocks noChangeAspect="1"/>
          </p:cNvPicPr>
          <p:nvPr/>
        </p:nvPicPr>
        <p:blipFill>
          <a:blip r:embed="rId2"/>
          <a:stretch>
            <a:fillRect/>
          </a:stretch>
        </p:blipFill>
        <p:spPr>
          <a:xfrm>
            <a:off x="1311564" y="339946"/>
            <a:ext cx="6104352" cy="5783482"/>
          </a:xfrm>
          <a:prstGeom prst="rect">
            <a:avLst/>
          </a:prstGeom>
        </p:spPr>
      </p:pic>
    </p:spTree>
    <p:extLst>
      <p:ext uri="{BB962C8B-B14F-4D97-AF65-F5344CB8AC3E}">
        <p14:creationId xmlns:p14="http://schemas.microsoft.com/office/powerpoint/2010/main" val="2901988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0993AE-0C00-71A7-47E9-A7203DB1E6B9}"/>
              </a:ext>
            </a:extLst>
          </p:cNvPr>
          <p:cNvSpPr>
            <a:spLocks noGrp="1"/>
          </p:cNvSpPr>
          <p:nvPr>
            <p:ph sz="quarter" idx="11"/>
          </p:nvPr>
        </p:nvSpPr>
        <p:spPr/>
        <p:txBody>
          <a:bodyPr>
            <a:normAutofit fontScale="92500" lnSpcReduction="20000"/>
          </a:bodyPr>
          <a:lstStyle/>
          <a:p>
            <a:pPr algn="l">
              <a:lnSpc>
                <a:spcPct val="120000"/>
              </a:lnSpc>
              <a:spcBef>
                <a:spcPts val="0"/>
              </a:spcBef>
            </a:pPr>
            <a:r>
              <a:rPr lang="en-US" sz="2100" b="0" i="0" u="none" strike="noStrike" baseline="0" dirty="0">
                <a:latin typeface="Arial" panose="020B0604020202020204" pitchFamily="34" charset="0"/>
                <a:cs typeface="Arial" panose="020B0604020202020204" pitchFamily="34" charset="0"/>
              </a:rPr>
              <a:t>The CAB was vital in shaping the language used in </a:t>
            </a:r>
            <a:r>
              <a:rPr lang="en-US" sz="2100" b="0" i="0" u="none" strike="noStrike" baseline="0" dirty="0" err="1">
                <a:latin typeface="Arial" panose="020B0604020202020204" pitchFamily="34" charset="0"/>
                <a:cs typeface="Arial" panose="020B0604020202020204" pitchFamily="34" charset="0"/>
              </a:rPr>
              <a:t>CtP</a:t>
            </a:r>
            <a:r>
              <a:rPr lang="en-US" sz="2100" b="0" i="0" u="none" strike="noStrike" baseline="0" dirty="0">
                <a:latin typeface="Arial" panose="020B0604020202020204" pitchFamily="34" charset="0"/>
                <a:cs typeface="Arial" panose="020B0604020202020204" pitchFamily="34" charset="0"/>
              </a:rPr>
              <a:t>, naming the tool,  identifying problematic wording and suggesting appropriate alternatives</a:t>
            </a:r>
          </a:p>
          <a:p>
            <a:pPr lvl="1">
              <a:lnSpc>
                <a:spcPct val="120000"/>
              </a:lnSpc>
              <a:spcBef>
                <a:spcPts val="0"/>
              </a:spcBef>
            </a:pPr>
            <a:r>
              <a:rPr lang="en-US" sz="1700" dirty="0">
                <a:latin typeface="Arial" panose="020B0604020202020204" pitchFamily="34" charset="0"/>
                <a:cs typeface="Arial" panose="020B0604020202020204" pitchFamily="34" charset="0"/>
              </a:rPr>
              <a:t>This </a:t>
            </a:r>
            <a:r>
              <a:rPr lang="en-US" sz="1700" b="0" i="0" u="none" strike="noStrike" baseline="0" dirty="0">
                <a:latin typeface="Arial" panose="020B0604020202020204" pitchFamily="34" charset="0"/>
                <a:cs typeface="Arial" panose="020B0604020202020204" pitchFamily="34" charset="0"/>
              </a:rPr>
              <a:t>ensured appropriate literacy level of the text </a:t>
            </a:r>
          </a:p>
          <a:p>
            <a:pPr>
              <a:lnSpc>
                <a:spcPct val="120000"/>
              </a:lnSpc>
              <a:spcBef>
                <a:spcPts val="0"/>
              </a:spcBef>
            </a:pPr>
            <a:r>
              <a:rPr lang="en-US" sz="2000" b="0" i="0" u="none" strike="noStrike" baseline="0" dirty="0">
                <a:latin typeface="Arial" panose="020B0604020202020204" pitchFamily="34" charset="0"/>
                <a:cs typeface="Arial" panose="020B0604020202020204" pitchFamily="34" charset="0"/>
              </a:rPr>
              <a:t>Insight by CAB members also improved </a:t>
            </a:r>
            <a:r>
              <a:rPr lang="en-US" sz="1800" b="0" i="0" u="none" strike="noStrike" baseline="0" dirty="0">
                <a:latin typeface="Arial" panose="020B0604020202020204" pitchFamily="34" charset="0"/>
                <a:cs typeface="Arial" panose="020B0604020202020204" pitchFamily="34" charset="0"/>
              </a:rPr>
              <a:t>the functionality of </a:t>
            </a:r>
            <a:r>
              <a:rPr lang="en-US" sz="1800" b="0" i="0" u="none" strike="noStrike" baseline="0" dirty="0" err="1">
                <a:latin typeface="Arial" panose="020B0604020202020204" pitchFamily="34" charset="0"/>
                <a:cs typeface="Arial" panose="020B0604020202020204" pitchFamily="34" charset="0"/>
              </a:rPr>
              <a:t>CtP</a:t>
            </a:r>
            <a:r>
              <a:rPr lang="en-US" sz="1800" b="0" i="0" u="none" strike="noStrike" baseline="0" dirty="0">
                <a:latin typeface="Arial" panose="020B0604020202020204" pitchFamily="34" charset="0"/>
                <a:cs typeface="Arial" panose="020B0604020202020204" pitchFamily="34" charset="0"/>
              </a:rPr>
              <a:t> in terms of:</a:t>
            </a:r>
          </a:p>
          <a:p>
            <a:pPr lvl="1">
              <a:lnSpc>
                <a:spcPct val="120000"/>
              </a:lnSpc>
              <a:spcBef>
                <a:spcPts val="0"/>
              </a:spcBef>
            </a:pPr>
            <a:r>
              <a:rPr lang="en-US" sz="1700" b="0" i="0" u="none" strike="noStrike" baseline="0" dirty="0">
                <a:latin typeface="Arial" panose="020B0604020202020204" pitchFamily="34" charset="0"/>
                <a:cs typeface="Arial" panose="020B0604020202020204" pitchFamily="34" charset="0"/>
              </a:rPr>
              <a:t>Appearance: larger font size, higher-contrast color scheme, and navigation buttons.</a:t>
            </a:r>
          </a:p>
          <a:p>
            <a:pPr lvl="1">
              <a:lnSpc>
                <a:spcPct val="120000"/>
              </a:lnSpc>
              <a:spcBef>
                <a:spcPts val="0"/>
              </a:spcBef>
            </a:pPr>
            <a:r>
              <a:rPr lang="en-US" sz="1700" b="0" i="0" u="none" strike="noStrike" baseline="0" dirty="0">
                <a:latin typeface="Arial" panose="020B0604020202020204" pitchFamily="34" charset="0"/>
                <a:cs typeface="Arial" panose="020B0604020202020204" pitchFamily="34" charset="0"/>
              </a:rPr>
              <a:t>Providing links to relevant resources</a:t>
            </a:r>
            <a:endParaRPr lang="en-US" sz="1700" dirty="0">
              <a:latin typeface="Arial" panose="020B0604020202020204" pitchFamily="34" charset="0"/>
              <a:cs typeface="Arial" panose="020B0604020202020204" pitchFamily="34" charset="0"/>
            </a:endParaRPr>
          </a:p>
          <a:p>
            <a:pPr lvl="1">
              <a:lnSpc>
                <a:spcPct val="120000"/>
              </a:lnSpc>
              <a:spcBef>
                <a:spcPts val="0"/>
              </a:spcBef>
            </a:pPr>
            <a:r>
              <a:rPr lang="en-US" sz="1700" b="0" i="0" u="none" strike="noStrike" baseline="0" dirty="0">
                <a:latin typeface="Arial" panose="020B0604020202020204" pitchFamily="34" charset="0"/>
                <a:cs typeface="Arial" panose="020B0604020202020204" pitchFamily="34" charset="0"/>
              </a:rPr>
              <a:t>Adding progress indicators. </a:t>
            </a:r>
          </a:p>
          <a:p>
            <a:pPr>
              <a:lnSpc>
                <a:spcPct val="120000"/>
              </a:lnSpc>
              <a:spcBef>
                <a:spcPts val="0"/>
              </a:spcBef>
            </a:pPr>
            <a:r>
              <a:rPr lang="en-US" sz="2000" b="0" i="0" u="none" strike="noStrike" baseline="0" dirty="0">
                <a:latin typeface="Arial" panose="020B0604020202020204" pitchFamily="34" charset="0"/>
                <a:cs typeface="Arial" panose="020B0604020202020204" pitchFamily="34" charset="0"/>
              </a:rPr>
              <a:t>CAB members also pointed out potential barriers in use</a:t>
            </a:r>
          </a:p>
          <a:p>
            <a:pPr algn="l">
              <a:lnSpc>
                <a:spcPct val="120000"/>
              </a:lnSpc>
              <a:spcBef>
                <a:spcPts val="0"/>
              </a:spcBef>
            </a:pPr>
            <a:r>
              <a:rPr lang="en-US" sz="2100" b="0" i="0" u="none" strike="noStrike" baseline="0" dirty="0">
                <a:latin typeface="Arial" panose="020B0604020202020204" pitchFamily="34" charset="0"/>
                <a:cs typeface="Arial" panose="020B0604020202020204" pitchFamily="34" charset="0"/>
              </a:rPr>
              <a:t>Dissemination</a:t>
            </a:r>
          </a:p>
          <a:p>
            <a:pPr lvl="1">
              <a:lnSpc>
                <a:spcPct val="120000"/>
              </a:lnSpc>
              <a:spcBef>
                <a:spcPts val="0"/>
              </a:spcBef>
            </a:pPr>
            <a:r>
              <a:rPr lang="en-US" sz="1700" b="0" i="0" u="none" strike="noStrike" baseline="0" dirty="0">
                <a:latin typeface="Arial" panose="020B0604020202020204" pitchFamily="34" charset="0"/>
                <a:cs typeface="Arial" panose="020B0604020202020204" pitchFamily="34" charset="0"/>
              </a:rPr>
              <a:t>CAB members </a:t>
            </a:r>
            <a:r>
              <a:rPr lang="en-US" sz="1700" dirty="0">
                <a:latin typeface="Arial" panose="020B0604020202020204" pitchFamily="34" charset="0"/>
                <a:cs typeface="Arial" panose="020B0604020202020204" pitchFamily="34" charset="0"/>
              </a:rPr>
              <a:t>v</a:t>
            </a:r>
            <a:r>
              <a:rPr lang="en-US" sz="1700" b="0" i="0" u="none" strike="noStrike" baseline="0" dirty="0">
                <a:latin typeface="Arial" panose="020B0604020202020204" pitchFamily="34" charset="0"/>
                <a:cs typeface="Arial" panose="020B0604020202020204" pitchFamily="34" charset="0"/>
              </a:rPr>
              <a:t>olunteered to disseminate </a:t>
            </a:r>
            <a:r>
              <a:rPr lang="en-US" sz="1700" b="0" i="0" u="none" strike="noStrike" baseline="0" dirty="0" err="1">
                <a:latin typeface="Arial" panose="020B0604020202020204" pitchFamily="34" charset="0"/>
                <a:cs typeface="Arial" panose="020B0604020202020204" pitchFamily="34" charset="0"/>
              </a:rPr>
              <a:t>CtP</a:t>
            </a:r>
            <a:r>
              <a:rPr lang="en-US" sz="1700" b="0" i="0" u="none" strike="noStrike" baseline="0" dirty="0">
                <a:latin typeface="Arial" panose="020B0604020202020204" pitchFamily="34" charset="0"/>
                <a:cs typeface="Arial" panose="020B0604020202020204" pitchFamily="34" charset="0"/>
              </a:rPr>
              <a:t> throughout their personal, professional, and social media networks. </a:t>
            </a:r>
          </a:p>
          <a:p>
            <a:pPr>
              <a:lnSpc>
                <a:spcPct val="120000"/>
              </a:lnSpc>
              <a:spcBef>
                <a:spcPts val="0"/>
              </a:spcBef>
            </a:pPr>
            <a:r>
              <a:rPr lang="en-US" sz="2100" dirty="0">
                <a:latin typeface="Arial" panose="020B0604020202020204" pitchFamily="34" charset="0"/>
                <a:cs typeface="Arial" panose="020B0604020202020204" pitchFamily="34" charset="0"/>
              </a:rPr>
              <a:t>CAB members </a:t>
            </a:r>
            <a:r>
              <a:rPr lang="en-US" sz="2100" b="0" i="0" u="none" strike="noStrike" baseline="0" dirty="0">
                <a:latin typeface="Arial" panose="020B0604020202020204" pitchFamily="34" charset="0"/>
                <a:cs typeface="Arial" panose="020B0604020202020204" pitchFamily="34" charset="0"/>
              </a:rPr>
              <a:t>also provided recommendations for implementation, evaluation, and sustainability </a:t>
            </a:r>
            <a:endParaRPr lang="en-US" sz="21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23C16AB1-F189-423A-73F8-8088BEA234BF}"/>
              </a:ext>
            </a:extLst>
          </p:cNvPr>
          <p:cNvSpPr>
            <a:spLocks noGrp="1"/>
          </p:cNvSpPr>
          <p:nvPr>
            <p:ph type="title"/>
          </p:nvPr>
        </p:nvSpPr>
        <p:spPr/>
        <p:txBody>
          <a:bodyPr>
            <a:normAutofit fontScale="90000"/>
          </a:bodyPr>
          <a:lstStyle/>
          <a:p>
            <a:r>
              <a:rPr lang="en-US" dirty="0"/>
              <a:t>Care to Plan: Discussion (McCarron et al., 2020)</a:t>
            </a:r>
          </a:p>
        </p:txBody>
      </p:sp>
      <p:pic>
        <p:nvPicPr>
          <p:cNvPr id="8" name="Picture 7">
            <a:extLst>
              <a:ext uri="{FF2B5EF4-FFF2-40B4-BE49-F238E27FC236}">
                <a16:creationId xmlns:a16="http://schemas.microsoft.com/office/drawing/2014/main" id="{BD1A337E-1197-607D-7A29-C6F707B9417B}"/>
              </a:ext>
            </a:extLst>
          </p:cNvPr>
          <p:cNvPicPr>
            <a:picLocks noChangeAspect="1"/>
          </p:cNvPicPr>
          <p:nvPr/>
        </p:nvPicPr>
        <p:blipFill>
          <a:blip r:embed="rId2"/>
          <a:stretch>
            <a:fillRect/>
          </a:stretch>
        </p:blipFill>
        <p:spPr>
          <a:xfrm>
            <a:off x="279769" y="6096433"/>
            <a:ext cx="559539" cy="559539"/>
          </a:xfrm>
          <a:prstGeom prst="rect">
            <a:avLst/>
          </a:prstGeom>
        </p:spPr>
      </p:pic>
      <p:pic>
        <p:nvPicPr>
          <p:cNvPr id="9" name="Picture 8">
            <a:extLst>
              <a:ext uri="{FF2B5EF4-FFF2-40B4-BE49-F238E27FC236}">
                <a16:creationId xmlns:a16="http://schemas.microsoft.com/office/drawing/2014/main" id="{DD328D12-3700-EC4B-B758-BB72B96F372D}"/>
              </a:ext>
            </a:extLst>
          </p:cNvPr>
          <p:cNvPicPr>
            <a:picLocks noChangeAspect="1"/>
          </p:cNvPicPr>
          <p:nvPr/>
        </p:nvPicPr>
        <p:blipFill>
          <a:blip r:embed="rId3"/>
          <a:stretch>
            <a:fillRect/>
          </a:stretch>
        </p:blipFill>
        <p:spPr>
          <a:xfrm>
            <a:off x="3630811" y="6158886"/>
            <a:ext cx="1409991" cy="407526"/>
          </a:xfrm>
          <a:prstGeom prst="rect">
            <a:avLst/>
          </a:prstGeom>
        </p:spPr>
      </p:pic>
      <p:pic>
        <p:nvPicPr>
          <p:cNvPr id="10" name="Picture 9">
            <a:extLst>
              <a:ext uri="{FF2B5EF4-FFF2-40B4-BE49-F238E27FC236}">
                <a16:creationId xmlns:a16="http://schemas.microsoft.com/office/drawing/2014/main" id="{2DA3C3B4-C56A-AE57-BD43-E040D2A4846B}"/>
              </a:ext>
            </a:extLst>
          </p:cNvPr>
          <p:cNvPicPr>
            <a:picLocks noChangeAspect="1"/>
          </p:cNvPicPr>
          <p:nvPr/>
        </p:nvPicPr>
        <p:blipFill>
          <a:blip r:embed="rId4"/>
          <a:stretch>
            <a:fillRect/>
          </a:stretch>
        </p:blipFill>
        <p:spPr>
          <a:xfrm>
            <a:off x="5808613" y="6016560"/>
            <a:ext cx="690453" cy="692179"/>
          </a:xfrm>
          <a:prstGeom prst="rect">
            <a:avLst/>
          </a:prstGeom>
        </p:spPr>
      </p:pic>
      <p:pic>
        <p:nvPicPr>
          <p:cNvPr id="11" name="Picture 2">
            <a:hlinkClick r:id="rId5"/>
            <a:extLst>
              <a:ext uri="{FF2B5EF4-FFF2-40B4-BE49-F238E27FC236}">
                <a16:creationId xmlns:a16="http://schemas.microsoft.com/office/drawing/2014/main" id="{A7BDE8E3-339F-5986-7905-5F09EFE813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306"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824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57200" y="1147020"/>
            <a:ext cx="8229600" cy="4433329"/>
          </a:xfrm>
        </p:spPr>
        <p:txBody>
          <a:bodyPr>
            <a:normAutofit fontScale="92500" lnSpcReduction="20000"/>
          </a:bodyPr>
          <a:lstStyle/>
          <a:p>
            <a:r>
              <a:rPr lang="en-US" dirty="0"/>
              <a:t>Care to Plan</a:t>
            </a:r>
          </a:p>
          <a:p>
            <a:pPr lvl="1"/>
            <a:r>
              <a:rPr lang="en-US" dirty="0"/>
              <a:t>K02 AG029480 (Gaugler, PI)</a:t>
            </a:r>
          </a:p>
          <a:p>
            <a:pPr lvl="1"/>
            <a:r>
              <a:rPr lang="en-US" dirty="0"/>
              <a:t>R03 HS020948 (Gaugler, PI)</a:t>
            </a:r>
          </a:p>
          <a:p>
            <a:pPr lvl="1"/>
            <a:r>
              <a:rPr lang="en-US" dirty="0"/>
              <a:t>K18 HS022445 (Gaugler, PI)</a:t>
            </a:r>
          </a:p>
          <a:p>
            <a:r>
              <a:rPr lang="en-US" dirty="0"/>
              <a:t>ADS Plus</a:t>
            </a:r>
          </a:p>
          <a:p>
            <a:pPr lvl="1"/>
            <a:r>
              <a:rPr lang="de-DE" dirty="0"/>
              <a:t>R01 AG049692 (Gitlin and Gaugler, PI)</a:t>
            </a:r>
            <a:endParaRPr lang="en-US" dirty="0"/>
          </a:p>
          <a:p>
            <a:r>
              <a:rPr lang="en-US" dirty="0"/>
              <a:t>Center for Healthy Aging and Innovation</a:t>
            </a:r>
          </a:p>
          <a:p>
            <a:pPr lvl="1"/>
            <a:r>
              <a:rPr lang="en-US" dirty="0"/>
              <a:t>Equity and Community Engagement Core (Frazier &amp; Johnson)</a:t>
            </a:r>
          </a:p>
          <a:p>
            <a:r>
              <a:rPr lang="en-US" dirty="0"/>
              <a:t>BOLD Public Health Center of Excellence on Dementia Caregiving</a:t>
            </a:r>
          </a:p>
          <a:p>
            <a:pPr lvl="1"/>
            <a:r>
              <a:rPr lang="en-US" dirty="0"/>
              <a:t> NU58DP006910-01-00</a:t>
            </a:r>
          </a:p>
          <a:p>
            <a:pPr lvl="1"/>
            <a:endParaRPr lang="en-US" dirty="0"/>
          </a:p>
        </p:txBody>
      </p:sp>
      <p:sp>
        <p:nvSpPr>
          <p:cNvPr id="3" name="Title 2"/>
          <p:cNvSpPr>
            <a:spLocks noGrp="1"/>
          </p:cNvSpPr>
          <p:nvPr>
            <p:ph type="title"/>
          </p:nvPr>
        </p:nvSpPr>
        <p:spPr/>
        <p:txBody>
          <a:bodyPr/>
          <a:lstStyle/>
          <a:p>
            <a:r>
              <a:rPr lang="en-US" dirty="0"/>
              <a:t>Acknowledgements</a:t>
            </a:r>
          </a:p>
        </p:txBody>
      </p:sp>
      <p:pic>
        <p:nvPicPr>
          <p:cNvPr id="5" name="Picture 4">
            <a:extLst>
              <a:ext uri="{FF2B5EF4-FFF2-40B4-BE49-F238E27FC236}">
                <a16:creationId xmlns:a16="http://schemas.microsoft.com/office/drawing/2014/main" id="{F338984C-BD5E-9BCC-89A8-E73C1D59F2C7}"/>
              </a:ext>
            </a:extLst>
          </p:cNvPr>
          <p:cNvPicPr>
            <a:picLocks noChangeAspect="1"/>
          </p:cNvPicPr>
          <p:nvPr/>
        </p:nvPicPr>
        <p:blipFill>
          <a:blip r:embed="rId2"/>
          <a:stretch>
            <a:fillRect/>
          </a:stretch>
        </p:blipFill>
        <p:spPr>
          <a:xfrm>
            <a:off x="279769" y="6096433"/>
            <a:ext cx="559539" cy="559539"/>
          </a:xfrm>
          <a:prstGeom prst="rect">
            <a:avLst/>
          </a:prstGeom>
        </p:spPr>
      </p:pic>
      <p:pic>
        <p:nvPicPr>
          <p:cNvPr id="6" name="Picture 5">
            <a:extLst>
              <a:ext uri="{FF2B5EF4-FFF2-40B4-BE49-F238E27FC236}">
                <a16:creationId xmlns:a16="http://schemas.microsoft.com/office/drawing/2014/main" id="{A8928F5D-064A-1970-A025-E69085295CE3}"/>
              </a:ext>
            </a:extLst>
          </p:cNvPr>
          <p:cNvPicPr>
            <a:picLocks noChangeAspect="1"/>
          </p:cNvPicPr>
          <p:nvPr/>
        </p:nvPicPr>
        <p:blipFill>
          <a:blip r:embed="rId3"/>
          <a:stretch>
            <a:fillRect/>
          </a:stretch>
        </p:blipFill>
        <p:spPr>
          <a:xfrm>
            <a:off x="3630811" y="6158886"/>
            <a:ext cx="1409991" cy="407526"/>
          </a:xfrm>
          <a:prstGeom prst="rect">
            <a:avLst/>
          </a:prstGeom>
        </p:spPr>
      </p:pic>
      <p:pic>
        <p:nvPicPr>
          <p:cNvPr id="7" name="Picture 6">
            <a:extLst>
              <a:ext uri="{FF2B5EF4-FFF2-40B4-BE49-F238E27FC236}">
                <a16:creationId xmlns:a16="http://schemas.microsoft.com/office/drawing/2014/main" id="{773591EC-8387-B890-8965-F24217DF0891}"/>
              </a:ext>
            </a:extLst>
          </p:cNvPr>
          <p:cNvPicPr>
            <a:picLocks noChangeAspect="1"/>
          </p:cNvPicPr>
          <p:nvPr/>
        </p:nvPicPr>
        <p:blipFill>
          <a:blip r:embed="rId4"/>
          <a:stretch>
            <a:fillRect/>
          </a:stretch>
        </p:blipFill>
        <p:spPr>
          <a:xfrm>
            <a:off x="5808613" y="6016560"/>
            <a:ext cx="690453" cy="692179"/>
          </a:xfrm>
          <a:prstGeom prst="rect">
            <a:avLst/>
          </a:prstGeom>
        </p:spPr>
      </p:pic>
      <p:pic>
        <p:nvPicPr>
          <p:cNvPr id="1026" name="Picture 2">
            <a:hlinkClick r:id="rId5"/>
            <a:extLst>
              <a:ext uri="{FF2B5EF4-FFF2-40B4-BE49-F238E27FC236}">
                <a16:creationId xmlns:a16="http://schemas.microsoft.com/office/drawing/2014/main" id="{48E068B9-4C53-D20A-237C-392306151C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306"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409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normAutofit/>
          </a:bodyPr>
          <a:lstStyle/>
          <a:p>
            <a:pPr algn="ctr"/>
            <a:r>
              <a:rPr lang="en-US" altLang="en-US" sz="3300" dirty="0"/>
              <a:t>Adult Day Services Plus (ADS Plus)</a:t>
            </a:r>
          </a:p>
        </p:txBody>
      </p:sp>
      <p:sp>
        <p:nvSpPr>
          <p:cNvPr id="19459" name="Content Placeholder 5"/>
          <p:cNvSpPr>
            <a:spLocks noGrp="1"/>
          </p:cNvSpPr>
          <p:nvPr>
            <p:ph idx="1"/>
          </p:nvPr>
        </p:nvSpPr>
        <p:spPr>
          <a:xfrm>
            <a:off x="564776" y="1320223"/>
            <a:ext cx="7264774" cy="3375422"/>
          </a:xfrm>
        </p:spPr>
        <p:txBody>
          <a:bodyPr>
            <a:normAutofit fontScale="92500" lnSpcReduction="20000"/>
          </a:bodyPr>
          <a:lstStyle/>
          <a:p>
            <a:pPr>
              <a:buFont typeface="Arial" panose="020B0604020202020204" pitchFamily="34" charset="0"/>
              <a:buChar char="•"/>
            </a:pPr>
            <a:r>
              <a:rPr lang="en-US" altLang="en-US" sz="2100" dirty="0"/>
              <a:t>Does augmenting adult day services with systematic, evidence-based caregiver support, education and skill building (ADS Plus), enhances wellbeing for persons with dementia and family caregivers?</a:t>
            </a:r>
          </a:p>
          <a:p>
            <a:pPr>
              <a:buFont typeface="Arial" panose="020B0604020202020204" pitchFamily="34" charset="0"/>
              <a:buChar char="•"/>
            </a:pPr>
            <a:r>
              <a:rPr lang="en-US" altLang="en-US" sz="2100" dirty="0"/>
              <a:t>We compared usual care at 18 adult day services to 16 adult day services providing usual care and ADS Plus on these outcomes:</a:t>
            </a:r>
          </a:p>
          <a:p>
            <a:pPr lvl="2">
              <a:buFont typeface="Arial" panose="020B0604020202020204" pitchFamily="34" charset="0"/>
              <a:buChar char="•"/>
            </a:pPr>
            <a:r>
              <a:rPr lang="en-US" altLang="en-US" sz="1800" dirty="0"/>
              <a:t>Family caregiver depressive symptoms</a:t>
            </a:r>
          </a:p>
          <a:p>
            <a:pPr lvl="2">
              <a:buFont typeface="Arial" panose="020B0604020202020204" pitchFamily="34" charset="0"/>
              <a:buChar char="•"/>
            </a:pPr>
            <a:r>
              <a:rPr lang="en-US" altLang="en-US" sz="1800" dirty="0"/>
              <a:t>Family caregiver overall well-being</a:t>
            </a:r>
          </a:p>
          <a:p>
            <a:pPr lvl="2">
              <a:buFont typeface="Arial" panose="020B0604020202020204" pitchFamily="34" charset="0"/>
              <a:buChar char="•"/>
            </a:pPr>
            <a:r>
              <a:rPr lang="en-US" altLang="en-US" sz="1800" dirty="0"/>
              <a:t>Number of days adult day services are used</a:t>
            </a:r>
          </a:p>
          <a:p>
            <a:pPr lvl="2">
              <a:buFont typeface="Arial" panose="020B0604020202020204" pitchFamily="34" charset="0"/>
              <a:buChar char="•"/>
            </a:pPr>
            <a:r>
              <a:rPr lang="en-US" altLang="en-US" sz="1800" dirty="0"/>
              <a:t>Nursing home placement</a:t>
            </a:r>
          </a:p>
          <a:p>
            <a:pPr marL="341313" lvl="1" indent="-341313">
              <a:buFont typeface="Arial" panose="020B0604020202020204" pitchFamily="34" charset="0"/>
              <a:buChar char="•"/>
            </a:pPr>
            <a:r>
              <a:rPr lang="en-US" altLang="en-US" sz="2000" dirty="0"/>
              <a:t>See Gitlin et al., 2019, 2023; Roth et al., 2020</a:t>
            </a:r>
          </a:p>
          <a:p>
            <a:pPr algn="ctr"/>
            <a:endParaRPr lang="en-US" altLang="en-US" dirty="0"/>
          </a:p>
        </p:txBody>
      </p:sp>
      <p:pic>
        <p:nvPicPr>
          <p:cNvPr id="6" name="Picture 5">
            <a:extLst>
              <a:ext uri="{FF2B5EF4-FFF2-40B4-BE49-F238E27FC236}">
                <a16:creationId xmlns:a16="http://schemas.microsoft.com/office/drawing/2014/main" id="{DBC0054A-A4A7-D567-2EF2-16237A086A84}"/>
              </a:ext>
            </a:extLst>
          </p:cNvPr>
          <p:cNvPicPr>
            <a:picLocks noChangeAspect="1"/>
          </p:cNvPicPr>
          <p:nvPr/>
        </p:nvPicPr>
        <p:blipFill>
          <a:blip r:embed="rId2"/>
          <a:stretch>
            <a:fillRect/>
          </a:stretch>
        </p:blipFill>
        <p:spPr>
          <a:xfrm>
            <a:off x="1461464" y="6096433"/>
            <a:ext cx="559539" cy="559539"/>
          </a:xfrm>
          <a:prstGeom prst="rect">
            <a:avLst/>
          </a:prstGeom>
        </p:spPr>
      </p:pic>
      <p:pic>
        <p:nvPicPr>
          <p:cNvPr id="7" name="Picture 6">
            <a:extLst>
              <a:ext uri="{FF2B5EF4-FFF2-40B4-BE49-F238E27FC236}">
                <a16:creationId xmlns:a16="http://schemas.microsoft.com/office/drawing/2014/main" id="{B62C303C-4BF5-1C2F-AD29-898BFBF21110}"/>
              </a:ext>
            </a:extLst>
          </p:cNvPr>
          <p:cNvPicPr>
            <a:picLocks noChangeAspect="1"/>
          </p:cNvPicPr>
          <p:nvPr/>
        </p:nvPicPr>
        <p:blipFill>
          <a:blip r:embed="rId3"/>
          <a:stretch>
            <a:fillRect/>
          </a:stretch>
        </p:blipFill>
        <p:spPr>
          <a:xfrm>
            <a:off x="4812506" y="6158886"/>
            <a:ext cx="1409991" cy="407526"/>
          </a:xfrm>
          <a:prstGeom prst="rect">
            <a:avLst/>
          </a:prstGeom>
        </p:spPr>
      </p:pic>
      <p:pic>
        <p:nvPicPr>
          <p:cNvPr id="8" name="Picture 7">
            <a:extLst>
              <a:ext uri="{FF2B5EF4-FFF2-40B4-BE49-F238E27FC236}">
                <a16:creationId xmlns:a16="http://schemas.microsoft.com/office/drawing/2014/main" id="{DD419F16-1BF6-C97E-F995-EE745CB71453}"/>
              </a:ext>
            </a:extLst>
          </p:cNvPr>
          <p:cNvPicPr>
            <a:picLocks noChangeAspect="1"/>
          </p:cNvPicPr>
          <p:nvPr/>
        </p:nvPicPr>
        <p:blipFill>
          <a:blip r:embed="rId4"/>
          <a:stretch>
            <a:fillRect/>
          </a:stretch>
        </p:blipFill>
        <p:spPr>
          <a:xfrm>
            <a:off x="6990308" y="6016560"/>
            <a:ext cx="690453" cy="692179"/>
          </a:xfrm>
          <a:prstGeom prst="rect">
            <a:avLst/>
          </a:prstGeom>
        </p:spPr>
      </p:pic>
      <p:pic>
        <p:nvPicPr>
          <p:cNvPr id="9" name="Picture 2">
            <a:hlinkClick r:id="rId5"/>
            <a:extLst>
              <a:ext uri="{FF2B5EF4-FFF2-40B4-BE49-F238E27FC236}">
                <a16:creationId xmlns:a16="http://schemas.microsoft.com/office/drawing/2014/main" id="{124008D4-50D2-6474-9DA4-D4BBAF1D0C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3001"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438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Adult Day Plus Intervention?</a:t>
            </a:r>
          </a:p>
        </p:txBody>
      </p:sp>
      <p:sp>
        <p:nvSpPr>
          <p:cNvPr id="3" name="Content Placeholder 2"/>
          <p:cNvSpPr>
            <a:spLocks noGrp="1"/>
          </p:cNvSpPr>
          <p:nvPr>
            <p:ph idx="1"/>
          </p:nvPr>
        </p:nvSpPr>
        <p:spPr/>
        <p:txBody>
          <a:bodyPr>
            <a:normAutofit fontScale="70000" lnSpcReduction="20000"/>
          </a:bodyPr>
          <a:lstStyle/>
          <a:p>
            <a:r>
              <a:rPr lang="en-US" sz="2550" dirty="0"/>
              <a:t>Provision of on-going caregiver support to families using adult day services using a protocol tested in previous and ongoing pilot work</a:t>
            </a:r>
          </a:p>
          <a:p>
            <a:r>
              <a:rPr lang="en-US" sz="2550" dirty="0"/>
              <a:t>Five intervention components:</a:t>
            </a:r>
          </a:p>
          <a:p>
            <a:pPr lvl="1"/>
            <a:r>
              <a:rPr lang="en-US" dirty="0"/>
              <a:t>Assessment of care needs</a:t>
            </a:r>
          </a:p>
          <a:p>
            <a:pPr lvl="1"/>
            <a:r>
              <a:rPr lang="en-US" dirty="0"/>
              <a:t>Referral and linkage</a:t>
            </a:r>
          </a:p>
          <a:p>
            <a:pPr lvl="1"/>
            <a:r>
              <a:rPr lang="en-US" dirty="0"/>
              <a:t>Education about disease, behavioral symptoms, caregiving, resources</a:t>
            </a:r>
          </a:p>
          <a:p>
            <a:pPr lvl="1"/>
            <a:r>
              <a:rPr lang="en-US" dirty="0"/>
              <a:t>Skills training in problem solving, managing behaviors, </a:t>
            </a:r>
          </a:p>
          <a:p>
            <a:pPr lvl="1"/>
            <a:r>
              <a:rPr lang="en-US" dirty="0"/>
              <a:t>Taking care of self</a:t>
            </a:r>
          </a:p>
          <a:p>
            <a:r>
              <a:rPr lang="en-US" sz="2550" dirty="0"/>
              <a:t>Novelty of approach:</a:t>
            </a:r>
          </a:p>
          <a:p>
            <a:pPr lvl="1"/>
            <a:r>
              <a:rPr lang="en-US" sz="1950" dirty="0"/>
              <a:t>Standard yet tailored to unique needs </a:t>
            </a:r>
          </a:p>
          <a:p>
            <a:pPr lvl="1"/>
            <a:r>
              <a:rPr lang="en-US" sz="1950" dirty="0"/>
              <a:t>Caregiver-centered - caregivers identify top 3 challenges they want to address</a:t>
            </a:r>
          </a:p>
          <a:p>
            <a:pPr lvl="1"/>
            <a:r>
              <a:rPr lang="en-US" sz="1950" dirty="0"/>
              <a:t>Program integrated into ADS work follow as much as possible</a:t>
            </a:r>
          </a:p>
          <a:p>
            <a:pPr lvl="1"/>
            <a:r>
              <a:rPr lang="en-US" sz="1950" dirty="0"/>
              <a:t>Use of indigenous staff to deliver intervention</a:t>
            </a:r>
          </a:p>
          <a:p>
            <a:pPr lvl="1"/>
            <a:r>
              <a:rPr lang="en-US" sz="1950" dirty="0"/>
              <a:t>Minimal staff training </a:t>
            </a:r>
          </a:p>
          <a:p>
            <a:pPr lvl="1"/>
            <a:r>
              <a:rPr lang="en-US" sz="1950" dirty="0"/>
              <a:t>Families participate at times convenient to them upon pick up, drop off or another time to minimize burden</a:t>
            </a:r>
          </a:p>
          <a:p>
            <a:endParaRPr lang="en-US" dirty="0"/>
          </a:p>
        </p:txBody>
      </p:sp>
      <p:pic>
        <p:nvPicPr>
          <p:cNvPr id="7" name="Picture 6">
            <a:extLst>
              <a:ext uri="{FF2B5EF4-FFF2-40B4-BE49-F238E27FC236}">
                <a16:creationId xmlns:a16="http://schemas.microsoft.com/office/drawing/2014/main" id="{F66918EA-FC51-EA43-2B76-22B08B81F426}"/>
              </a:ext>
            </a:extLst>
          </p:cNvPr>
          <p:cNvPicPr>
            <a:picLocks noChangeAspect="1"/>
          </p:cNvPicPr>
          <p:nvPr/>
        </p:nvPicPr>
        <p:blipFill>
          <a:blip r:embed="rId2"/>
          <a:stretch>
            <a:fillRect/>
          </a:stretch>
        </p:blipFill>
        <p:spPr>
          <a:xfrm>
            <a:off x="1378896" y="6096433"/>
            <a:ext cx="559539" cy="559539"/>
          </a:xfrm>
          <a:prstGeom prst="rect">
            <a:avLst/>
          </a:prstGeom>
        </p:spPr>
      </p:pic>
      <p:pic>
        <p:nvPicPr>
          <p:cNvPr id="8" name="Picture 7">
            <a:extLst>
              <a:ext uri="{FF2B5EF4-FFF2-40B4-BE49-F238E27FC236}">
                <a16:creationId xmlns:a16="http://schemas.microsoft.com/office/drawing/2014/main" id="{67EC5A11-0280-6B00-A9F1-CC2BDEE7B3D7}"/>
              </a:ext>
            </a:extLst>
          </p:cNvPr>
          <p:cNvPicPr>
            <a:picLocks noChangeAspect="1"/>
          </p:cNvPicPr>
          <p:nvPr/>
        </p:nvPicPr>
        <p:blipFill>
          <a:blip r:embed="rId3"/>
          <a:stretch>
            <a:fillRect/>
          </a:stretch>
        </p:blipFill>
        <p:spPr>
          <a:xfrm>
            <a:off x="4729938" y="6158886"/>
            <a:ext cx="1409991" cy="407526"/>
          </a:xfrm>
          <a:prstGeom prst="rect">
            <a:avLst/>
          </a:prstGeom>
        </p:spPr>
      </p:pic>
      <p:pic>
        <p:nvPicPr>
          <p:cNvPr id="9" name="Picture 8">
            <a:extLst>
              <a:ext uri="{FF2B5EF4-FFF2-40B4-BE49-F238E27FC236}">
                <a16:creationId xmlns:a16="http://schemas.microsoft.com/office/drawing/2014/main" id="{9F6BD569-2EFB-4A8D-C6A1-BF2A5579AC5F}"/>
              </a:ext>
            </a:extLst>
          </p:cNvPr>
          <p:cNvPicPr>
            <a:picLocks noChangeAspect="1"/>
          </p:cNvPicPr>
          <p:nvPr/>
        </p:nvPicPr>
        <p:blipFill>
          <a:blip r:embed="rId4"/>
          <a:stretch>
            <a:fillRect/>
          </a:stretch>
        </p:blipFill>
        <p:spPr>
          <a:xfrm>
            <a:off x="6907740" y="6016560"/>
            <a:ext cx="690453" cy="692179"/>
          </a:xfrm>
          <a:prstGeom prst="rect">
            <a:avLst/>
          </a:prstGeom>
        </p:spPr>
      </p:pic>
      <p:pic>
        <p:nvPicPr>
          <p:cNvPr id="10" name="Picture 2">
            <a:hlinkClick r:id="rId5"/>
            <a:extLst>
              <a:ext uri="{FF2B5EF4-FFF2-40B4-BE49-F238E27FC236}">
                <a16:creationId xmlns:a16="http://schemas.microsoft.com/office/drawing/2014/main" id="{C1AA3864-ED9A-56AC-57BB-39A2203FD2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0433"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671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Primary Study Aims</a:t>
            </a:r>
          </a:p>
        </p:txBody>
      </p:sp>
      <p:sp>
        <p:nvSpPr>
          <p:cNvPr id="3" name="Content Placeholder 2"/>
          <p:cNvSpPr>
            <a:spLocks noGrp="1"/>
          </p:cNvSpPr>
          <p:nvPr>
            <p:ph idx="1"/>
          </p:nvPr>
        </p:nvSpPr>
        <p:spPr>
          <a:xfrm>
            <a:off x="457200" y="1828801"/>
            <a:ext cx="7200900" cy="3623072"/>
          </a:xfrm>
        </p:spPr>
        <p:txBody>
          <a:bodyPr>
            <a:normAutofit/>
          </a:bodyPr>
          <a:lstStyle/>
          <a:p>
            <a:pPr>
              <a:buFont typeface="Arial" panose="020B0604020202020204" pitchFamily="34" charset="0"/>
              <a:buChar char="•"/>
            </a:pPr>
            <a:r>
              <a:rPr lang="en-US" dirty="0"/>
              <a:t>Evaluate effectiveness of ADS Plus to improve caregiver well-being and reduce depressive symptoms compared to routine ADS use at 6 months</a:t>
            </a:r>
          </a:p>
          <a:p>
            <a:pPr>
              <a:buFont typeface="Arial" panose="020B0604020202020204" pitchFamily="34" charset="0"/>
              <a:buChar char="•"/>
            </a:pPr>
            <a:r>
              <a:rPr lang="en-US" dirty="0"/>
              <a:t>Evaluate long-term maintenance effects of ADS Plus at 12 months on caregiver well-being and depressive symptoms </a:t>
            </a:r>
          </a:p>
        </p:txBody>
      </p:sp>
      <p:pic>
        <p:nvPicPr>
          <p:cNvPr id="4" name="Picture 3">
            <a:extLst>
              <a:ext uri="{FF2B5EF4-FFF2-40B4-BE49-F238E27FC236}">
                <a16:creationId xmlns:a16="http://schemas.microsoft.com/office/drawing/2014/main" id="{EE3408E2-1FC0-8FCB-3D51-746DA7D1EC62}"/>
              </a:ext>
            </a:extLst>
          </p:cNvPr>
          <p:cNvPicPr>
            <a:picLocks noChangeAspect="1"/>
          </p:cNvPicPr>
          <p:nvPr/>
        </p:nvPicPr>
        <p:blipFill>
          <a:blip r:embed="rId2"/>
          <a:stretch>
            <a:fillRect/>
          </a:stretch>
        </p:blipFill>
        <p:spPr>
          <a:xfrm>
            <a:off x="1397369" y="6100924"/>
            <a:ext cx="559539" cy="559539"/>
          </a:xfrm>
          <a:prstGeom prst="rect">
            <a:avLst/>
          </a:prstGeom>
        </p:spPr>
      </p:pic>
      <p:pic>
        <p:nvPicPr>
          <p:cNvPr id="5" name="Picture 4">
            <a:extLst>
              <a:ext uri="{FF2B5EF4-FFF2-40B4-BE49-F238E27FC236}">
                <a16:creationId xmlns:a16="http://schemas.microsoft.com/office/drawing/2014/main" id="{9F98A3A4-BACF-2695-78D6-A5C72740C5EA}"/>
              </a:ext>
            </a:extLst>
          </p:cNvPr>
          <p:cNvPicPr>
            <a:picLocks noChangeAspect="1"/>
          </p:cNvPicPr>
          <p:nvPr/>
        </p:nvPicPr>
        <p:blipFill>
          <a:blip r:embed="rId3"/>
          <a:stretch>
            <a:fillRect/>
          </a:stretch>
        </p:blipFill>
        <p:spPr>
          <a:xfrm>
            <a:off x="3655730" y="6148301"/>
            <a:ext cx="1409991" cy="407526"/>
          </a:xfrm>
          <a:prstGeom prst="rect">
            <a:avLst/>
          </a:prstGeom>
        </p:spPr>
      </p:pic>
      <p:pic>
        <p:nvPicPr>
          <p:cNvPr id="6" name="Picture 5">
            <a:extLst>
              <a:ext uri="{FF2B5EF4-FFF2-40B4-BE49-F238E27FC236}">
                <a16:creationId xmlns:a16="http://schemas.microsoft.com/office/drawing/2014/main" id="{82213974-8D64-89C8-BB5F-8FD2534BEF11}"/>
              </a:ext>
            </a:extLst>
          </p:cNvPr>
          <p:cNvPicPr>
            <a:picLocks noChangeAspect="1"/>
          </p:cNvPicPr>
          <p:nvPr/>
        </p:nvPicPr>
        <p:blipFill>
          <a:blip r:embed="rId4"/>
          <a:stretch>
            <a:fillRect/>
          </a:stretch>
        </p:blipFill>
        <p:spPr>
          <a:xfrm>
            <a:off x="6366674" y="5992422"/>
            <a:ext cx="690453" cy="692179"/>
          </a:xfrm>
          <a:prstGeom prst="rect">
            <a:avLst/>
          </a:prstGeom>
        </p:spPr>
      </p:pic>
    </p:spTree>
    <p:extLst>
      <p:ext uri="{BB962C8B-B14F-4D97-AF65-F5344CB8AC3E}">
        <p14:creationId xmlns:p14="http://schemas.microsoft.com/office/powerpoint/2010/main" val="773559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480291" y="1368306"/>
            <a:ext cx="7093527" cy="5060203"/>
          </a:xfrm>
          <a:prstGeom prst="rect">
            <a:avLst/>
          </a:prstGeom>
          <a:ln>
            <a:solidFill>
              <a:srgbClr val="4F81BD"/>
            </a:solidFill>
          </a:ln>
        </p:spPr>
      </p:pic>
      <p:sp>
        <p:nvSpPr>
          <p:cNvPr id="5" name="Title 4"/>
          <p:cNvSpPr>
            <a:spLocks noGrp="1"/>
          </p:cNvSpPr>
          <p:nvPr>
            <p:ph type="title"/>
          </p:nvPr>
        </p:nvSpPr>
        <p:spPr>
          <a:xfrm>
            <a:off x="262218" y="171811"/>
            <a:ext cx="8384241" cy="613796"/>
          </a:xfrm>
        </p:spPr>
        <p:txBody>
          <a:bodyPr>
            <a:noAutofit/>
          </a:bodyPr>
          <a:lstStyle/>
          <a:p>
            <a:r>
              <a:rPr lang="en-US" dirty="0">
                <a:effectLst>
                  <a:outerShdw blurRad="38100" dist="38100" dir="2700000" algn="tl">
                    <a:srgbClr val="000000">
                      <a:alpha val="43137"/>
                    </a:srgbClr>
                  </a:outerShdw>
                </a:effectLst>
              </a:rPr>
              <a:t>Hybrid Effectiveness Type I Design </a:t>
            </a:r>
          </a:p>
        </p:txBody>
      </p:sp>
    </p:spTree>
    <p:extLst>
      <p:ext uri="{BB962C8B-B14F-4D97-AF65-F5344CB8AC3E}">
        <p14:creationId xmlns:p14="http://schemas.microsoft.com/office/powerpoint/2010/main" val="1259861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8E2BF7-0BEF-41EE-EFF4-59755583C211}"/>
              </a:ext>
            </a:extLst>
          </p:cNvPr>
          <p:cNvSpPr>
            <a:spLocks noGrp="1"/>
          </p:cNvSpPr>
          <p:nvPr>
            <p:ph sz="quarter" idx="11"/>
          </p:nvPr>
        </p:nvSpPr>
        <p:spPr>
          <a:xfrm>
            <a:off x="457200" y="1471477"/>
            <a:ext cx="8229600" cy="4433329"/>
          </a:xfrm>
        </p:spPr>
        <p:txBody>
          <a:bodyPr>
            <a:normAutofit fontScale="62500" lnSpcReduction="20000"/>
          </a:bodyPr>
          <a:lstStyle/>
          <a:p>
            <a:r>
              <a:rPr lang="en-US" b="0" i="0" dirty="0">
                <a:solidFill>
                  <a:srgbClr val="212121"/>
                </a:solidFill>
                <a:effectLst/>
                <a:latin typeface="Arial" panose="020B0604020202020204" pitchFamily="34" charset="0"/>
                <a:cs typeface="Arial" panose="020B0604020202020204" pitchFamily="34" charset="0"/>
              </a:rPr>
              <a:t>To foster community engagement and aid in the conduct of the ADS Plus study, we established a Translational Advisory Board (TAB) at the inception of the study and continue to engage the TAB to this day. </a:t>
            </a:r>
          </a:p>
          <a:p>
            <a:r>
              <a:rPr lang="en-US" b="0" i="0" dirty="0">
                <a:solidFill>
                  <a:srgbClr val="212121"/>
                </a:solidFill>
                <a:effectLst/>
                <a:latin typeface="Arial" panose="020B0604020202020204" pitchFamily="34" charset="0"/>
                <a:cs typeface="Arial" panose="020B0604020202020204" pitchFamily="34" charset="0"/>
              </a:rPr>
              <a:t>The ADS Plus TAB emerged out of preparatory work that began prior to receiving the grant. </a:t>
            </a:r>
          </a:p>
          <a:p>
            <a:r>
              <a:rPr lang="en-US" b="0" i="0" dirty="0">
                <a:solidFill>
                  <a:srgbClr val="212121"/>
                </a:solidFill>
                <a:effectLst/>
                <a:latin typeface="Arial" panose="020B0604020202020204" pitchFamily="34" charset="0"/>
                <a:cs typeface="Arial" panose="020B0604020202020204" pitchFamily="34" charset="0"/>
              </a:rPr>
              <a:t>The researchers worked with ADS industry leaders and other researchers to ensure that implementation of the intervention was feasible on a large scale. </a:t>
            </a:r>
          </a:p>
          <a:p>
            <a:pPr lvl="1"/>
            <a:r>
              <a:rPr lang="en-US" b="0" i="0" dirty="0">
                <a:solidFill>
                  <a:srgbClr val="212121"/>
                </a:solidFill>
                <a:effectLst/>
                <a:latin typeface="Arial" panose="020B0604020202020204" pitchFamily="34" charset="0"/>
                <a:cs typeface="Arial" panose="020B0604020202020204" pitchFamily="34" charset="0"/>
              </a:rPr>
              <a:t>Many of these same early collaborators would eventually be invited to serve on the TAB</a:t>
            </a:r>
          </a:p>
          <a:p>
            <a:r>
              <a:rPr lang="en-US" b="0" i="0" dirty="0">
                <a:solidFill>
                  <a:srgbClr val="212121"/>
                </a:solidFill>
                <a:effectLst/>
                <a:latin typeface="Arial" panose="020B0604020202020204" pitchFamily="34" charset="0"/>
                <a:cs typeface="Arial" panose="020B0604020202020204" pitchFamily="34" charset="0"/>
              </a:rPr>
              <a:t>The TAB included 9 individuals </a:t>
            </a:r>
          </a:p>
          <a:p>
            <a:pPr lvl="1"/>
            <a:r>
              <a:rPr lang="en-US" dirty="0">
                <a:solidFill>
                  <a:srgbClr val="212121"/>
                </a:solidFill>
                <a:latin typeface="Arial" panose="020B0604020202020204" pitchFamily="34" charset="0"/>
                <a:cs typeface="Arial" panose="020B0604020202020204" pitchFamily="34" charset="0"/>
              </a:rPr>
              <a:t>T</a:t>
            </a:r>
            <a:r>
              <a:rPr lang="en-US" b="0" i="0" dirty="0">
                <a:solidFill>
                  <a:srgbClr val="212121"/>
                </a:solidFill>
                <a:effectLst/>
                <a:latin typeface="Arial" panose="020B0604020202020204" pitchFamily="34" charset="0"/>
                <a:cs typeface="Arial" panose="020B0604020202020204" pitchFamily="34" charset="0"/>
              </a:rPr>
              <a:t>hree senior researchers in aging not on the ADS Plus study team</a:t>
            </a:r>
          </a:p>
          <a:p>
            <a:pPr lvl="1"/>
            <a:r>
              <a:rPr lang="en-US" dirty="0">
                <a:solidFill>
                  <a:srgbClr val="212121"/>
                </a:solidFill>
                <a:latin typeface="Arial" panose="020B0604020202020204" pitchFamily="34" charset="0"/>
                <a:cs typeface="Arial" panose="020B0604020202020204" pitchFamily="34" charset="0"/>
              </a:rPr>
              <a:t>O</a:t>
            </a:r>
            <a:r>
              <a:rPr lang="en-US" b="0" i="0" dirty="0">
                <a:solidFill>
                  <a:srgbClr val="212121"/>
                </a:solidFill>
                <a:effectLst/>
                <a:latin typeface="Arial" panose="020B0604020202020204" pitchFamily="34" charset="0"/>
                <a:cs typeface="Arial" panose="020B0604020202020204" pitchFamily="34" charset="0"/>
              </a:rPr>
              <a:t>ne ADS policymaker/administrator representing a professional trade group</a:t>
            </a:r>
          </a:p>
          <a:p>
            <a:pPr lvl="1"/>
            <a:r>
              <a:rPr lang="en-US" b="0" i="0" dirty="0">
                <a:solidFill>
                  <a:srgbClr val="212121"/>
                </a:solidFill>
                <a:effectLst/>
                <a:latin typeface="Arial" panose="020B0604020202020204" pitchFamily="34" charset="0"/>
                <a:cs typeface="Arial" panose="020B0604020202020204" pitchFamily="34" charset="0"/>
              </a:rPr>
              <a:t>Four ADS directors. </a:t>
            </a:r>
          </a:p>
          <a:p>
            <a:r>
              <a:rPr lang="en-US" b="0" i="0" dirty="0">
                <a:solidFill>
                  <a:srgbClr val="212121"/>
                </a:solidFill>
                <a:effectLst/>
                <a:latin typeface="Arial" panose="020B0604020202020204" pitchFamily="34" charset="0"/>
                <a:cs typeface="Arial" panose="020B0604020202020204" pitchFamily="34" charset="0"/>
              </a:rPr>
              <a:t>The TAB met biannually for approximately one hour via electronic conferencing and the ADS Plus Principal Investigators and Co-Investigators attended and facilitated the meetings (n=7)</a:t>
            </a:r>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927B285-7365-06EA-2C1B-9F601473D84A}"/>
              </a:ext>
            </a:extLst>
          </p:cNvPr>
          <p:cNvSpPr>
            <a:spLocks noGrp="1"/>
          </p:cNvSpPr>
          <p:nvPr>
            <p:ph type="title"/>
          </p:nvPr>
        </p:nvSpPr>
        <p:spPr/>
        <p:txBody>
          <a:bodyPr>
            <a:normAutofit fontScale="90000"/>
          </a:bodyPr>
          <a:lstStyle/>
          <a:p>
            <a:r>
              <a:rPr lang="en-US" dirty="0"/>
              <a:t>ADS Plus Translational Advisory Board (TAB; Anderson et al., 2020)</a:t>
            </a:r>
          </a:p>
        </p:txBody>
      </p:sp>
      <p:pic>
        <p:nvPicPr>
          <p:cNvPr id="10" name="Picture 9">
            <a:extLst>
              <a:ext uri="{FF2B5EF4-FFF2-40B4-BE49-F238E27FC236}">
                <a16:creationId xmlns:a16="http://schemas.microsoft.com/office/drawing/2014/main" id="{4D9B15FB-8799-E98A-4C87-B4080F00C278}"/>
              </a:ext>
            </a:extLst>
          </p:cNvPr>
          <p:cNvPicPr>
            <a:picLocks noChangeAspect="1"/>
          </p:cNvPicPr>
          <p:nvPr/>
        </p:nvPicPr>
        <p:blipFill>
          <a:blip r:embed="rId2"/>
          <a:stretch>
            <a:fillRect/>
          </a:stretch>
        </p:blipFill>
        <p:spPr>
          <a:xfrm>
            <a:off x="279769" y="6096433"/>
            <a:ext cx="559539" cy="559539"/>
          </a:xfrm>
          <a:prstGeom prst="rect">
            <a:avLst/>
          </a:prstGeom>
        </p:spPr>
      </p:pic>
      <p:pic>
        <p:nvPicPr>
          <p:cNvPr id="11" name="Picture 10">
            <a:extLst>
              <a:ext uri="{FF2B5EF4-FFF2-40B4-BE49-F238E27FC236}">
                <a16:creationId xmlns:a16="http://schemas.microsoft.com/office/drawing/2014/main" id="{0284180B-FBC7-2CE4-E9E1-2D0A7D3F0D0E}"/>
              </a:ext>
            </a:extLst>
          </p:cNvPr>
          <p:cNvPicPr>
            <a:picLocks noChangeAspect="1"/>
          </p:cNvPicPr>
          <p:nvPr/>
        </p:nvPicPr>
        <p:blipFill>
          <a:blip r:embed="rId3"/>
          <a:stretch>
            <a:fillRect/>
          </a:stretch>
        </p:blipFill>
        <p:spPr>
          <a:xfrm>
            <a:off x="3630811" y="6158886"/>
            <a:ext cx="1409991" cy="407526"/>
          </a:xfrm>
          <a:prstGeom prst="rect">
            <a:avLst/>
          </a:prstGeom>
        </p:spPr>
      </p:pic>
      <p:pic>
        <p:nvPicPr>
          <p:cNvPr id="12" name="Picture 11">
            <a:extLst>
              <a:ext uri="{FF2B5EF4-FFF2-40B4-BE49-F238E27FC236}">
                <a16:creationId xmlns:a16="http://schemas.microsoft.com/office/drawing/2014/main" id="{BD52EC5E-7852-619B-8966-CA27FB35659D}"/>
              </a:ext>
            </a:extLst>
          </p:cNvPr>
          <p:cNvPicPr>
            <a:picLocks noChangeAspect="1"/>
          </p:cNvPicPr>
          <p:nvPr/>
        </p:nvPicPr>
        <p:blipFill>
          <a:blip r:embed="rId4"/>
          <a:stretch>
            <a:fillRect/>
          </a:stretch>
        </p:blipFill>
        <p:spPr>
          <a:xfrm>
            <a:off x="5808613" y="6016560"/>
            <a:ext cx="690453" cy="692179"/>
          </a:xfrm>
          <a:prstGeom prst="rect">
            <a:avLst/>
          </a:prstGeom>
        </p:spPr>
      </p:pic>
      <p:pic>
        <p:nvPicPr>
          <p:cNvPr id="13" name="Picture 2">
            <a:hlinkClick r:id="rId5"/>
            <a:extLst>
              <a:ext uri="{FF2B5EF4-FFF2-40B4-BE49-F238E27FC236}">
                <a16:creationId xmlns:a16="http://schemas.microsoft.com/office/drawing/2014/main" id="{0CAF065D-C82B-27AC-D4E8-0A335D30F0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306"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343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8E2BF7-0BEF-41EE-EFF4-59755583C211}"/>
              </a:ext>
            </a:extLst>
          </p:cNvPr>
          <p:cNvSpPr>
            <a:spLocks noGrp="1"/>
          </p:cNvSpPr>
          <p:nvPr>
            <p:ph sz="quarter" idx="11"/>
          </p:nvPr>
        </p:nvSpPr>
        <p:spPr>
          <a:xfrm>
            <a:off x="457200" y="1471477"/>
            <a:ext cx="8229600" cy="4433329"/>
          </a:xfrm>
        </p:spPr>
        <p:txBody>
          <a:bodyPr>
            <a:normAutofit fontScale="85000" lnSpcReduction="20000"/>
          </a:bodyPr>
          <a:lstStyle/>
          <a:p>
            <a:r>
              <a:rPr lang="en-US" b="0" i="0" dirty="0">
                <a:solidFill>
                  <a:srgbClr val="212121"/>
                </a:solidFill>
                <a:effectLst/>
                <a:latin typeface="Arial" panose="020B0604020202020204" pitchFamily="34" charset="0"/>
                <a:cs typeface="Arial" panose="020B0604020202020204" pitchFamily="34" charset="0"/>
              </a:rPr>
              <a:t>The utility and ability of the TAB to address challenges faced by the study and to aid in developing solutions that the research team could not have envisioned on their own. </a:t>
            </a:r>
          </a:p>
          <a:p>
            <a:pPr lvl="1"/>
            <a:r>
              <a:rPr lang="en-US" b="0" i="0" dirty="0">
                <a:solidFill>
                  <a:srgbClr val="212121"/>
                </a:solidFill>
                <a:effectLst/>
                <a:latin typeface="Arial" panose="020B0604020202020204" pitchFamily="34" charset="0"/>
                <a:cs typeface="Arial" panose="020B0604020202020204" pitchFamily="34" charset="0"/>
              </a:rPr>
              <a:t>Engaging and activating ADS centers was one of the more challenging problems facing the ADS Plus project team. </a:t>
            </a:r>
          </a:p>
          <a:p>
            <a:pPr lvl="1"/>
            <a:r>
              <a:rPr lang="en-US" b="0" i="0" dirty="0">
                <a:solidFill>
                  <a:srgbClr val="212121"/>
                </a:solidFill>
                <a:effectLst/>
                <a:latin typeface="Arial" panose="020B0604020202020204" pitchFamily="34" charset="0"/>
                <a:cs typeface="Arial" panose="020B0604020202020204" pitchFamily="34" charset="0"/>
              </a:rPr>
              <a:t>The researchers on the TAB encouraged the ADS Plus team to use a cost-benefit approach to keeping the dormant ADS centers in the study while investing in new ADS centers. </a:t>
            </a:r>
          </a:p>
          <a:p>
            <a:pPr lvl="1"/>
            <a:r>
              <a:rPr lang="en-US" b="0" i="0" dirty="0">
                <a:solidFill>
                  <a:srgbClr val="212121"/>
                </a:solidFill>
                <a:effectLst/>
                <a:latin typeface="Arial" panose="020B0604020202020204" pitchFamily="34" charset="0"/>
                <a:cs typeface="Arial" panose="020B0604020202020204" pitchFamily="34" charset="0"/>
              </a:rPr>
              <a:t>The practitioners on the TAB reminded the research team that attendance at ADS centers tends to ebb and flow seasonally and that engaging the ADS centers during the holiday season in November and December would be challenging and not productive. </a:t>
            </a:r>
          </a:p>
          <a:p>
            <a:pPr lvl="1"/>
            <a:r>
              <a:rPr lang="en-US" b="0" i="0" dirty="0">
                <a:solidFill>
                  <a:srgbClr val="212121"/>
                </a:solidFill>
                <a:effectLst/>
                <a:latin typeface="Arial" panose="020B0604020202020204" pitchFamily="34" charset="0"/>
                <a:cs typeface="Arial" panose="020B0604020202020204" pitchFamily="34" charset="0"/>
              </a:rPr>
              <a:t>This led the researcher team to employ new engagement efforts and staging them following the holidays. </a:t>
            </a:r>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927B285-7365-06EA-2C1B-9F601473D84A}"/>
              </a:ext>
            </a:extLst>
          </p:cNvPr>
          <p:cNvSpPr>
            <a:spLocks noGrp="1"/>
          </p:cNvSpPr>
          <p:nvPr>
            <p:ph type="title"/>
          </p:nvPr>
        </p:nvSpPr>
        <p:spPr/>
        <p:txBody>
          <a:bodyPr>
            <a:normAutofit fontScale="90000"/>
          </a:bodyPr>
          <a:lstStyle/>
          <a:p>
            <a:r>
              <a:rPr lang="en-US" dirty="0"/>
              <a:t>Informal Themes (Anderson et al., 2020)</a:t>
            </a:r>
          </a:p>
        </p:txBody>
      </p:sp>
      <p:pic>
        <p:nvPicPr>
          <p:cNvPr id="4" name="Picture 3">
            <a:extLst>
              <a:ext uri="{FF2B5EF4-FFF2-40B4-BE49-F238E27FC236}">
                <a16:creationId xmlns:a16="http://schemas.microsoft.com/office/drawing/2014/main" id="{E59F392B-BADA-0BDC-C345-A4A99CAD81EC}"/>
              </a:ext>
            </a:extLst>
          </p:cNvPr>
          <p:cNvPicPr>
            <a:picLocks noChangeAspect="1"/>
          </p:cNvPicPr>
          <p:nvPr/>
        </p:nvPicPr>
        <p:blipFill>
          <a:blip r:embed="rId2"/>
          <a:stretch>
            <a:fillRect/>
          </a:stretch>
        </p:blipFill>
        <p:spPr>
          <a:xfrm>
            <a:off x="279769" y="6096433"/>
            <a:ext cx="559539" cy="559539"/>
          </a:xfrm>
          <a:prstGeom prst="rect">
            <a:avLst/>
          </a:prstGeom>
        </p:spPr>
      </p:pic>
      <p:pic>
        <p:nvPicPr>
          <p:cNvPr id="8" name="Picture 7">
            <a:extLst>
              <a:ext uri="{FF2B5EF4-FFF2-40B4-BE49-F238E27FC236}">
                <a16:creationId xmlns:a16="http://schemas.microsoft.com/office/drawing/2014/main" id="{3BCA45D3-925C-815A-DADE-2BBC27DC8762}"/>
              </a:ext>
            </a:extLst>
          </p:cNvPr>
          <p:cNvPicPr>
            <a:picLocks noChangeAspect="1"/>
          </p:cNvPicPr>
          <p:nvPr/>
        </p:nvPicPr>
        <p:blipFill>
          <a:blip r:embed="rId3"/>
          <a:stretch>
            <a:fillRect/>
          </a:stretch>
        </p:blipFill>
        <p:spPr>
          <a:xfrm>
            <a:off x="3630811" y="6158886"/>
            <a:ext cx="1409991" cy="407526"/>
          </a:xfrm>
          <a:prstGeom prst="rect">
            <a:avLst/>
          </a:prstGeom>
        </p:spPr>
      </p:pic>
      <p:pic>
        <p:nvPicPr>
          <p:cNvPr id="9" name="Picture 8">
            <a:extLst>
              <a:ext uri="{FF2B5EF4-FFF2-40B4-BE49-F238E27FC236}">
                <a16:creationId xmlns:a16="http://schemas.microsoft.com/office/drawing/2014/main" id="{AA77516B-800E-7F47-C4F0-E53C245F4382}"/>
              </a:ext>
            </a:extLst>
          </p:cNvPr>
          <p:cNvPicPr>
            <a:picLocks noChangeAspect="1"/>
          </p:cNvPicPr>
          <p:nvPr/>
        </p:nvPicPr>
        <p:blipFill>
          <a:blip r:embed="rId4"/>
          <a:stretch>
            <a:fillRect/>
          </a:stretch>
        </p:blipFill>
        <p:spPr>
          <a:xfrm>
            <a:off x="5808613" y="6016560"/>
            <a:ext cx="690453" cy="692179"/>
          </a:xfrm>
          <a:prstGeom prst="rect">
            <a:avLst/>
          </a:prstGeom>
        </p:spPr>
      </p:pic>
      <p:pic>
        <p:nvPicPr>
          <p:cNvPr id="10" name="Picture 2">
            <a:hlinkClick r:id="rId5"/>
            <a:extLst>
              <a:ext uri="{FF2B5EF4-FFF2-40B4-BE49-F238E27FC236}">
                <a16:creationId xmlns:a16="http://schemas.microsoft.com/office/drawing/2014/main" id="{8D40426B-1DD6-F07A-1389-9985E27699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306"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320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8E2BF7-0BEF-41EE-EFF4-59755583C211}"/>
              </a:ext>
            </a:extLst>
          </p:cNvPr>
          <p:cNvSpPr>
            <a:spLocks noGrp="1"/>
          </p:cNvSpPr>
          <p:nvPr>
            <p:ph sz="quarter" idx="11"/>
          </p:nvPr>
        </p:nvSpPr>
        <p:spPr>
          <a:xfrm>
            <a:off x="457200" y="1471477"/>
            <a:ext cx="8229600" cy="4433329"/>
          </a:xfrm>
        </p:spPr>
        <p:txBody>
          <a:bodyPr>
            <a:normAutofit fontScale="70000" lnSpcReduction="20000"/>
          </a:bodyPr>
          <a:lstStyle/>
          <a:p>
            <a:r>
              <a:rPr lang="en-US" dirty="0">
                <a:latin typeface="Arial" panose="020B0604020202020204" pitchFamily="34" charset="0"/>
                <a:cs typeface="Arial" panose="020B0604020202020204" pitchFamily="34" charset="0"/>
              </a:rPr>
              <a:t>Clear agendas sent at least a week beforehand to TAB members</a:t>
            </a:r>
          </a:p>
          <a:p>
            <a:pPr lvl="1"/>
            <a:r>
              <a:rPr lang="en-US" dirty="0">
                <a:latin typeface="Arial" panose="020B0604020202020204" pitchFamily="34" charset="0"/>
                <a:cs typeface="Arial" panose="020B0604020202020204" pitchFamily="34" charset="0"/>
              </a:rPr>
              <a:t>Augmenting the agenda with specific questions to stimulate discussions and which were tailored to the group’s expertise was helpful in generating ideas, facilitating discussion, and validating each member’s important role. </a:t>
            </a:r>
          </a:p>
          <a:p>
            <a:r>
              <a:rPr lang="en-US" dirty="0">
                <a:latin typeface="Arial" panose="020B0604020202020204" pitchFamily="34" charset="0"/>
                <a:cs typeface="Arial" panose="020B0604020202020204" pitchFamily="34" charset="0"/>
              </a:rPr>
              <a:t>TAB composition </a:t>
            </a:r>
          </a:p>
          <a:p>
            <a:pPr lvl="1"/>
            <a:r>
              <a:rPr lang="en-US" dirty="0">
                <a:latin typeface="Arial" panose="020B0604020202020204" pitchFamily="34" charset="0"/>
                <a:cs typeface="Arial" panose="020B0604020202020204" pitchFamily="34" charset="0"/>
              </a:rPr>
              <a:t>Researchers on the TAB were helpful in understanding ways that they had overcome challenges in their own projects</a:t>
            </a:r>
          </a:p>
          <a:p>
            <a:pPr lvl="1"/>
            <a:r>
              <a:rPr lang="en-US" dirty="0">
                <a:latin typeface="Arial" panose="020B0604020202020204" pitchFamily="34" charset="0"/>
                <a:cs typeface="Arial" panose="020B0604020202020204" pitchFamily="34" charset="0"/>
              </a:rPr>
              <a:t>Practitioners provided candid “real world” insight into the realities of the challenges faced by an ADS industry with significant financial difficulties. </a:t>
            </a:r>
          </a:p>
          <a:p>
            <a:pPr lvl="1"/>
            <a:r>
              <a:rPr lang="en-US" dirty="0">
                <a:latin typeface="Arial" panose="020B0604020202020204" pitchFamily="34" charset="0"/>
                <a:cs typeface="Arial" panose="020B0604020202020204" pitchFamily="34" charset="0"/>
              </a:rPr>
              <a:t>Providing questions that are specific to practitioners and soliciting and validating their participation is critically important to capture their vantage point and created a “comfort zone”</a:t>
            </a:r>
          </a:p>
          <a:p>
            <a:r>
              <a:rPr lang="en-US" b="1" dirty="0">
                <a:latin typeface="Arial" panose="020B0604020202020204" pitchFamily="34" charset="0"/>
                <a:cs typeface="Arial" panose="020B0604020202020204" pitchFamily="34" charset="0"/>
              </a:rPr>
              <a:t>Intentionally attending and presenting at meetings where practitioners attend, such as the National Adult Day Services Association and LeadingAge conferences, was rewarding and demonstrated commitment</a:t>
            </a:r>
          </a:p>
        </p:txBody>
      </p:sp>
      <p:sp>
        <p:nvSpPr>
          <p:cNvPr id="3" name="Title 2">
            <a:extLst>
              <a:ext uri="{FF2B5EF4-FFF2-40B4-BE49-F238E27FC236}">
                <a16:creationId xmlns:a16="http://schemas.microsoft.com/office/drawing/2014/main" id="{1927B285-7365-06EA-2C1B-9F601473D84A}"/>
              </a:ext>
            </a:extLst>
          </p:cNvPr>
          <p:cNvSpPr>
            <a:spLocks noGrp="1"/>
          </p:cNvSpPr>
          <p:nvPr>
            <p:ph type="title"/>
          </p:nvPr>
        </p:nvSpPr>
        <p:spPr/>
        <p:txBody>
          <a:bodyPr>
            <a:normAutofit fontScale="90000"/>
          </a:bodyPr>
          <a:lstStyle/>
          <a:p>
            <a:r>
              <a:rPr lang="en-US" dirty="0"/>
              <a:t>Informal Themes (Anderson et al., 2020)</a:t>
            </a:r>
          </a:p>
        </p:txBody>
      </p:sp>
      <p:pic>
        <p:nvPicPr>
          <p:cNvPr id="4" name="Picture 3">
            <a:extLst>
              <a:ext uri="{FF2B5EF4-FFF2-40B4-BE49-F238E27FC236}">
                <a16:creationId xmlns:a16="http://schemas.microsoft.com/office/drawing/2014/main" id="{40A278AE-4AE5-6A10-8E2A-B771FFBCC8D0}"/>
              </a:ext>
            </a:extLst>
          </p:cNvPr>
          <p:cNvPicPr>
            <a:picLocks noChangeAspect="1"/>
          </p:cNvPicPr>
          <p:nvPr/>
        </p:nvPicPr>
        <p:blipFill>
          <a:blip r:embed="rId2"/>
          <a:stretch>
            <a:fillRect/>
          </a:stretch>
        </p:blipFill>
        <p:spPr>
          <a:xfrm>
            <a:off x="279769" y="6096433"/>
            <a:ext cx="559539" cy="559539"/>
          </a:xfrm>
          <a:prstGeom prst="rect">
            <a:avLst/>
          </a:prstGeom>
        </p:spPr>
      </p:pic>
      <p:pic>
        <p:nvPicPr>
          <p:cNvPr id="8" name="Picture 7">
            <a:extLst>
              <a:ext uri="{FF2B5EF4-FFF2-40B4-BE49-F238E27FC236}">
                <a16:creationId xmlns:a16="http://schemas.microsoft.com/office/drawing/2014/main" id="{BC201AE1-7C9F-5C3C-54C9-1FF1A4CA4ECD}"/>
              </a:ext>
            </a:extLst>
          </p:cNvPr>
          <p:cNvPicPr>
            <a:picLocks noChangeAspect="1"/>
          </p:cNvPicPr>
          <p:nvPr/>
        </p:nvPicPr>
        <p:blipFill>
          <a:blip r:embed="rId3"/>
          <a:stretch>
            <a:fillRect/>
          </a:stretch>
        </p:blipFill>
        <p:spPr>
          <a:xfrm>
            <a:off x="3630811" y="6158886"/>
            <a:ext cx="1409991" cy="407526"/>
          </a:xfrm>
          <a:prstGeom prst="rect">
            <a:avLst/>
          </a:prstGeom>
        </p:spPr>
      </p:pic>
      <p:pic>
        <p:nvPicPr>
          <p:cNvPr id="9" name="Picture 8">
            <a:extLst>
              <a:ext uri="{FF2B5EF4-FFF2-40B4-BE49-F238E27FC236}">
                <a16:creationId xmlns:a16="http://schemas.microsoft.com/office/drawing/2014/main" id="{70A01AB3-F838-6E03-737D-29E2F4FDF606}"/>
              </a:ext>
            </a:extLst>
          </p:cNvPr>
          <p:cNvPicPr>
            <a:picLocks noChangeAspect="1"/>
          </p:cNvPicPr>
          <p:nvPr/>
        </p:nvPicPr>
        <p:blipFill>
          <a:blip r:embed="rId4"/>
          <a:stretch>
            <a:fillRect/>
          </a:stretch>
        </p:blipFill>
        <p:spPr>
          <a:xfrm>
            <a:off x="5808613" y="6016560"/>
            <a:ext cx="690453" cy="692179"/>
          </a:xfrm>
          <a:prstGeom prst="rect">
            <a:avLst/>
          </a:prstGeom>
        </p:spPr>
      </p:pic>
      <p:pic>
        <p:nvPicPr>
          <p:cNvPr id="10" name="Picture 2">
            <a:hlinkClick r:id="rId5"/>
            <a:extLst>
              <a:ext uri="{FF2B5EF4-FFF2-40B4-BE49-F238E27FC236}">
                <a16:creationId xmlns:a16="http://schemas.microsoft.com/office/drawing/2014/main" id="{4EF38000-3100-3994-8579-F96DFEA307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306"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603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8E2BF7-0BEF-41EE-EFF4-59755583C211}"/>
              </a:ext>
            </a:extLst>
          </p:cNvPr>
          <p:cNvSpPr>
            <a:spLocks noGrp="1"/>
          </p:cNvSpPr>
          <p:nvPr>
            <p:ph sz="quarter" idx="11"/>
          </p:nvPr>
        </p:nvSpPr>
        <p:spPr>
          <a:xfrm>
            <a:off x="457200" y="1471477"/>
            <a:ext cx="8229600" cy="4433329"/>
          </a:xfrm>
        </p:spPr>
        <p:txBody>
          <a:bodyPr>
            <a:normAutofit/>
          </a:bodyPr>
          <a:lstStyle/>
          <a:p>
            <a:r>
              <a:rPr lang="en-US" dirty="0">
                <a:latin typeface="Arial" panose="020B0604020202020204" pitchFamily="34" charset="0"/>
                <a:cs typeface="Arial" panose="020B0604020202020204" pitchFamily="34" charset="0"/>
              </a:rPr>
              <a:t>It was vital to actually use the suggestions that the TAB provides and to inform them of the results of employing their suggestions. </a:t>
            </a:r>
          </a:p>
          <a:p>
            <a:r>
              <a:rPr lang="en-US" dirty="0">
                <a:latin typeface="Arial" panose="020B0604020202020204" pitchFamily="34" charset="0"/>
                <a:cs typeface="Arial" panose="020B0604020202020204" pitchFamily="34" charset="0"/>
              </a:rPr>
              <a:t>Maintaining engagement with practitioners in industries that have significant turnover</a:t>
            </a:r>
          </a:p>
          <a:p>
            <a:r>
              <a:rPr lang="en-US" dirty="0">
                <a:latin typeface="Arial" panose="020B0604020202020204" pitchFamily="34" charset="0"/>
                <a:cs typeface="Arial" panose="020B0604020202020204" pitchFamily="34" charset="0"/>
              </a:rPr>
              <a:t>COVID-19 impact</a:t>
            </a:r>
          </a:p>
        </p:txBody>
      </p:sp>
      <p:sp>
        <p:nvSpPr>
          <p:cNvPr id="3" name="Title 2">
            <a:extLst>
              <a:ext uri="{FF2B5EF4-FFF2-40B4-BE49-F238E27FC236}">
                <a16:creationId xmlns:a16="http://schemas.microsoft.com/office/drawing/2014/main" id="{1927B285-7365-06EA-2C1B-9F601473D84A}"/>
              </a:ext>
            </a:extLst>
          </p:cNvPr>
          <p:cNvSpPr>
            <a:spLocks noGrp="1"/>
          </p:cNvSpPr>
          <p:nvPr>
            <p:ph type="title"/>
          </p:nvPr>
        </p:nvSpPr>
        <p:spPr/>
        <p:txBody>
          <a:bodyPr>
            <a:normAutofit fontScale="90000"/>
          </a:bodyPr>
          <a:lstStyle/>
          <a:p>
            <a:r>
              <a:rPr lang="en-US" dirty="0"/>
              <a:t>Lessons Learned (Anderson et al., 2020)</a:t>
            </a:r>
          </a:p>
        </p:txBody>
      </p:sp>
      <p:pic>
        <p:nvPicPr>
          <p:cNvPr id="4" name="Picture 3">
            <a:extLst>
              <a:ext uri="{FF2B5EF4-FFF2-40B4-BE49-F238E27FC236}">
                <a16:creationId xmlns:a16="http://schemas.microsoft.com/office/drawing/2014/main" id="{3EFB90F7-5E4C-265C-549D-38D2E2BE6BD8}"/>
              </a:ext>
            </a:extLst>
          </p:cNvPr>
          <p:cNvPicPr>
            <a:picLocks noChangeAspect="1"/>
          </p:cNvPicPr>
          <p:nvPr/>
        </p:nvPicPr>
        <p:blipFill>
          <a:blip r:embed="rId2"/>
          <a:stretch>
            <a:fillRect/>
          </a:stretch>
        </p:blipFill>
        <p:spPr>
          <a:xfrm>
            <a:off x="279769" y="6096433"/>
            <a:ext cx="559539" cy="559539"/>
          </a:xfrm>
          <a:prstGeom prst="rect">
            <a:avLst/>
          </a:prstGeom>
        </p:spPr>
      </p:pic>
      <p:pic>
        <p:nvPicPr>
          <p:cNvPr id="8" name="Picture 7">
            <a:extLst>
              <a:ext uri="{FF2B5EF4-FFF2-40B4-BE49-F238E27FC236}">
                <a16:creationId xmlns:a16="http://schemas.microsoft.com/office/drawing/2014/main" id="{B996654B-AEDD-B3D9-D495-3FF6E5AEA903}"/>
              </a:ext>
            </a:extLst>
          </p:cNvPr>
          <p:cNvPicPr>
            <a:picLocks noChangeAspect="1"/>
          </p:cNvPicPr>
          <p:nvPr/>
        </p:nvPicPr>
        <p:blipFill>
          <a:blip r:embed="rId3"/>
          <a:stretch>
            <a:fillRect/>
          </a:stretch>
        </p:blipFill>
        <p:spPr>
          <a:xfrm>
            <a:off x="3630811" y="6158886"/>
            <a:ext cx="1409991" cy="407526"/>
          </a:xfrm>
          <a:prstGeom prst="rect">
            <a:avLst/>
          </a:prstGeom>
        </p:spPr>
      </p:pic>
      <p:pic>
        <p:nvPicPr>
          <p:cNvPr id="9" name="Picture 8">
            <a:extLst>
              <a:ext uri="{FF2B5EF4-FFF2-40B4-BE49-F238E27FC236}">
                <a16:creationId xmlns:a16="http://schemas.microsoft.com/office/drawing/2014/main" id="{6A3AB101-2479-199F-6142-C6024F857D9B}"/>
              </a:ext>
            </a:extLst>
          </p:cNvPr>
          <p:cNvPicPr>
            <a:picLocks noChangeAspect="1"/>
          </p:cNvPicPr>
          <p:nvPr/>
        </p:nvPicPr>
        <p:blipFill>
          <a:blip r:embed="rId4"/>
          <a:stretch>
            <a:fillRect/>
          </a:stretch>
        </p:blipFill>
        <p:spPr>
          <a:xfrm>
            <a:off x="5808613" y="6016560"/>
            <a:ext cx="690453" cy="692179"/>
          </a:xfrm>
          <a:prstGeom prst="rect">
            <a:avLst/>
          </a:prstGeom>
        </p:spPr>
      </p:pic>
      <p:pic>
        <p:nvPicPr>
          <p:cNvPr id="10" name="Picture 2">
            <a:hlinkClick r:id="rId5"/>
            <a:extLst>
              <a:ext uri="{FF2B5EF4-FFF2-40B4-BE49-F238E27FC236}">
                <a16:creationId xmlns:a16="http://schemas.microsoft.com/office/drawing/2014/main" id="{39A63ADC-0FD4-A8F0-9B43-736282DCA3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306"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953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8E2BF7-0BEF-41EE-EFF4-59755583C211}"/>
              </a:ext>
            </a:extLst>
          </p:cNvPr>
          <p:cNvSpPr>
            <a:spLocks noGrp="1"/>
          </p:cNvSpPr>
          <p:nvPr>
            <p:ph sz="quarter" idx="11"/>
          </p:nvPr>
        </p:nvSpPr>
        <p:spPr>
          <a:xfrm>
            <a:off x="457200" y="1471477"/>
            <a:ext cx="8229600" cy="4433329"/>
          </a:xfrm>
        </p:spPr>
        <p:txBody>
          <a:bodyPr>
            <a:normAutofit/>
          </a:bodyPr>
          <a:lstStyle/>
          <a:p>
            <a:r>
              <a:rPr lang="en-US" dirty="0">
                <a:latin typeface="Arial" panose="020B0604020202020204" pitchFamily="34" charset="0"/>
                <a:cs typeface="Arial" panose="020B0604020202020204" pitchFamily="34" charset="0"/>
              </a:rPr>
              <a:t>Center for Healthy Aging and Innovation</a:t>
            </a:r>
          </a:p>
          <a:p>
            <a:pPr lvl="1"/>
            <a:r>
              <a:rPr lang="en-US" dirty="0">
                <a:latin typeface="Arial" panose="020B0604020202020204" pitchFamily="34" charset="0"/>
                <a:cs typeface="Arial" panose="020B0604020202020204" pitchFamily="34" charset="0"/>
              </a:rPr>
              <a:t>https://www.sph.umn.edu/research/centers/chai/equity-community/community-advisory-board/</a:t>
            </a:r>
          </a:p>
          <a:p>
            <a:r>
              <a:rPr lang="en-US" dirty="0">
                <a:latin typeface="Arial" panose="020B0604020202020204" pitchFamily="34" charset="0"/>
                <a:cs typeface="Arial" panose="020B0604020202020204" pitchFamily="34" charset="0"/>
              </a:rPr>
              <a:t>BOLD Public Health Center of Excellence on Dementia Caregiving</a:t>
            </a:r>
          </a:p>
          <a:p>
            <a:pPr lvl="1"/>
            <a:r>
              <a:rPr lang="en-US" dirty="0">
                <a:latin typeface="Arial" panose="020B0604020202020204" pitchFamily="34" charset="0"/>
                <a:cs typeface="Arial" panose="020B0604020202020204" pitchFamily="34" charset="0"/>
              </a:rPr>
              <a:t>https://bolddementiacaregiving.org/leags/</a:t>
            </a:r>
          </a:p>
        </p:txBody>
      </p:sp>
      <p:sp>
        <p:nvSpPr>
          <p:cNvPr id="3" name="Title 2">
            <a:extLst>
              <a:ext uri="{FF2B5EF4-FFF2-40B4-BE49-F238E27FC236}">
                <a16:creationId xmlns:a16="http://schemas.microsoft.com/office/drawing/2014/main" id="{1927B285-7365-06EA-2C1B-9F601473D84A}"/>
              </a:ext>
            </a:extLst>
          </p:cNvPr>
          <p:cNvSpPr>
            <a:spLocks noGrp="1"/>
          </p:cNvSpPr>
          <p:nvPr>
            <p:ph type="title"/>
          </p:nvPr>
        </p:nvSpPr>
        <p:spPr/>
        <p:txBody>
          <a:bodyPr>
            <a:normAutofit fontScale="90000"/>
          </a:bodyPr>
          <a:lstStyle/>
          <a:p>
            <a:r>
              <a:rPr lang="en-US" dirty="0"/>
              <a:t>Community Advisory Boards as Infrastructure</a:t>
            </a:r>
          </a:p>
        </p:txBody>
      </p:sp>
      <p:pic>
        <p:nvPicPr>
          <p:cNvPr id="4" name="Picture 3">
            <a:extLst>
              <a:ext uri="{FF2B5EF4-FFF2-40B4-BE49-F238E27FC236}">
                <a16:creationId xmlns:a16="http://schemas.microsoft.com/office/drawing/2014/main" id="{3EFB90F7-5E4C-265C-549D-38D2E2BE6BD8}"/>
              </a:ext>
            </a:extLst>
          </p:cNvPr>
          <p:cNvPicPr>
            <a:picLocks noChangeAspect="1"/>
          </p:cNvPicPr>
          <p:nvPr/>
        </p:nvPicPr>
        <p:blipFill>
          <a:blip r:embed="rId2"/>
          <a:stretch>
            <a:fillRect/>
          </a:stretch>
        </p:blipFill>
        <p:spPr>
          <a:xfrm>
            <a:off x="279769" y="6096433"/>
            <a:ext cx="559539" cy="559539"/>
          </a:xfrm>
          <a:prstGeom prst="rect">
            <a:avLst/>
          </a:prstGeom>
        </p:spPr>
      </p:pic>
      <p:pic>
        <p:nvPicPr>
          <p:cNvPr id="8" name="Picture 7">
            <a:extLst>
              <a:ext uri="{FF2B5EF4-FFF2-40B4-BE49-F238E27FC236}">
                <a16:creationId xmlns:a16="http://schemas.microsoft.com/office/drawing/2014/main" id="{B996654B-AEDD-B3D9-D495-3FF6E5AEA903}"/>
              </a:ext>
            </a:extLst>
          </p:cNvPr>
          <p:cNvPicPr>
            <a:picLocks noChangeAspect="1"/>
          </p:cNvPicPr>
          <p:nvPr/>
        </p:nvPicPr>
        <p:blipFill>
          <a:blip r:embed="rId3"/>
          <a:stretch>
            <a:fillRect/>
          </a:stretch>
        </p:blipFill>
        <p:spPr>
          <a:xfrm>
            <a:off x="3630811" y="6158886"/>
            <a:ext cx="1409991" cy="407526"/>
          </a:xfrm>
          <a:prstGeom prst="rect">
            <a:avLst/>
          </a:prstGeom>
        </p:spPr>
      </p:pic>
      <p:pic>
        <p:nvPicPr>
          <p:cNvPr id="9" name="Picture 8">
            <a:extLst>
              <a:ext uri="{FF2B5EF4-FFF2-40B4-BE49-F238E27FC236}">
                <a16:creationId xmlns:a16="http://schemas.microsoft.com/office/drawing/2014/main" id="{6A3AB101-2479-199F-6142-C6024F857D9B}"/>
              </a:ext>
            </a:extLst>
          </p:cNvPr>
          <p:cNvPicPr>
            <a:picLocks noChangeAspect="1"/>
          </p:cNvPicPr>
          <p:nvPr/>
        </p:nvPicPr>
        <p:blipFill>
          <a:blip r:embed="rId4"/>
          <a:stretch>
            <a:fillRect/>
          </a:stretch>
        </p:blipFill>
        <p:spPr>
          <a:xfrm>
            <a:off x="5808613" y="6016560"/>
            <a:ext cx="690453" cy="692179"/>
          </a:xfrm>
          <a:prstGeom prst="rect">
            <a:avLst/>
          </a:prstGeom>
        </p:spPr>
      </p:pic>
      <p:pic>
        <p:nvPicPr>
          <p:cNvPr id="10" name="Picture 2">
            <a:hlinkClick r:id="rId5"/>
            <a:extLst>
              <a:ext uri="{FF2B5EF4-FFF2-40B4-BE49-F238E27FC236}">
                <a16:creationId xmlns:a16="http://schemas.microsoft.com/office/drawing/2014/main" id="{39A63ADC-0FD4-A8F0-9B43-736282DCA3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306"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094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Autofit/>
          </a:bodyPr>
          <a:lstStyle/>
          <a:p>
            <a:r>
              <a:rPr lang="en-US" sz="1200" b="0" i="0" dirty="0">
                <a:solidFill>
                  <a:srgbClr val="212121"/>
                </a:solidFill>
                <a:effectLst/>
                <a:latin typeface="Arial" panose="020B0604020202020204" pitchFamily="34" charset="0"/>
                <a:cs typeface="Arial" panose="020B0604020202020204" pitchFamily="34" charset="0"/>
              </a:rPr>
              <a:t>Anderson, K. A., </a:t>
            </a:r>
            <a:r>
              <a:rPr lang="en-US" sz="1200" b="0" i="0" dirty="0" err="1">
                <a:solidFill>
                  <a:srgbClr val="212121"/>
                </a:solidFill>
                <a:effectLst/>
                <a:latin typeface="Arial" panose="020B0604020202020204" pitchFamily="34" charset="0"/>
                <a:cs typeface="Arial" panose="020B0604020202020204" pitchFamily="34" charset="0"/>
              </a:rPr>
              <a:t>Dabelko-Schoeny</a:t>
            </a:r>
            <a:r>
              <a:rPr lang="en-US" sz="1200" b="0" i="0" dirty="0">
                <a:solidFill>
                  <a:srgbClr val="212121"/>
                </a:solidFill>
                <a:effectLst/>
                <a:latin typeface="Arial" panose="020B0604020202020204" pitchFamily="34" charset="0"/>
                <a:cs typeface="Arial" panose="020B0604020202020204" pitchFamily="34" charset="0"/>
              </a:rPr>
              <a:t>, H., </a:t>
            </a:r>
            <a:r>
              <a:rPr lang="en-US" sz="1200" b="0" i="0" dirty="0" err="1">
                <a:solidFill>
                  <a:srgbClr val="212121"/>
                </a:solidFill>
                <a:effectLst/>
                <a:latin typeface="Arial" panose="020B0604020202020204" pitchFamily="34" charset="0"/>
                <a:cs typeface="Arial" panose="020B0604020202020204" pitchFamily="34" charset="0"/>
              </a:rPr>
              <a:t>Koeuth</a:t>
            </a:r>
            <a:r>
              <a:rPr lang="en-US" sz="1200" b="0" i="0" dirty="0">
                <a:solidFill>
                  <a:srgbClr val="212121"/>
                </a:solidFill>
                <a:effectLst/>
                <a:latin typeface="Arial" panose="020B0604020202020204" pitchFamily="34" charset="0"/>
                <a:cs typeface="Arial" panose="020B0604020202020204" pitchFamily="34" charset="0"/>
              </a:rPr>
              <a:t>, S., Marx, K., Gitlin, L. N., &amp; Gaugler, J. E. (2021). The use of community advisory boards in pragmatic clinical trials: The case of the adult day services plus project. </a:t>
            </a:r>
            <a:r>
              <a:rPr lang="en-US" sz="1200" b="0" i="1" dirty="0">
                <a:solidFill>
                  <a:srgbClr val="212121"/>
                </a:solidFill>
                <a:effectLst/>
                <a:latin typeface="Arial" panose="020B0604020202020204" pitchFamily="34" charset="0"/>
                <a:cs typeface="Arial" panose="020B0604020202020204" pitchFamily="34" charset="0"/>
              </a:rPr>
              <a:t>Home health care services quarterly</a:t>
            </a:r>
            <a:r>
              <a:rPr lang="en-US" sz="1200" b="0" i="0" dirty="0">
                <a:solidFill>
                  <a:srgbClr val="212121"/>
                </a:solidFill>
                <a:effectLst/>
                <a:latin typeface="Arial" panose="020B0604020202020204" pitchFamily="34" charset="0"/>
                <a:cs typeface="Arial" panose="020B0604020202020204" pitchFamily="34" charset="0"/>
              </a:rPr>
              <a:t>, </a:t>
            </a:r>
            <a:r>
              <a:rPr lang="en-US" sz="1200" b="0" i="1" dirty="0">
                <a:solidFill>
                  <a:srgbClr val="212121"/>
                </a:solidFill>
                <a:effectLst/>
                <a:latin typeface="Arial" panose="020B0604020202020204" pitchFamily="34" charset="0"/>
                <a:cs typeface="Arial" panose="020B0604020202020204" pitchFamily="34" charset="0"/>
              </a:rPr>
              <a:t>40</a:t>
            </a:r>
            <a:r>
              <a:rPr lang="en-US" sz="1200" b="0" i="0" dirty="0">
                <a:solidFill>
                  <a:srgbClr val="212121"/>
                </a:solidFill>
                <a:effectLst/>
                <a:latin typeface="Arial" panose="020B0604020202020204" pitchFamily="34" charset="0"/>
                <a:cs typeface="Arial" panose="020B0604020202020204" pitchFamily="34" charset="0"/>
              </a:rPr>
              <a:t>(1), 16–26. </a:t>
            </a:r>
            <a:r>
              <a:rPr lang="en-US" sz="1200" b="0" i="0" dirty="0">
                <a:solidFill>
                  <a:srgbClr val="212121"/>
                </a:solidFill>
                <a:effectLst/>
                <a:latin typeface="Arial" panose="020B0604020202020204" pitchFamily="34" charset="0"/>
                <a:cs typeface="Arial" panose="020B0604020202020204" pitchFamily="34" charset="0"/>
                <a:hlinkClick r:id="rId2"/>
              </a:rPr>
              <a:t>https://doi.org/10.1080/01621424.2020.1816522</a:t>
            </a:r>
            <a:endParaRPr lang="en-US" sz="1200" b="0" i="0" dirty="0">
              <a:solidFill>
                <a:srgbClr val="212121"/>
              </a:solidFill>
              <a:effectLst/>
              <a:latin typeface="Arial" panose="020B0604020202020204" pitchFamily="34" charset="0"/>
              <a:cs typeface="Arial" panose="020B0604020202020204" pitchFamily="34" charset="0"/>
            </a:endParaRPr>
          </a:p>
          <a:p>
            <a:r>
              <a:rPr lang="en-US" sz="1200" b="0" i="0" dirty="0">
                <a:solidFill>
                  <a:srgbClr val="333333"/>
                </a:solidFill>
                <a:effectLst/>
                <a:latin typeface="Arial" panose="020B0604020202020204" pitchFamily="34" charset="0"/>
                <a:cs typeface="Arial" panose="020B0604020202020204" pitchFamily="34" charset="0"/>
              </a:rPr>
              <a:t>Braun, V., &amp; Clarke, V. (2006). Using thematic analysis in psychology. </a:t>
            </a:r>
            <a:r>
              <a:rPr lang="en-US" sz="1200" b="0" i="1" dirty="0">
                <a:solidFill>
                  <a:srgbClr val="333333"/>
                </a:solidFill>
                <a:effectLst/>
                <a:latin typeface="Arial" panose="020B0604020202020204" pitchFamily="34" charset="0"/>
                <a:cs typeface="Arial" panose="020B0604020202020204" pitchFamily="34" charset="0"/>
              </a:rPr>
              <a:t>Qualitative Research in Psychology, 3</a:t>
            </a:r>
            <a:r>
              <a:rPr lang="en-US" sz="1200" b="0" i="0" dirty="0">
                <a:solidFill>
                  <a:srgbClr val="333333"/>
                </a:solidFill>
                <a:effectLst/>
                <a:latin typeface="Arial" panose="020B0604020202020204" pitchFamily="34" charset="0"/>
                <a:cs typeface="Arial" panose="020B0604020202020204" pitchFamily="34" charset="0"/>
              </a:rPr>
              <a:t>(2), 77–101. </a:t>
            </a:r>
            <a:r>
              <a:rPr lang="en-US" sz="1200" b="0" i="0" u="none" strike="noStrike" dirty="0">
                <a:solidFill>
                  <a:srgbClr val="2C72B7"/>
                </a:solidFill>
                <a:effectLst/>
                <a:latin typeface="Arial" panose="020B0604020202020204" pitchFamily="34" charset="0"/>
                <a:cs typeface="Arial" panose="020B0604020202020204" pitchFamily="34" charset="0"/>
                <a:hlinkClick r:id="rId3"/>
              </a:rPr>
              <a:t>https://doi.org/10.1191/1478088706qp063oa</a:t>
            </a:r>
            <a:endParaRPr lang="en-US" sz="1200" b="0" i="0" dirty="0">
              <a:solidFill>
                <a:srgbClr val="212121"/>
              </a:solidFill>
              <a:effectLst/>
              <a:latin typeface="Arial" panose="020B0604020202020204" pitchFamily="34" charset="0"/>
              <a:cs typeface="Arial" panose="020B0604020202020204" pitchFamily="34" charset="0"/>
            </a:endParaRPr>
          </a:p>
          <a:p>
            <a:r>
              <a:rPr lang="en-US" sz="1200" b="0" i="0" dirty="0">
                <a:solidFill>
                  <a:srgbClr val="212121"/>
                </a:solidFill>
                <a:effectLst/>
                <a:latin typeface="Arial" panose="020B0604020202020204" pitchFamily="34" charset="0"/>
                <a:cs typeface="Arial" panose="020B0604020202020204" pitchFamily="34" charset="0"/>
              </a:rPr>
              <a:t>Carman, K. L., </a:t>
            </a:r>
            <a:r>
              <a:rPr lang="en-US" sz="1200" b="0" i="0" dirty="0" err="1">
                <a:solidFill>
                  <a:srgbClr val="212121"/>
                </a:solidFill>
                <a:effectLst/>
                <a:latin typeface="Arial" panose="020B0604020202020204" pitchFamily="34" charset="0"/>
                <a:cs typeface="Arial" panose="020B0604020202020204" pitchFamily="34" charset="0"/>
              </a:rPr>
              <a:t>Dardess</a:t>
            </a:r>
            <a:r>
              <a:rPr lang="en-US" sz="1200" b="0" i="0" dirty="0">
                <a:solidFill>
                  <a:srgbClr val="212121"/>
                </a:solidFill>
                <a:effectLst/>
                <a:latin typeface="Arial" panose="020B0604020202020204" pitchFamily="34" charset="0"/>
                <a:cs typeface="Arial" panose="020B0604020202020204" pitchFamily="34" charset="0"/>
              </a:rPr>
              <a:t>, P., Maurer, M., Sofaer, S., Adams, K., Bechtel, C., &amp; Sweeney, J. (2013). Patient and family engagement: a framework for understanding the elements and developing interventions and policies. </a:t>
            </a:r>
            <a:r>
              <a:rPr lang="en-US" sz="1200" b="0" i="1" dirty="0">
                <a:solidFill>
                  <a:srgbClr val="212121"/>
                </a:solidFill>
                <a:effectLst/>
                <a:latin typeface="Arial" panose="020B0604020202020204" pitchFamily="34" charset="0"/>
                <a:cs typeface="Arial" panose="020B0604020202020204" pitchFamily="34" charset="0"/>
              </a:rPr>
              <a:t>Health affairs (Project Hope)</a:t>
            </a:r>
            <a:r>
              <a:rPr lang="en-US" sz="1200" b="0" i="0" dirty="0">
                <a:solidFill>
                  <a:srgbClr val="212121"/>
                </a:solidFill>
                <a:effectLst/>
                <a:latin typeface="Arial" panose="020B0604020202020204" pitchFamily="34" charset="0"/>
                <a:cs typeface="Arial" panose="020B0604020202020204" pitchFamily="34" charset="0"/>
              </a:rPr>
              <a:t>, </a:t>
            </a:r>
            <a:r>
              <a:rPr lang="en-US" sz="1200" b="0" i="1" dirty="0">
                <a:solidFill>
                  <a:srgbClr val="212121"/>
                </a:solidFill>
                <a:effectLst/>
                <a:latin typeface="Arial" panose="020B0604020202020204" pitchFamily="34" charset="0"/>
                <a:cs typeface="Arial" panose="020B0604020202020204" pitchFamily="34" charset="0"/>
              </a:rPr>
              <a:t>32</a:t>
            </a:r>
            <a:r>
              <a:rPr lang="en-US" sz="1200" b="0" i="0" dirty="0">
                <a:solidFill>
                  <a:srgbClr val="212121"/>
                </a:solidFill>
                <a:effectLst/>
                <a:latin typeface="Arial" panose="020B0604020202020204" pitchFamily="34" charset="0"/>
                <a:cs typeface="Arial" panose="020B0604020202020204" pitchFamily="34" charset="0"/>
              </a:rPr>
              <a:t>(2), 223–231. https://doi.org/10.1377/hlthaff.2012.1133</a:t>
            </a:r>
          </a:p>
          <a:p>
            <a:r>
              <a:rPr lang="en-US" sz="1200" b="0" i="0" dirty="0">
                <a:solidFill>
                  <a:srgbClr val="212121"/>
                </a:solidFill>
                <a:effectLst/>
                <a:latin typeface="Arial" panose="020B0604020202020204" pitchFamily="34" charset="0"/>
                <a:cs typeface="Arial" panose="020B0604020202020204" pitchFamily="34" charset="0"/>
              </a:rPr>
              <a:t>Centers for Disease Control and Prevention (CDC). (1997/2011). </a:t>
            </a:r>
            <a:r>
              <a:rPr lang="en-US" sz="1200" b="0" i="1" dirty="0">
                <a:solidFill>
                  <a:srgbClr val="212121"/>
                </a:solidFill>
                <a:effectLst/>
                <a:latin typeface="Arial" panose="020B0604020202020204" pitchFamily="34" charset="0"/>
                <a:cs typeface="Arial" panose="020B0604020202020204" pitchFamily="34" charset="0"/>
              </a:rPr>
              <a:t>Principles of community engagement</a:t>
            </a:r>
            <a:r>
              <a:rPr lang="en-US" sz="1200" b="0" i="0" dirty="0">
                <a:solidFill>
                  <a:srgbClr val="212121"/>
                </a:solidFill>
                <a:effectLst/>
                <a:latin typeface="Arial" panose="020B0604020202020204" pitchFamily="34" charset="0"/>
                <a:cs typeface="Arial" panose="020B0604020202020204" pitchFamily="34" charset="0"/>
              </a:rPr>
              <a:t> (1st &amp; 2nd eds.).</a:t>
            </a:r>
          </a:p>
          <a:p>
            <a:r>
              <a:rPr lang="en-US" sz="1200" b="0" i="0" dirty="0">
                <a:solidFill>
                  <a:srgbClr val="212121"/>
                </a:solidFill>
                <a:effectLst/>
                <a:latin typeface="Arial" panose="020B0604020202020204" pitchFamily="34" charset="0"/>
                <a:cs typeface="Arial" panose="020B0604020202020204" pitchFamily="34" charset="0"/>
              </a:rPr>
              <a:t>Eder, M. M., Evans, E., </a:t>
            </a:r>
            <a:r>
              <a:rPr lang="en-US" sz="1200" b="0" i="0" dirty="0" err="1">
                <a:solidFill>
                  <a:srgbClr val="212121"/>
                </a:solidFill>
                <a:effectLst/>
                <a:latin typeface="Arial" panose="020B0604020202020204" pitchFamily="34" charset="0"/>
                <a:cs typeface="Arial" panose="020B0604020202020204" pitchFamily="34" charset="0"/>
              </a:rPr>
              <a:t>Funes</a:t>
            </a:r>
            <a:r>
              <a:rPr lang="en-US" sz="1200" b="0" i="0" dirty="0">
                <a:solidFill>
                  <a:srgbClr val="212121"/>
                </a:solidFill>
                <a:effectLst/>
                <a:latin typeface="Arial" panose="020B0604020202020204" pitchFamily="34" charset="0"/>
                <a:cs typeface="Arial" panose="020B0604020202020204" pitchFamily="34" charset="0"/>
              </a:rPr>
              <a:t>, M., Hong, H., Reuter, K., Ahmed, S., Calhoun, K., </a:t>
            </a:r>
            <a:r>
              <a:rPr lang="en-US" sz="1200" b="0" i="0" dirty="0" err="1">
                <a:solidFill>
                  <a:srgbClr val="212121"/>
                </a:solidFill>
                <a:effectLst/>
                <a:latin typeface="Arial" panose="020B0604020202020204" pitchFamily="34" charset="0"/>
                <a:cs typeface="Arial" panose="020B0604020202020204" pitchFamily="34" charset="0"/>
              </a:rPr>
              <a:t>Corbie</a:t>
            </a:r>
            <a:r>
              <a:rPr lang="en-US" sz="1200" b="0" i="0" dirty="0">
                <a:solidFill>
                  <a:srgbClr val="212121"/>
                </a:solidFill>
                <a:effectLst/>
                <a:latin typeface="Arial" panose="020B0604020202020204" pitchFamily="34" charset="0"/>
                <a:cs typeface="Arial" panose="020B0604020202020204" pitchFamily="34" charset="0"/>
              </a:rPr>
              <a:t>-Smith, G., Dave, G., </a:t>
            </a:r>
            <a:r>
              <a:rPr lang="en-US" sz="1200" b="0" i="0" dirty="0" err="1">
                <a:solidFill>
                  <a:srgbClr val="212121"/>
                </a:solidFill>
                <a:effectLst/>
                <a:latin typeface="Arial" panose="020B0604020202020204" pitchFamily="34" charset="0"/>
                <a:cs typeface="Arial" panose="020B0604020202020204" pitchFamily="34" charset="0"/>
              </a:rPr>
              <a:t>DeFino</a:t>
            </a:r>
            <a:r>
              <a:rPr lang="en-US" sz="1200" b="0" i="0" dirty="0">
                <a:solidFill>
                  <a:srgbClr val="212121"/>
                </a:solidFill>
                <a:effectLst/>
                <a:latin typeface="Arial" panose="020B0604020202020204" pitchFamily="34" charset="0"/>
                <a:cs typeface="Arial" panose="020B0604020202020204" pitchFamily="34" charset="0"/>
              </a:rPr>
              <a:t>, M., Harwood, E., </a:t>
            </a:r>
            <a:r>
              <a:rPr lang="en-US" sz="1200" b="0" i="0" dirty="0" err="1">
                <a:solidFill>
                  <a:srgbClr val="212121"/>
                </a:solidFill>
                <a:effectLst/>
                <a:latin typeface="Arial" panose="020B0604020202020204" pitchFamily="34" charset="0"/>
                <a:cs typeface="Arial" panose="020B0604020202020204" pitchFamily="34" charset="0"/>
              </a:rPr>
              <a:t>Kissack</a:t>
            </a:r>
            <a:r>
              <a:rPr lang="en-US" sz="1200" b="0" i="0" dirty="0">
                <a:solidFill>
                  <a:srgbClr val="212121"/>
                </a:solidFill>
                <a:effectLst/>
                <a:latin typeface="Arial" panose="020B0604020202020204" pitchFamily="34" charset="0"/>
                <a:cs typeface="Arial" panose="020B0604020202020204" pitchFamily="34" charset="0"/>
              </a:rPr>
              <a:t>, A., Kleinman, L. C., &amp; Wallerstein, N. (2018). Defining and Measuring Community Engagement and Community-Engaged Research: Clinical and Translational Science Institutional Practices. </a:t>
            </a:r>
            <a:r>
              <a:rPr lang="en-US" sz="1200" b="0" i="1" dirty="0">
                <a:solidFill>
                  <a:srgbClr val="212121"/>
                </a:solidFill>
                <a:effectLst/>
                <a:latin typeface="Arial" panose="020B0604020202020204" pitchFamily="34" charset="0"/>
                <a:cs typeface="Arial" panose="020B0604020202020204" pitchFamily="34" charset="0"/>
              </a:rPr>
              <a:t>Progress in community health partnerships : research, education, and action</a:t>
            </a:r>
            <a:r>
              <a:rPr lang="en-US" sz="1200" b="0" i="0" dirty="0">
                <a:solidFill>
                  <a:srgbClr val="212121"/>
                </a:solidFill>
                <a:effectLst/>
                <a:latin typeface="Arial" panose="020B0604020202020204" pitchFamily="34" charset="0"/>
                <a:cs typeface="Arial" panose="020B0604020202020204" pitchFamily="34" charset="0"/>
              </a:rPr>
              <a:t>, </a:t>
            </a:r>
            <a:r>
              <a:rPr lang="en-US" sz="1200" b="0" i="1" dirty="0">
                <a:solidFill>
                  <a:srgbClr val="212121"/>
                </a:solidFill>
                <a:effectLst/>
                <a:latin typeface="Arial" panose="020B0604020202020204" pitchFamily="34" charset="0"/>
                <a:cs typeface="Arial" panose="020B0604020202020204" pitchFamily="34" charset="0"/>
              </a:rPr>
              <a:t>12</a:t>
            </a:r>
            <a:r>
              <a:rPr lang="en-US" sz="1200" b="0" i="0" dirty="0">
                <a:solidFill>
                  <a:srgbClr val="212121"/>
                </a:solidFill>
                <a:effectLst/>
                <a:latin typeface="Arial" panose="020B0604020202020204" pitchFamily="34" charset="0"/>
                <a:cs typeface="Arial" panose="020B0604020202020204" pitchFamily="34" charset="0"/>
              </a:rPr>
              <a:t>(2), 145–156. https://doi.org/10.1353/cpr.2018.0034</a:t>
            </a:r>
          </a:p>
          <a:p>
            <a:r>
              <a:rPr lang="en-US" sz="1200" b="0" i="0" dirty="0">
                <a:solidFill>
                  <a:srgbClr val="212121"/>
                </a:solidFill>
                <a:effectLst/>
                <a:latin typeface="Arial" panose="020B0604020202020204" pitchFamily="34" charset="0"/>
                <a:cs typeface="Arial" panose="020B0604020202020204" pitchFamily="34" charset="0"/>
              </a:rPr>
              <a:t>Gaugler, J. E., Reese, M., &amp; </a:t>
            </a:r>
            <a:r>
              <a:rPr lang="en-US" sz="1200" b="0" i="0" dirty="0" err="1">
                <a:solidFill>
                  <a:srgbClr val="212121"/>
                </a:solidFill>
                <a:effectLst/>
                <a:latin typeface="Arial" panose="020B0604020202020204" pitchFamily="34" charset="0"/>
                <a:cs typeface="Arial" panose="020B0604020202020204" pitchFamily="34" charset="0"/>
              </a:rPr>
              <a:t>Tanler</a:t>
            </a:r>
            <a:r>
              <a:rPr lang="en-US" sz="1200" b="0" i="0" dirty="0">
                <a:solidFill>
                  <a:srgbClr val="212121"/>
                </a:solidFill>
                <a:effectLst/>
                <a:latin typeface="Arial" panose="020B0604020202020204" pitchFamily="34" charset="0"/>
                <a:cs typeface="Arial" panose="020B0604020202020204" pitchFamily="34" charset="0"/>
              </a:rPr>
              <a:t>, R. (2016). Care to Plan: An Online Tool That Offers Tailored Support to Dementia Caregivers. </a:t>
            </a:r>
            <a:r>
              <a:rPr lang="en-US" sz="1200" b="0" i="1" dirty="0">
                <a:solidFill>
                  <a:srgbClr val="212121"/>
                </a:solidFill>
                <a:effectLst/>
                <a:latin typeface="Arial" panose="020B0604020202020204" pitchFamily="34" charset="0"/>
                <a:cs typeface="Arial" panose="020B0604020202020204" pitchFamily="34" charset="0"/>
              </a:rPr>
              <a:t>The Gerontologist</a:t>
            </a:r>
            <a:r>
              <a:rPr lang="en-US" sz="1200" b="0" i="0" dirty="0">
                <a:solidFill>
                  <a:srgbClr val="212121"/>
                </a:solidFill>
                <a:effectLst/>
                <a:latin typeface="Arial" panose="020B0604020202020204" pitchFamily="34" charset="0"/>
                <a:cs typeface="Arial" panose="020B0604020202020204" pitchFamily="34" charset="0"/>
              </a:rPr>
              <a:t>, </a:t>
            </a:r>
            <a:r>
              <a:rPr lang="en-US" sz="1200" b="0" i="1" dirty="0">
                <a:solidFill>
                  <a:srgbClr val="212121"/>
                </a:solidFill>
                <a:effectLst/>
                <a:latin typeface="Arial" panose="020B0604020202020204" pitchFamily="34" charset="0"/>
                <a:cs typeface="Arial" panose="020B0604020202020204" pitchFamily="34" charset="0"/>
              </a:rPr>
              <a:t>56</a:t>
            </a:r>
            <a:r>
              <a:rPr lang="en-US" sz="1200" b="0" i="0" dirty="0">
                <a:solidFill>
                  <a:srgbClr val="212121"/>
                </a:solidFill>
                <a:effectLst/>
                <a:latin typeface="Arial" panose="020B0604020202020204" pitchFamily="34" charset="0"/>
                <a:cs typeface="Arial" panose="020B0604020202020204" pitchFamily="34" charset="0"/>
              </a:rPr>
              <a:t>(6), 1161–1174. https://doi.org/10.1093/geront/gnv150</a:t>
            </a:r>
          </a:p>
          <a:p>
            <a:r>
              <a:rPr lang="en-US" sz="1200" b="0" i="0" dirty="0">
                <a:solidFill>
                  <a:srgbClr val="212121"/>
                </a:solidFill>
                <a:effectLst/>
                <a:latin typeface="Arial" panose="020B0604020202020204" pitchFamily="34" charset="0"/>
                <a:cs typeface="Arial" panose="020B0604020202020204" pitchFamily="34" charset="0"/>
              </a:rPr>
              <a:t>Gaugler, J. E., </a:t>
            </a:r>
            <a:r>
              <a:rPr lang="en-US" sz="1200" b="0" i="0" dirty="0" err="1">
                <a:solidFill>
                  <a:srgbClr val="212121"/>
                </a:solidFill>
                <a:effectLst/>
                <a:latin typeface="Arial" panose="020B0604020202020204" pitchFamily="34" charset="0"/>
                <a:cs typeface="Arial" panose="020B0604020202020204" pitchFamily="34" charset="0"/>
              </a:rPr>
              <a:t>Westra</a:t>
            </a:r>
            <a:r>
              <a:rPr lang="en-US" sz="1200" b="0" i="0" dirty="0">
                <a:solidFill>
                  <a:srgbClr val="212121"/>
                </a:solidFill>
                <a:effectLst/>
                <a:latin typeface="Arial" panose="020B0604020202020204" pitchFamily="34" charset="0"/>
                <a:cs typeface="Arial" panose="020B0604020202020204" pitchFamily="34" charset="0"/>
              </a:rPr>
              <a:t>, B. L., &amp; Kane, R. L. (2016). Professional discipline and support recommendations for family caregivers of persons with dementia. </a:t>
            </a:r>
            <a:r>
              <a:rPr lang="en-US" sz="1200" b="0" i="1" dirty="0">
                <a:solidFill>
                  <a:srgbClr val="212121"/>
                </a:solidFill>
                <a:effectLst/>
                <a:latin typeface="Arial" panose="020B0604020202020204" pitchFamily="34" charset="0"/>
                <a:cs typeface="Arial" panose="020B0604020202020204" pitchFamily="34" charset="0"/>
              </a:rPr>
              <a:t>International psychogeriatrics</a:t>
            </a:r>
            <a:r>
              <a:rPr lang="en-US" sz="1200" b="0" i="0" dirty="0">
                <a:solidFill>
                  <a:srgbClr val="212121"/>
                </a:solidFill>
                <a:effectLst/>
                <a:latin typeface="Arial" panose="020B0604020202020204" pitchFamily="34" charset="0"/>
                <a:cs typeface="Arial" panose="020B0604020202020204" pitchFamily="34" charset="0"/>
              </a:rPr>
              <a:t>, </a:t>
            </a:r>
            <a:r>
              <a:rPr lang="en-US" sz="1200" b="0" i="1" dirty="0">
                <a:solidFill>
                  <a:srgbClr val="212121"/>
                </a:solidFill>
                <a:effectLst/>
                <a:latin typeface="Arial" panose="020B0604020202020204" pitchFamily="34" charset="0"/>
                <a:cs typeface="Arial" panose="020B0604020202020204" pitchFamily="34" charset="0"/>
              </a:rPr>
              <a:t>28</a:t>
            </a:r>
            <a:r>
              <a:rPr lang="en-US" sz="1200" b="0" i="0" dirty="0">
                <a:solidFill>
                  <a:srgbClr val="212121"/>
                </a:solidFill>
                <a:effectLst/>
                <a:latin typeface="Arial" panose="020B0604020202020204" pitchFamily="34" charset="0"/>
                <a:cs typeface="Arial" panose="020B0604020202020204" pitchFamily="34" charset="0"/>
              </a:rPr>
              <a:t>(6), 1029–1040. </a:t>
            </a:r>
            <a:r>
              <a:rPr lang="en-US" sz="1200" b="0" i="0" dirty="0">
                <a:solidFill>
                  <a:srgbClr val="212121"/>
                </a:solidFill>
                <a:effectLst/>
                <a:latin typeface="Arial" panose="020B0604020202020204" pitchFamily="34" charset="0"/>
                <a:cs typeface="Arial" panose="020B0604020202020204" pitchFamily="34" charset="0"/>
                <a:hlinkClick r:id="rId4"/>
              </a:rPr>
              <a:t>https://doi.org/10.1017/S1041610215002318</a:t>
            </a:r>
            <a:endParaRPr lang="en-US" sz="1200" b="0" i="0" dirty="0">
              <a:solidFill>
                <a:srgbClr val="212121"/>
              </a:solidFill>
              <a:effectLst/>
              <a:latin typeface="Arial" panose="020B0604020202020204" pitchFamily="34" charset="0"/>
              <a:cs typeface="Arial" panose="020B0604020202020204" pitchFamily="34" charset="0"/>
            </a:endParaRPr>
          </a:p>
          <a:p>
            <a:r>
              <a:rPr lang="en-US" sz="1200" b="0" i="0" dirty="0">
                <a:solidFill>
                  <a:srgbClr val="212121"/>
                </a:solidFill>
                <a:effectLst/>
                <a:latin typeface="Arial" panose="020B0604020202020204" pitchFamily="34" charset="0"/>
                <a:cs typeface="Arial" panose="020B0604020202020204" pitchFamily="34" charset="0"/>
              </a:rPr>
              <a:t>Gitlin, L. N., Marx, K., </a:t>
            </a:r>
            <a:r>
              <a:rPr lang="en-US" sz="1200" b="0" i="0" dirty="0" err="1">
                <a:solidFill>
                  <a:srgbClr val="212121"/>
                </a:solidFill>
                <a:effectLst/>
                <a:latin typeface="Arial" panose="020B0604020202020204" pitchFamily="34" charset="0"/>
                <a:cs typeface="Arial" panose="020B0604020202020204" pitchFamily="34" charset="0"/>
              </a:rPr>
              <a:t>Scerpella</a:t>
            </a:r>
            <a:r>
              <a:rPr lang="en-US" sz="1200" b="0" i="0" dirty="0">
                <a:solidFill>
                  <a:srgbClr val="212121"/>
                </a:solidFill>
                <a:effectLst/>
                <a:latin typeface="Arial" panose="020B0604020202020204" pitchFamily="34" charset="0"/>
                <a:cs typeface="Arial" panose="020B0604020202020204" pitchFamily="34" charset="0"/>
              </a:rPr>
              <a:t>, D., </a:t>
            </a:r>
            <a:r>
              <a:rPr lang="en-US" sz="1200" b="0" i="0" dirty="0" err="1">
                <a:solidFill>
                  <a:srgbClr val="212121"/>
                </a:solidFill>
                <a:effectLst/>
                <a:latin typeface="Arial" panose="020B0604020202020204" pitchFamily="34" charset="0"/>
                <a:cs typeface="Arial" panose="020B0604020202020204" pitchFamily="34" charset="0"/>
              </a:rPr>
              <a:t>Dabelko-Schoeny</a:t>
            </a:r>
            <a:r>
              <a:rPr lang="en-US" sz="1200" b="0" i="0" dirty="0">
                <a:solidFill>
                  <a:srgbClr val="212121"/>
                </a:solidFill>
                <a:effectLst/>
                <a:latin typeface="Arial" panose="020B0604020202020204" pitchFamily="34" charset="0"/>
                <a:cs typeface="Arial" panose="020B0604020202020204" pitchFamily="34" charset="0"/>
              </a:rPr>
              <a:t>, H., Anderson, K. A., Huang, J., </a:t>
            </a:r>
            <a:r>
              <a:rPr lang="en-US" sz="1200" b="0" i="0" dirty="0" err="1">
                <a:solidFill>
                  <a:srgbClr val="212121"/>
                </a:solidFill>
                <a:effectLst/>
                <a:latin typeface="Arial" panose="020B0604020202020204" pitchFamily="34" charset="0"/>
                <a:cs typeface="Arial" panose="020B0604020202020204" pitchFamily="34" charset="0"/>
              </a:rPr>
              <a:t>Pizzi</a:t>
            </a:r>
            <a:r>
              <a:rPr lang="en-US" sz="1200" b="0" i="0" dirty="0">
                <a:solidFill>
                  <a:srgbClr val="212121"/>
                </a:solidFill>
                <a:effectLst/>
                <a:latin typeface="Arial" panose="020B0604020202020204" pitchFamily="34" charset="0"/>
                <a:cs typeface="Arial" panose="020B0604020202020204" pitchFamily="34" charset="0"/>
              </a:rPr>
              <a:t>, L., </a:t>
            </a:r>
            <a:r>
              <a:rPr lang="en-US" sz="1200" b="0" i="0" dirty="0" err="1">
                <a:solidFill>
                  <a:srgbClr val="212121"/>
                </a:solidFill>
                <a:effectLst/>
                <a:latin typeface="Arial" panose="020B0604020202020204" pitchFamily="34" charset="0"/>
                <a:cs typeface="Arial" panose="020B0604020202020204" pitchFamily="34" charset="0"/>
              </a:rPr>
              <a:t>Jutkowitz</a:t>
            </a:r>
            <a:r>
              <a:rPr lang="en-US" sz="1200" b="0" i="0" dirty="0">
                <a:solidFill>
                  <a:srgbClr val="212121"/>
                </a:solidFill>
                <a:effectLst/>
                <a:latin typeface="Arial" panose="020B0604020202020204" pitchFamily="34" charset="0"/>
                <a:cs typeface="Arial" panose="020B0604020202020204" pitchFamily="34" charset="0"/>
              </a:rPr>
              <a:t>, E., Roth, D. L., &amp; Gaugler, J. E. (2019). Embedding caregiver support in community-based services for older adults: A multi-site randomized trial to test the Adult Day Service Plus Program (ADS Plus). </a:t>
            </a:r>
            <a:r>
              <a:rPr lang="en-US" sz="1200" b="0" i="1" dirty="0">
                <a:solidFill>
                  <a:srgbClr val="212121"/>
                </a:solidFill>
                <a:effectLst/>
                <a:latin typeface="Arial" panose="020B0604020202020204" pitchFamily="34" charset="0"/>
                <a:cs typeface="Arial" panose="020B0604020202020204" pitchFamily="34" charset="0"/>
              </a:rPr>
              <a:t>Contemporary clinical trials</a:t>
            </a:r>
            <a:r>
              <a:rPr lang="en-US" sz="1200" b="0" i="0" dirty="0">
                <a:solidFill>
                  <a:srgbClr val="212121"/>
                </a:solidFill>
                <a:effectLst/>
                <a:latin typeface="Arial" panose="020B0604020202020204" pitchFamily="34" charset="0"/>
                <a:cs typeface="Arial" panose="020B0604020202020204" pitchFamily="34" charset="0"/>
              </a:rPr>
              <a:t>, </a:t>
            </a:r>
            <a:r>
              <a:rPr lang="en-US" sz="1200" b="0" i="1" dirty="0">
                <a:solidFill>
                  <a:srgbClr val="212121"/>
                </a:solidFill>
                <a:effectLst/>
                <a:latin typeface="Arial" panose="020B0604020202020204" pitchFamily="34" charset="0"/>
                <a:cs typeface="Arial" panose="020B0604020202020204" pitchFamily="34" charset="0"/>
              </a:rPr>
              <a:t>83</a:t>
            </a:r>
            <a:r>
              <a:rPr lang="en-US" sz="1200" b="0" i="0" dirty="0">
                <a:solidFill>
                  <a:srgbClr val="212121"/>
                </a:solidFill>
                <a:effectLst/>
                <a:latin typeface="Arial" panose="020B0604020202020204" pitchFamily="34" charset="0"/>
                <a:cs typeface="Arial" panose="020B0604020202020204" pitchFamily="34" charset="0"/>
              </a:rPr>
              <a:t>, 97–108. https://doi.org/10.1016/j.cct.2019.06.010</a:t>
            </a:r>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15414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748A9B-02F1-CC44-D406-FF8AEF4B714F}"/>
              </a:ext>
            </a:extLst>
          </p:cNvPr>
          <p:cNvSpPr>
            <a:spLocks noGrp="1"/>
          </p:cNvSpPr>
          <p:nvPr>
            <p:ph sz="quarter" idx="11"/>
          </p:nvPr>
        </p:nvSpPr>
        <p:spPr/>
        <p:txBody>
          <a:bodyPr/>
          <a:lstStyle/>
          <a:p>
            <a:r>
              <a:rPr lang="en-US" dirty="0"/>
              <a:t>Summarize how community advisory boards (CABs) are employed and their rationale</a:t>
            </a:r>
          </a:p>
          <a:p>
            <a:r>
              <a:rPr lang="en-US" dirty="0"/>
              <a:t>Review our experiences with CABs from a scientific and infrastructural perspective</a:t>
            </a:r>
          </a:p>
          <a:p>
            <a:r>
              <a:rPr lang="en-US" dirty="0"/>
              <a:t>Identify tools for best practices</a:t>
            </a:r>
          </a:p>
          <a:p>
            <a:r>
              <a:rPr lang="en-US" dirty="0"/>
              <a:t>Workshop application of CABs: Small group exercise and reporting out</a:t>
            </a:r>
          </a:p>
        </p:txBody>
      </p:sp>
      <p:sp>
        <p:nvSpPr>
          <p:cNvPr id="3" name="Title 2">
            <a:extLst>
              <a:ext uri="{FF2B5EF4-FFF2-40B4-BE49-F238E27FC236}">
                <a16:creationId xmlns:a16="http://schemas.microsoft.com/office/drawing/2014/main" id="{8C01FBF7-0D96-09EB-C73B-D7AD2BBAE5F2}"/>
              </a:ext>
            </a:extLst>
          </p:cNvPr>
          <p:cNvSpPr>
            <a:spLocks noGrp="1"/>
          </p:cNvSpPr>
          <p:nvPr>
            <p:ph type="title"/>
          </p:nvPr>
        </p:nvSpPr>
        <p:spPr/>
        <p:txBody>
          <a:bodyPr/>
          <a:lstStyle/>
          <a:p>
            <a:r>
              <a:rPr lang="en-US" dirty="0"/>
              <a:t>Aims</a:t>
            </a:r>
          </a:p>
        </p:txBody>
      </p:sp>
      <p:pic>
        <p:nvPicPr>
          <p:cNvPr id="4" name="Picture 3">
            <a:extLst>
              <a:ext uri="{FF2B5EF4-FFF2-40B4-BE49-F238E27FC236}">
                <a16:creationId xmlns:a16="http://schemas.microsoft.com/office/drawing/2014/main" id="{80376EBA-2043-DFAD-CD61-6F6EBD94139C}"/>
              </a:ext>
            </a:extLst>
          </p:cNvPr>
          <p:cNvPicPr>
            <a:picLocks noChangeAspect="1"/>
          </p:cNvPicPr>
          <p:nvPr/>
        </p:nvPicPr>
        <p:blipFill>
          <a:blip r:embed="rId2"/>
          <a:stretch>
            <a:fillRect/>
          </a:stretch>
        </p:blipFill>
        <p:spPr>
          <a:xfrm>
            <a:off x="279769" y="6096433"/>
            <a:ext cx="559539" cy="559539"/>
          </a:xfrm>
          <a:prstGeom prst="rect">
            <a:avLst/>
          </a:prstGeom>
        </p:spPr>
      </p:pic>
      <p:pic>
        <p:nvPicPr>
          <p:cNvPr id="8" name="Picture 7">
            <a:extLst>
              <a:ext uri="{FF2B5EF4-FFF2-40B4-BE49-F238E27FC236}">
                <a16:creationId xmlns:a16="http://schemas.microsoft.com/office/drawing/2014/main" id="{F9FE72E2-570D-E290-C725-9266866A0DA5}"/>
              </a:ext>
            </a:extLst>
          </p:cNvPr>
          <p:cNvPicPr>
            <a:picLocks noChangeAspect="1"/>
          </p:cNvPicPr>
          <p:nvPr/>
        </p:nvPicPr>
        <p:blipFill>
          <a:blip r:embed="rId3"/>
          <a:stretch>
            <a:fillRect/>
          </a:stretch>
        </p:blipFill>
        <p:spPr>
          <a:xfrm>
            <a:off x="3630811" y="6158886"/>
            <a:ext cx="1409991" cy="407526"/>
          </a:xfrm>
          <a:prstGeom prst="rect">
            <a:avLst/>
          </a:prstGeom>
        </p:spPr>
      </p:pic>
      <p:pic>
        <p:nvPicPr>
          <p:cNvPr id="9" name="Picture 8">
            <a:extLst>
              <a:ext uri="{FF2B5EF4-FFF2-40B4-BE49-F238E27FC236}">
                <a16:creationId xmlns:a16="http://schemas.microsoft.com/office/drawing/2014/main" id="{1D938797-BEF9-B0F4-97AC-866A88CAE2AA}"/>
              </a:ext>
            </a:extLst>
          </p:cNvPr>
          <p:cNvPicPr>
            <a:picLocks noChangeAspect="1"/>
          </p:cNvPicPr>
          <p:nvPr/>
        </p:nvPicPr>
        <p:blipFill>
          <a:blip r:embed="rId4"/>
          <a:stretch>
            <a:fillRect/>
          </a:stretch>
        </p:blipFill>
        <p:spPr>
          <a:xfrm>
            <a:off x="5808613" y="6016560"/>
            <a:ext cx="690453" cy="692179"/>
          </a:xfrm>
          <a:prstGeom prst="rect">
            <a:avLst/>
          </a:prstGeom>
        </p:spPr>
      </p:pic>
      <p:pic>
        <p:nvPicPr>
          <p:cNvPr id="10" name="Picture 2">
            <a:hlinkClick r:id="rId5"/>
            <a:extLst>
              <a:ext uri="{FF2B5EF4-FFF2-40B4-BE49-F238E27FC236}">
                <a16:creationId xmlns:a16="http://schemas.microsoft.com/office/drawing/2014/main" id="{5BC011AC-2727-401C-17C3-6FE5CC4BEE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306"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798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57200" y="1044412"/>
            <a:ext cx="8229600" cy="4433329"/>
          </a:xfrm>
        </p:spPr>
        <p:txBody>
          <a:bodyPr>
            <a:noAutofit/>
          </a:bodyPr>
          <a:lstStyle/>
          <a:p>
            <a:r>
              <a:rPr lang="en-US" sz="1200" b="0" i="0" dirty="0">
                <a:solidFill>
                  <a:srgbClr val="212121"/>
                </a:solidFill>
                <a:effectLst/>
                <a:latin typeface="Arial" panose="020B0604020202020204" pitchFamily="34" charset="0"/>
                <a:cs typeface="Arial" panose="020B0604020202020204" pitchFamily="34" charset="0"/>
              </a:rPr>
              <a:t>Gitlin, L. N., Roth, D. L., Marx, K., Parker, L. J., </a:t>
            </a:r>
            <a:r>
              <a:rPr lang="en-US" sz="1200" b="0" i="0" dirty="0" err="1">
                <a:solidFill>
                  <a:srgbClr val="212121"/>
                </a:solidFill>
                <a:effectLst/>
                <a:latin typeface="Arial" panose="020B0604020202020204" pitchFamily="34" charset="0"/>
                <a:cs typeface="Arial" panose="020B0604020202020204" pitchFamily="34" charset="0"/>
              </a:rPr>
              <a:t>Koeuth</a:t>
            </a:r>
            <a:r>
              <a:rPr lang="en-US" sz="1200" b="0" i="0" dirty="0">
                <a:solidFill>
                  <a:srgbClr val="212121"/>
                </a:solidFill>
                <a:effectLst/>
                <a:latin typeface="Arial" panose="020B0604020202020204" pitchFamily="34" charset="0"/>
                <a:cs typeface="Arial" panose="020B0604020202020204" pitchFamily="34" charset="0"/>
              </a:rPr>
              <a:t>, S., </a:t>
            </a:r>
            <a:r>
              <a:rPr lang="en-US" sz="1200" b="0" i="0" dirty="0" err="1">
                <a:solidFill>
                  <a:srgbClr val="212121"/>
                </a:solidFill>
                <a:effectLst/>
                <a:latin typeface="Arial" panose="020B0604020202020204" pitchFamily="34" charset="0"/>
                <a:cs typeface="Arial" panose="020B0604020202020204" pitchFamily="34" charset="0"/>
              </a:rPr>
              <a:t>Dabelko-Schoeny</a:t>
            </a:r>
            <a:r>
              <a:rPr lang="en-US" sz="1200" b="0" i="0" dirty="0">
                <a:solidFill>
                  <a:srgbClr val="212121"/>
                </a:solidFill>
                <a:effectLst/>
                <a:latin typeface="Arial" panose="020B0604020202020204" pitchFamily="34" charset="0"/>
                <a:cs typeface="Arial" panose="020B0604020202020204" pitchFamily="34" charset="0"/>
              </a:rPr>
              <a:t>, H., Anderson, K., &amp; Gaugler, J. E. (2023). Embedding Caregiver Support within Adult Day Services: Outcomes of a Multi-site Trial. </a:t>
            </a:r>
            <a:r>
              <a:rPr lang="en-US" sz="1200" b="0" i="1" dirty="0">
                <a:solidFill>
                  <a:srgbClr val="212121"/>
                </a:solidFill>
                <a:effectLst/>
                <a:latin typeface="Arial" panose="020B0604020202020204" pitchFamily="34" charset="0"/>
                <a:cs typeface="Arial" panose="020B0604020202020204" pitchFamily="34" charset="0"/>
              </a:rPr>
              <a:t>The Gerontologist</a:t>
            </a:r>
            <a:r>
              <a:rPr lang="en-US" sz="1200" b="0" i="0" dirty="0">
                <a:solidFill>
                  <a:srgbClr val="212121"/>
                </a:solidFill>
                <a:effectLst/>
                <a:latin typeface="Arial" panose="020B0604020202020204" pitchFamily="34" charset="0"/>
                <a:cs typeface="Arial" panose="020B0604020202020204" pitchFamily="34" charset="0"/>
              </a:rPr>
              <a:t>, gnad107. Advance online publication. https://doi.org/10.1093/geront/gnad107</a:t>
            </a:r>
          </a:p>
          <a:p>
            <a:r>
              <a:rPr lang="en-US" sz="1200" b="0" i="0" dirty="0" err="1">
                <a:solidFill>
                  <a:srgbClr val="212121"/>
                </a:solidFill>
                <a:effectLst/>
                <a:latin typeface="Arial" panose="020B0604020202020204" pitchFamily="34" charset="0"/>
                <a:cs typeface="Arial" panose="020B0604020202020204" pitchFamily="34" charset="0"/>
              </a:rPr>
              <a:t>Grunbaum</a:t>
            </a:r>
            <a:r>
              <a:rPr lang="en-US" sz="1200" b="0" i="0" dirty="0">
                <a:solidFill>
                  <a:srgbClr val="212121"/>
                </a:solidFill>
                <a:effectLst/>
                <a:latin typeface="Arial" panose="020B0604020202020204" pitchFamily="34" charset="0"/>
                <a:cs typeface="Arial" panose="020B0604020202020204" pitchFamily="34" charset="0"/>
              </a:rPr>
              <a:t> JA (2011). Challenges in improving community engagement in research (pp. 107–148). In, </a:t>
            </a:r>
            <a:r>
              <a:rPr lang="en-US" sz="1200" b="0" i="1" dirty="0">
                <a:solidFill>
                  <a:srgbClr val="212121"/>
                </a:solidFill>
                <a:effectLst/>
                <a:latin typeface="Arial" panose="020B0604020202020204" pitchFamily="34" charset="0"/>
                <a:cs typeface="Arial" panose="020B0604020202020204" pitchFamily="34" charset="0"/>
              </a:rPr>
              <a:t>Principles of community engagement</a:t>
            </a:r>
            <a:r>
              <a:rPr lang="en-US" sz="1200" b="0" i="0" dirty="0">
                <a:solidFill>
                  <a:srgbClr val="212121"/>
                </a:solidFill>
                <a:effectLst/>
                <a:latin typeface="Arial" panose="020B0604020202020204" pitchFamily="34" charset="0"/>
                <a:cs typeface="Arial" panose="020B0604020202020204" pitchFamily="34" charset="0"/>
              </a:rPr>
              <a:t> (2nd ed.).</a:t>
            </a:r>
          </a:p>
          <a:p>
            <a:r>
              <a:rPr lang="en-US" sz="1200" b="0" i="0" dirty="0">
                <a:solidFill>
                  <a:srgbClr val="212121"/>
                </a:solidFill>
                <a:effectLst/>
                <a:latin typeface="Arial" panose="020B0604020202020204" pitchFamily="34" charset="0"/>
                <a:cs typeface="Arial" panose="020B0604020202020204" pitchFamily="34" charset="0"/>
              </a:rPr>
              <a:t>McCarron, H. R., Finlay, J. M., Sims, T., </a:t>
            </a:r>
            <a:r>
              <a:rPr lang="en-US" sz="1200" b="0" i="0" dirty="0" err="1">
                <a:solidFill>
                  <a:srgbClr val="212121"/>
                </a:solidFill>
                <a:effectLst/>
                <a:latin typeface="Arial" panose="020B0604020202020204" pitchFamily="34" charset="0"/>
                <a:cs typeface="Arial" panose="020B0604020202020204" pitchFamily="34" charset="0"/>
              </a:rPr>
              <a:t>Nikzad</a:t>
            </a:r>
            <a:r>
              <a:rPr lang="en-US" sz="1200" b="0" i="0" dirty="0">
                <a:solidFill>
                  <a:srgbClr val="212121"/>
                </a:solidFill>
                <a:effectLst/>
                <a:latin typeface="Arial" panose="020B0604020202020204" pitchFamily="34" charset="0"/>
                <a:cs typeface="Arial" panose="020B0604020202020204" pitchFamily="34" charset="0"/>
              </a:rPr>
              <a:t>-Terhune, K., &amp; Gaugler, J. E. (2019). Stakeholder Engagement to Enhance Interventions for Family Caregivers of People with Dementia: A Case Study of Care to Plan. </a:t>
            </a:r>
            <a:r>
              <a:rPr lang="en-US" sz="1200" b="0" i="1" dirty="0">
                <a:solidFill>
                  <a:srgbClr val="212121"/>
                </a:solidFill>
                <a:effectLst/>
                <a:latin typeface="Arial" panose="020B0604020202020204" pitchFamily="34" charset="0"/>
                <a:cs typeface="Arial" panose="020B0604020202020204" pitchFamily="34" charset="0"/>
              </a:rPr>
              <a:t>Journal of gerontological social work</a:t>
            </a:r>
            <a:r>
              <a:rPr lang="en-US" sz="1200" b="0" i="0" dirty="0">
                <a:solidFill>
                  <a:srgbClr val="212121"/>
                </a:solidFill>
                <a:effectLst/>
                <a:latin typeface="Arial" panose="020B0604020202020204" pitchFamily="34" charset="0"/>
                <a:cs typeface="Arial" panose="020B0604020202020204" pitchFamily="34" charset="0"/>
              </a:rPr>
              <a:t>, </a:t>
            </a:r>
            <a:r>
              <a:rPr lang="en-US" sz="1200" b="0" i="1" dirty="0">
                <a:solidFill>
                  <a:srgbClr val="212121"/>
                </a:solidFill>
                <a:effectLst/>
                <a:latin typeface="Arial" panose="020B0604020202020204" pitchFamily="34" charset="0"/>
                <a:cs typeface="Arial" panose="020B0604020202020204" pitchFamily="34" charset="0"/>
              </a:rPr>
              <a:t>62</a:t>
            </a:r>
            <a:r>
              <a:rPr lang="en-US" sz="1200" b="0" i="0" dirty="0">
                <a:solidFill>
                  <a:srgbClr val="212121"/>
                </a:solidFill>
                <a:effectLst/>
                <a:latin typeface="Arial" panose="020B0604020202020204" pitchFamily="34" charset="0"/>
                <a:cs typeface="Arial" panose="020B0604020202020204" pitchFamily="34" charset="0"/>
              </a:rPr>
              <a:t>(1), 29–47. https://doi.org/10.1080/01634372.2018.1505797</a:t>
            </a:r>
          </a:p>
          <a:p>
            <a:r>
              <a:rPr lang="en-US" sz="1200" b="0" i="0" dirty="0" err="1">
                <a:solidFill>
                  <a:srgbClr val="212121"/>
                </a:solidFill>
                <a:effectLst/>
                <a:latin typeface="Arial" panose="020B0604020202020204" pitchFamily="34" charset="0"/>
                <a:cs typeface="Arial" panose="020B0604020202020204" pitchFamily="34" charset="0"/>
              </a:rPr>
              <a:t>Minkler</a:t>
            </a:r>
            <a:r>
              <a:rPr lang="en-US" sz="1200" b="0" i="0" dirty="0">
                <a:solidFill>
                  <a:srgbClr val="212121"/>
                </a:solidFill>
                <a:effectLst/>
                <a:latin typeface="Arial" panose="020B0604020202020204" pitchFamily="34" charset="0"/>
                <a:cs typeface="Arial" panose="020B0604020202020204" pitchFamily="34" charset="0"/>
              </a:rPr>
              <a:t> M, Salvatore AL, &amp; Chang C (2018). Participatory approaches for study design and analysis in dissemination and implementation research In Brownson RC, Colditz GA, &amp; Proctor EK (Eds.), </a:t>
            </a:r>
            <a:r>
              <a:rPr lang="en-US" sz="1200" b="0" i="1" dirty="0">
                <a:solidFill>
                  <a:srgbClr val="212121"/>
                </a:solidFill>
                <a:effectLst/>
                <a:latin typeface="Arial" panose="020B0604020202020204" pitchFamily="34" charset="0"/>
                <a:cs typeface="Arial" panose="020B0604020202020204" pitchFamily="34" charset="0"/>
              </a:rPr>
              <a:t>Dissemination and implementation research in health: Translating science into practice</a:t>
            </a:r>
            <a:r>
              <a:rPr lang="en-US" sz="1200" b="0" i="0" dirty="0">
                <a:solidFill>
                  <a:srgbClr val="212121"/>
                </a:solidFill>
                <a:effectLst/>
                <a:latin typeface="Arial" panose="020B0604020202020204" pitchFamily="34" charset="0"/>
                <a:cs typeface="Arial" panose="020B0604020202020204" pitchFamily="34" charset="0"/>
              </a:rPr>
              <a:t> (2nd e.; pp. 175–190). Oxford University Press.</a:t>
            </a:r>
          </a:p>
          <a:p>
            <a:r>
              <a:rPr lang="en-US" sz="1200" b="0" i="0" dirty="0">
                <a:solidFill>
                  <a:srgbClr val="212121"/>
                </a:solidFill>
                <a:effectLst/>
                <a:latin typeface="Arial" panose="020B0604020202020204" pitchFamily="34" charset="0"/>
                <a:cs typeface="Arial" panose="020B0604020202020204" pitchFamily="34" charset="0"/>
              </a:rPr>
              <a:t>Newman, S. D., Andrews, J. O., </a:t>
            </a:r>
            <a:r>
              <a:rPr lang="en-US" sz="1200" b="0" i="0" dirty="0" err="1">
                <a:solidFill>
                  <a:srgbClr val="212121"/>
                </a:solidFill>
                <a:effectLst/>
                <a:latin typeface="Arial" panose="020B0604020202020204" pitchFamily="34" charset="0"/>
                <a:cs typeface="Arial" panose="020B0604020202020204" pitchFamily="34" charset="0"/>
              </a:rPr>
              <a:t>Magwood</a:t>
            </a:r>
            <a:r>
              <a:rPr lang="en-US" sz="1200" b="0" i="0" dirty="0">
                <a:solidFill>
                  <a:srgbClr val="212121"/>
                </a:solidFill>
                <a:effectLst/>
                <a:latin typeface="Arial" panose="020B0604020202020204" pitchFamily="34" charset="0"/>
                <a:cs typeface="Arial" panose="020B0604020202020204" pitchFamily="34" charset="0"/>
              </a:rPr>
              <a:t>, G. S., Jenkins, C., Cox, M. J., &amp; Williamson, D. C. (2011). Community advisory boards in community-based participatory research: a synthesis of best processes. </a:t>
            </a:r>
            <a:r>
              <a:rPr lang="en-US" sz="1200" b="0" i="1" dirty="0">
                <a:solidFill>
                  <a:srgbClr val="212121"/>
                </a:solidFill>
                <a:effectLst/>
                <a:latin typeface="Arial" panose="020B0604020202020204" pitchFamily="34" charset="0"/>
                <a:cs typeface="Arial" panose="020B0604020202020204" pitchFamily="34" charset="0"/>
              </a:rPr>
              <a:t>Preventing chronic disease</a:t>
            </a:r>
            <a:r>
              <a:rPr lang="en-US" sz="1200" b="0" i="0" dirty="0">
                <a:solidFill>
                  <a:srgbClr val="212121"/>
                </a:solidFill>
                <a:effectLst/>
                <a:latin typeface="Arial" panose="020B0604020202020204" pitchFamily="34" charset="0"/>
                <a:cs typeface="Arial" panose="020B0604020202020204" pitchFamily="34" charset="0"/>
              </a:rPr>
              <a:t>, </a:t>
            </a:r>
            <a:r>
              <a:rPr lang="en-US" sz="1200" b="0" i="1" dirty="0">
                <a:solidFill>
                  <a:srgbClr val="212121"/>
                </a:solidFill>
                <a:effectLst/>
                <a:latin typeface="Arial" panose="020B0604020202020204" pitchFamily="34" charset="0"/>
                <a:cs typeface="Arial" panose="020B0604020202020204" pitchFamily="34" charset="0"/>
              </a:rPr>
              <a:t>8</a:t>
            </a:r>
            <a:r>
              <a:rPr lang="en-US" sz="1200" b="0" i="0" dirty="0">
                <a:solidFill>
                  <a:srgbClr val="212121"/>
                </a:solidFill>
                <a:effectLst/>
                <a:latin typeface="Arial" panose="020B0604020202020204" pitchFamily="34" charset="0"/>
                <a:cs typeface="Arial" panose="020B0604020202020204" pitchFamily="34" charset="0"/>
              </a:rPr>
              <a:t>(3), A70.</a:t>
            </a:r>
          </a:p>
          <a:p>
            <a:r>
              <a:rPr lang="en-US" sz="1200" b="0" i="0" dirty="0">
                <a:solidFill>
                  <a:srgbClr val="212121"/>
                </a:solidFill>
                <a:effectLst/>
                <a:latin typeface="Arial" panose="020B0604020202020204" pitchFamily="34" charset="0"/>
                <a:cs typeface="Arial" panose="020B0604020202020204" pitchFamily="34" charset="0"/>
              </a:rPr>
              <a:t>Roth, D. L., Huang, J., Gitlin, L. N., &amp; Gaugler, J. E. (2020). Application of randomization techniques for balancing site covariates in the adult day service plus pragmatic cluster-randomized trial. </a:t>
            </a:r>
            <a:r>
              <a:rPr lang="en-US" sz="1200" b="0" i="1" dirty="0">
                <a:solidFill>
                  <a:srgbClr val="212121"/>
                </a:solidFill>
                <a:effectLst/>
                <a:latin typeface="Arial" panose="020B0604020202020204" pitchFamily="34" charset="0"/>
                <a:cs typeface="Arial" panose="020B0604020202020204" pitchFamily="34" charset="0"/>
              </a:rPr>
              <a:t>Contemporary clinical trials communications</a:t>
            </a:r>
            <a:r>
              <a:rPr lang="en-US" sz="1200" b="0" i="0" dirty="0">
                <a:solidFill>
                  <a:srgbClr val="212121"/>
                </a:solidFill>
                <a:effectLst/>
                <a:latin typeface="Arial" panose="020B0604020202020204" pitchFamily="34" charset="0"/>
                <a:cs typeface="Arial" panose="020B0604020202020204" pitchFamily="34" charset="0"/>
              </a:rPr>
              <a:t>, </a:t>
            </a:r>
            <a:r>
              <a:rPr lang="en-US" sz="1200" b="0" i="1" dirty="0">
                <a:solidFill>
                  <a:srgbClr val="212121"/>
                </a:solidFill>
                <a:effectLst/>
                <a:latin typeface="Arial" panose="020B0604020202020204" pitchFamily="34" charset="0"/>
                <a:cs typeface="Arial" panose="020B0604020202020204" pitchFamily="34" charset="0"/>
              </a:rPr>
              <a:t>19</a:t>
            </a:r>
            <a:r>
              <a:rPr lang="en-US" sz="1200" b="0" i="0" dirty="0">
                <a:solidFill>
                  <a:srgbClr val="212121"/>
                </a:solidFill>
                <a:effectLst/>
                <a:latin typeface="Arial" panose="020B0604020202020204" pitchFamily="34" charset="0"/>
                <a:cs typeface="Arial" panose="020B0604020202020204" pitchFamily="34" charset="0"/>
              </a:rPr>
              <a:t>, 100628. https://doi.org/10.1016/j.conctc.2020.100628</a:t>
            </a:r>
          </a:p>
          <a:p>
            <a:r>
              <a:rPr lang="en-US" sz="1200" b="0" i="0" dirty="0">
                <a:solidFill>
                  <a:srgbClr val="212121"/>
                </a:solidFill>
                <a:effectLst/>
                <a:latin typeface="Arial" panose="020B0604020202020204" pitchFamily="34" charset="0"/>
                <a:cs typeface="Arial" panose="020B0604020202020204" pitchFamily="34" charset="0"/>
              </a:rPr>
              <a:t>Rubio, D. M., </a:t>
            </a:r>
            <a:r>
              <a:rPr lang="en-US" sz="1200" b="0" i="0" dirty="0" err="1">
                <a:solidFill>
                  <a:srgbClr val="212121"/>
                </a:solidFill>
                <a:effectLst/>
                <a:latin typeface="Arial" panose="020B0604020202020204" pitchFamily="34" charset="0"/>
                <a:cs typeface="Arial" panose="020B0604020202020204" pitchFamily="34" charset="0"/>
              </a:rPr>
              <a:t>Schoenbaum</a:t>
            </a:r>
            <a:r>
              <a:rPr lang="en-US" sz="1200" b="0" i="0" dirty="0">
                <a:solidFill>
                  <a:srgbClr val="212121"/>
                </a:solidFill>
                <a:effectLst/>
                <a:latin typeface="Arial" panose="020B0604020202020204" pitchFamily="34" charset="0"/>
                <a:cs typeface="Arial" panose="020B0604020202020204" pitchFamily="34" charset="0"/>
              </a:rPr>
              <a:t>, E. E., Lee, L. S., </a:t>
            </a:r>
            <a:r>
              <a:rPr lang="en-US" sz="1200" b="0" i="0" dirty="0" err="1">
                <a:solidFill>
                  <a:srgbClr val="212121"/>
                </a:solidFill>
                <a:effectLst/>
                <a:latin typeface="Arial" panose="020B0604020202020204" pitchFamily="34" charset="0"/>
                <a:cs typeface="Arial" panose="020B0604020202020204" pitchFamily="34" charset="0"/>
              </a:rPr>
              <a:t>Schteingart</a:t>
            </a:r>
            <a:r>
              <a:rPr lang="en-US" sz="1200" b="0" i="0" dirty="0">
                <a:solidFill>
                  <a:srgbClr val="212121"/>
                </a:solidFill>
                <a:effectLst/>
                <a:latin typeface="Arial" panose="020B0604020202020204" pitchFamily="34" charset="0"/>
                <a:cs typeface="Arial" panose="020B0604020202020204" pitchFamily="34" charset="0"/>
              </a:rPr>
              <a:t>, D. E., Marantz, P. R., Anderson, K. E., Platt, L. D., Baez, A., &amp; Esposito, K. (2010). Defining translational research: implications for training. </a:t>
            </a:r>
            <a:r>
              <a:rPr lang="en-US" sz="1200" b="0" i="1" dirty="0">
                <a:solidFill>
                  <a:srgbClr val="212121"/>
                </a:solidFill>
                <a:effectLst/>
                <a:latin typeface="Arial" panose="020B0604020202020204" pitchFamily="34" charset="0"/>
                <a:cs typeface="Arial" panose="020B0604020202020204" pitchFamily="34" charset="0"/>
              </a:rPr>
              <a:t>Academic medicine : journal of the Association of American Medical Colleges</a:t>
            </a:r>
            <a:r>
              <a:rPr lang="en-US" sz="1200" b="0" i="0" dirty="0">
                <a:solidFill>
                  <a:srgbClr val="212121"/>
                </a:solidFill>
                <a:effectLst/>
                <a:latin typeface="Arial" panose="020B0604020202020204" pitchFamily="34" charset="0"/>
                <a:cs typeface="Arial" panose="020B0604020202020204" pitchFamily="34" charset="0"/>
              </a:rPr>
              <a:t>, </a:t>
            </a:r>
            <a:r>
              <a:rPr lang="en-US" sz="1200" b="0" i="1" dirty="0">
                <a:solidFill>
                  <a:srgbClr val="212121"/>
                </a:solidFill>
                <a:effectLst/>
                <a:latin typeface="Arial" panose="020B0604020202020204" pitchFamily="34" charset="0"/>
                <a:cs typeface="Arial" panose="020B0604020202020204" pitchFamily="34" charset="0"/>
              </a:rPr>
              <a:t>85</a:t>
            </a:r>
            <a:r>
              <a:rPr lang="en-US" sz="1200" b="0" i="0" dirty="0">
                <a:solidFill>
                  <a:srgbClr val="212121"/>
                </a:solidFill>
                <a:effectLst/>
                <a:latin typeface="Arial" panose="020B0604020202020204" pitchFamily="34" charset="0"/>
                <a:cs typeface="Arial" panose="020B0604020202020204" pitchFamily="34" charset="0"/>
              </a:rPr>
              <a:t>(3), 470–475. </a:t>
            </a:r>
            <a:r>
              <a:rPr lang="en-US" sz="1200" b="0" i="0" dirty="0">
                <a:solidFill>
                  <a:srgbClr val="212121"/>
                </a:solidFill>
                <a:effectLst/>
                <a:latin typeface="Arial" panose="020B0604020202020204" pitchFamily="34" charset="0"/>
                <a:cs typeface="Arial" panose="020B0604020202020204" pitchFamily="34" charset="0"/>
                <a:hlinkClick r:id="rId2"/>
              </a:rPr>
              <a:t>https://doi.org/10.1097/ACM.0b013e3181ccd618</a:t>
            </a:r>
            <a:endParaRPr lang="en-US" sz="1200" b="0" i="0" dirty="0">
              <a:solidFill>
                <a:srgbClr val="212121"/>
              </a:solidFill>
              <a:effectLst/>
              <a:latin typeface="Arial" panose="020B0604020202020204" pitchFamily="34" charset="0"/>
              <a:cs typeface="Arial" panose="020B0604020202020204" pitchFamily="34" charset="0"/>
            </a:endParaRPr>
          </a:p>
          <a:p>
            <a:r>
              <a:rPr lang="en-US" sz="1200" b="0" i="0" dirty="0">
                <a:solidFill>
                  <a:srgbClr val="000000"/>
                </a:solidFill>
                <a:effectLst/>
                <a:latin typeface="Arial" panose="020B0604020202020204" pitchFamily="34" charset="0"/>
                <a:cs typeface="Arial" panose="020B0604020202020204" pitchFamily="34" charset="0"/>
              </a:rPr>
              <a:t>Viswanathan M, Ammerman A, Eng E, </a:t>
            </a:r>
            <a:r>
              <a:rPr lang="en-US" sz="1200" b="0" i="0" dirty="0" err="1">
                <a:solidFill>
                  <a:srgbClr val="000000"/>
                </a:solidFill>
                <a:effectLst/>
                <a:latin typeface="Arial" panose="020B0604020202020204" pitchFamily="34" charset="0"/>
                <a:cs typeface="Arial" panose="020B0604020202020204" pitchFamily="34" charset="0"/>
              </a:rPr>
              <a:t>Gartlehner</a:t>
            </a:r>
            <a:r>
              <a:rPr lang="en-US" sz="1200" b="0" i="0" dirty="0">
                <a:solidFill>
                  <a:srgbClr val="000000"/>
                </a:solidFill>
                <a:effectLst/>
                <a:latin typeface="Arial" panose="020B0604020202020204" pitchFamily="34" charset="0"/>
                <a:cs typeface="Arial" panose="020B0604020202020204" pitchFamily="34" charset="0"/>
              </a:rPr>
              <a:t> G, </a:t>
            </a:r>
            <a:r>
              <a:rPr lang="en-US" sz="1200" b="0" i="0" dirty="0" err="1">
                <a:solidFill>
                  <a:srgbClr val="000000"/>
                </a:solidFill>
                <a:effectLst/>
                <a:latin typeface="Arial" panose="020B0604020202020204" pitchFamily="34" charset="0"/>
                <a:cs typeface="Arial" panose="020B0604020202020204" pitchFamily="34" charset="0"/>
              </a:rPr>
              <a:t>Lohr</a:t>
            </a:r>
            <a:r>
              <a:rPr lang="en-US" sz="1200" b="0" i="0" dirty="0">
                <a:solidFill>
                  <a:srgbClr val="000000"/>
                </a:solidFill>
                <a:effectLst/>
                <a:latin typeface="Arial" panose="020B0604020202020204" pitchFamily="34" charset="0"/>
                <a:cs typeface="Arial" panose="020B0604020202020204" pitchFamily="34" charset="0"/>
              </a:rPr>
              <a:t> KN, Griffith D, Rhodes S, Samuel-Hodge C, Maty S, Lux, L, Webb L, Sutton SF, Swinson T, Jackman A, Whitener L. Community-Based Participatory Research: Assessing the Evidence. Evidence Report/Technology Assessment No. 99 (Prepared by RTI—University of North Carolina Evidence-based Practice Center under Contract No. 290-02-0016). AHRQ Publication 04-E022-2. Rockville, MD: Agency for Healthcare Research and Quality. July 2004.</a:t>
            </a:r>
            <a:endParaRPr lang="en-US" sz="12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971614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t>Joe Gaugler, PhD</a:t>
            </a:r>
          </a:p>
          <a:p>
            <a:r>
              <a:rPr lang="en-US" dirty="0"/>
              <a:t>Email: </a:t>
            </a:r>
            <a:r>
              <a:rPr lang="en-US" dirty="0">
                <a:hlinkClick r:id="rId2"/>
              </a:rPr>
              <a:t>gaug0015@umn.edu</a:t>
            </a:r>
            <a:endParaRPr lang="en-US" dirty="0"/>
          </a:p>
          <a:p>
            <a:pPr algn="l" fontAlgn="auto"/>
            <a:r>
              <a:rPr lang="en-US" dirty="0"/>
              <a:t>LinkedIn: </a:t>
            </a:r>
            <a:r>
              <a:rPr lang="en-US" b="0" i="0" dirty="0">
                <a:effectLst/>
                <a:latin typeface="-apple-system"/>
              </a:rPr>
              <a:t>www.linkedin.com/in/jegaugler</a:t>
            </a:r>
          </a:p>
          <a:p>
            <a:r>
              <a:rPr lang="en-US" dirty="0"/>
              <a:t>X/Twitter: @umnchai</a:t>
            </a:r>
            <a:br>
              <a:rPr lang="en-US" dirty="0"/>
            </a:br>
            <a:endParaRPr lang="en-US" dirty="0"/>
          </a:p>
        </p:txBody>
      </p:sp>
      <p:sp>
        <p:nvSpPr>
          <p:cNvPr id="3" name="Title 2"/>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96199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2"/>
          </p:nvPr>
        </p:nvSpPr>
        <p:spPr/>
        <p:txBody>
          <a:bodyPr/>
          <a:lstStyle/>
          <a:p>
            <a:r>
              <a:rPr lang="en-US"/>
              <a:t>© 2017 Regents of the University of Minnesota. All rights reserved. The University of Minnesota is an equal opportunity </a:t>
            </a:r>
            <a:br>
              <a:rPr lang="en-US"/>
            </a:br>
            <a:r>
              <a:rPr lang="en-US"/>
              <a:t>educator and employer. This material is available in alternative formats upon request. Direct requests to 612-624-6669.</a:t>
            </a:r>
            <a:endParaRPr lang="en-US" dirty="0"/>
          </a:p>
        </p:txBody>
      </p:sp>
      <p:sp>
        <p:nvSpPr>
          <p:cNvPr id="3" name="Title 2"/>
          <p:cNvSpPr>
            <a:spLocks noGrp="1"/>
          </p:cNvSpPr>
          <p:nvPr>
            <p:ph type="title"/>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18572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16891E-5A35-7D91-7C70-E0C5173C13CD}"/>
              </a:ext>
            </a:extLst>
          </p:cNvPr>
          <p:cNvSpPr>
            <a:spLocks noGrp="1"/>
          </p:cNvSpPr>
          <p:nvPr>
            <p:ph sz="quarter" idx="11"/>
          </p:nvPr>
        </p:nvSpPr>
        <p:spPr/>
        <p:txBody>
          <a:bodyPr>
            <a:normAutofit lnSpcReduction="10000"/>
          </a:bodyPr>
          <a:lstStyle/>
          <a:p>
            <a:r>
              <a:rPr lang="en-US" dirty="0"/>
              <a:t>Translational research is “the multidirectional integration of basic research, patient-oriented research, and population-based research, with the long-term aim of improving the health of the public” (</a:t>
            </a:r>
            <a:r>
              <a:rPr lang="en-US" dirty="0" err="1"/>
              <a:t>McGartland</a:t>
            </a:r>
            <a:r>
              <a:rPr lang="en-US" dirty="0"/>
              <a:t> Rubio et al., 2010, p. 4). </a:t>
            </a:r>
          </a:p>
          <a:p>
            <a:r>
              <a:rPr lang="en-US" dirty="0"/>
              <a:t>Community engagement can be/is key to the translational </a:t>
            </a:r>
          </a:p>
          <a:p>
            <a:r>
              <a:rPr lang="en-US" dirty="0"/>
              <a:t>Community advisory boards (CABs) can facilitate the translational process (</a:t>
            </a:r>
            <a:r>
              <a:rPr lang="en-US" dirty="0" err="1"/>
              <a:t>Minkler</a:t>
            </a:r>
            <a:r>
              <a:rPr lang="en-US" dirty="0"/>
              <a:t>, Salvatore, &amp; Chang, 2018)</a:t>
            </a:r>
          </a:p>
          <a:p>
            <a:pPr lvl="1"/>
            <a:r>
              <a:rPr lang="en-US" dirty="0"/>
              <a:t>Extensive variability in application</a:t>
            </a:r>
          </a:p>
        </p:txBody>
      </p:sp>
      <p:sp>
        <p:nvSpPr>
          <p:cNvPr id="3" name="Title 2">
            <a:extLst>
              <a:ext uri="{FF2B5EF4-FFF2-40B4-BE49-F238E27FC236}">
                <a16:creationId xmlns:a16="http://schemas.microsoft.com/office/drawing/2014/main" id="{C319151F-229D-235B-55A3-82C3849C8B16}"/>
              </a:ext>
            </a:extLst>
          </p:cNvPr>
          <p:cNvSpPr>
            <a:spLocks noGrp="1"/>
          </p:cNvSpPr>
          <p:nvPr>
            <p:ph type="title"/>
          </p:nvPr>
        </p:nvSpPr>
        <p:spPr/>
        <p:txBody>
          <a:bodyPr/>
          <a:lstStyle/>
          <a:p>
            <a:r>
              <a:rPr lang="en-US" dirty="0"/>
              <a:t>Background (Anderson et al., 2020)</a:t>
            </a:r>
          </a:p>
        </p:txBody>
      </p:sp>
      <p:pic>
        <p:nvPicPr>
          <p:cNvPr id="4" name="Picture 3">
            <a:extLst>
              <a:ext uri="{FF2B5EF4-FFF2-40B4-BE49-F238E27FC236}">
                <a16:creationId xmlns:a16="http://schemas.microsoft.com/office/drawing/2014/main" id="{B18E798F-E590-838A-83A0-4F7ABAB91AA8}"/>
              </a:ext>
            </a:extLst>
          </p:cNvPr>
          <p:cNvPicPr>
            <a:picLocks noChangeAspect="1"/>
          </p:cNvPicPr>
          <p:nvPr/>
        </p:nvPicPr>
        <p:blipFill>
          <a:blip r:embed="rId2"/>
          <a:stretch>
            <a:fillRect/>
          </a:stretch>
        </p:blipFill>
        <p:spPr>
          <a:xfrm>
            <a:off x="279769" y="6096433"/>
            <a:ext cx="559539" cy="559539"/>
          </a:xfrm>
          <a:prstGeom prst="rect">
            <a:avLst/>
          </a:prstGeom>
        </p:spPr>
      </p:pic>
      <p:pic>
        <p:nvPicPr>
          <p:cNvPr id="8" name="Picture 7">
            <a:extLst>
              <a:ext uri="{FF2B5EF4-FFF2-40B4-BE49-F238E27FC236}">
                <a16:creationId xmlns:a16="http://schemas.microsoft.com/office/drawing/2014/main" id="{1A98BED7-9B07-8710-3598-D0472DA97ED0}"/>
              </a:ext>
            </a:extLst>
          </p:cNvPr>
          <p:cNvPicPr>
            <a:picLocks noChangeAspect="1"/>
          </p:cNvPicPr>
          <p:nvPr/>
        </p:nvPicPr>
        <p:blipFill>
          <a:blip r:embed="rId3"/>
          <a:stretch>
            <a:fillRect/>
          </a:stretch>
        </p:blipFill>
        <p:spPr>
          <a:xfrm>
            <a:off x="3630811" y="6158886"/>
            <a:ext cx="1409991" cy="407526"/>
          </a:xfrm>
          <a:prstGeom prst="rect">
            <a:avLst/>
          </a:prstGeom>
        </p:spPr>
      </p:pic>
      <p:pic>
        <p:nvPicPr>
          <p:cNvPr id="9" name="Picture 8">
            <a:extLst>
              <a:ext uri="{FF2B5EF4-FFF2-40B4-BE49-F238E27FC236}">
                <a16:creationId xmlns:a16="http://schemas.microsoft.com/office/drawing/2014/main" id="{43360696-D6E5-49C5-4EF3-E44EFE9E48ED}"/>
              </a:ext>
            </a:extLst>
          </p:cNvPr>
          <p:cNvPicPr>
            <a:picLocks noChangeAspect="1"/>
          </p:cNvPicPr>
          <p:nvPr/>
        </p:nvPicPr>
        <p:blipFill>
          <a:blip r:embed="rId4"/>
          <a:stretch>
            <a:fillRect/>
          </a:stretch>
        </p:blipFill>
        <p:spPr>
          <a:xfrm>
            <a:off x="5808613" y="6016560"/>
            <a:ext cx="690453" cy="692179"/>
          </a:xfrm>
          <a:prstGeom prst="rect">
            <a:avLst/>
          </a:prstGeom>
        </p:spPr>
      </p:pic>
      <p:pic>
        <p:nvPicPr>
          <p:cNvPr id="10" name="Picture 2">
            <a:hlinkClick r:id="rId5"/>
            <a:extLst>
              <a:ext uri="{FF2B5EF4-FFF2-40B4-BE49-F238E27FC236}">
                <a16:creationId xmlns:a16="http://schemas.microsoft.com/office/drawing/2014/main" id="{BDF461B6-C67B-B1E7-7D87-2BF089D059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306"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522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DB9355-5315-588C-82EA-F8FE3958492C}"/>
              </a:ext>
            </a:extLst>
          </p:cNvPr>
          <p:cNvSpPr>
            <a:spLocks noGrp="1"/>
          </p:cNvSpPr>
          <p:nvPr>
            <p:ph sz="quarter" idx="11"/>
          </p:nvPr>
        </p:nvSpPr>
        <p:spPr/>
        <p:txBody>
          <a:bodyPr>
            <a:normAutofit fontScale="92500" lnSpcReduction="10000"/>
          </a:bodyPr>
          <a:lstStyle/>
          <a:p>
            <a:r>
              <a:rPr lang="en-US" b="0" i="1" dirty="0">
                <a:solidFill>
                  <a:srgbClr val="212121"/>
                </a:solidFill>
                <a:effectLst/>
                <a:latin typeface="Arial" panose="020B0604020202020204" pitchFamily="34" charset="0"/>
                <a:cs typeface="Arial" panose="020B0604020202020204" pitchFamily="34" charset="0"/>
              </a:rPr>
              <a:t>“Community engagement is the process of working collaboratively with and through groups of people affiliated by geographic proximity, special interest, or similar situations to address issues affecting the well-being of those people. It is a powerful vehicle for bringing about environmental and behavioral changes that will improve the health of the community and its members. It often involves partnerships and coalitions that help mobilize resources and influence systems, change relationships among partners, and serve as catalysts for changing policies, programs, and practices (</a:t>
            </a:r>
            <a:r>
              <a:rPr lang="en-US" b="0" i="1" u="sng" dirty="0">
                <a:solidFill>
                  <a:srgbClr val="376FAA"/>
                </a:solidFill>
                <a:effectLst/>
                <a:latin typeface="Arial" panose="020B0604020202020204" pitchFamily="34" charset="0"/>
                <a:cs typeface="Arial" panose="020B0604020202020204" pitchFamily="34" charset="0"/>
                <a:hlinkClick r:id="rId2"/>
              </a:rPr>
              <a:t>CDC, 1997/2011</a:t>
            </a:r>
            <a:r>
              <a:rPr lang="en-US" b="0" i="1" dirty="0">
                <a:solidFill>
                  <a:srgbClr val="212121"/>
                </a:solidFill>
                <a:effectLst/>
                <a:latin typeface="Arial" panose="020B0604020202020204" pitchFamily="34" charset="0"/>
                <a:cs typeface="Arial" panose="020B0604020202020204" pitchFamily="34" charset="0"/>
              </a:rPr>
              <a:t>, p. 9)”.</a:t>
            </a:r>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7F1DDED-C1BA-456A-D39A-56754427D1DB}"/>
              </a:ext>
            </a:extLst>
          </p:cNvPr>
          <p:cNvSpPr>
            <a:spLocks noGrp="1"/>
          </p:cNvSpPr>
          <p:nvPr>
            <p:ph type="title"/>
          </p:nvPr>
        </p:nvSpPr>
        <p:spPr>
          <a:xfrm>
            <a:off x="457200" y="469403"/>
            <a:ext cx="8229600" cy="693852"/>
          </a:xfrm>
        </p:spPr>
        <p:txBody>
          <a:bodyPr/>
          <a:lstStyle/>
          <a:p>
            <a:r>
              <a:rPr lang="en-US" dirty="0"/>
              <a:t>Community Engagement</a:t>
            </a:r>
          </a:p>
        </p:txBody>
      </p:sp>
      <p:pic>
        <p:nvPicPr>
          <p:cNvPr id="4" name="Picture 3">
            <a:extLst>
              <a:ext uri="{FF2B5EF4-FFF2-40B4-BE49-F238E27FC236}">
                <a16:creationId xmlns:a16="http://schemas.microsoft.com/office/drawing/2014/main" id="{6F7FFFA3-7417-D708-BD64-F39C5A798E1B}"/>
              </a:ext>
            </a:extLst>
          </p:cNvPr>
          <p:cNvPicPr>
            <a:picLocks noChangeAspect="1"/>
          </p:cNvPicPr>
          <p:nvPr/>
        </p:nvPicPr>
        <p:blipFill>
          <a:blip r:embed="rId3"/>
          <a:stretch>
            <a:fillRect/>
          </a:stretch>
        </p:blipFill>
        <p:spPr>
          <a:xfrm>
            <a:off x="279769" y="6096433"/>
            <a:ext cx="559539" cy="559539"/>
          </a:xfrm>
          <a:prstGeom prst="rect">
            <a:avLst/>
          </a:prstGeom>
        </p:spPr>
      </p:pic>
      <p:pic>
        <p:nvPicPr>
          <p:cNvPr id="8" name="Picture 7">
            <a:extLst>
              <a:ext uri="{FF2B5EF4-FFF2-40B4-BE49-F238E27FC236}">
                <a16:creationId xmlns:a16="http://schemas.microsoft.com/office/drawing/2014/main" id="{C305E4EA-95AF-9051-82A9-E724B482D72A}"/>
              </a:ext>
            </a:extLst>
          </p:cNvPr>
          <p:cNvPicPr>
            <a:picLocks noChangeAspect="1"/>
          </p:cNvPicPr>
          <p:nvPr/>
        </p:nvPicPr>
        <p:blipFill>
          <a:blip r:embed="rId4"/>
          <a:stretch>
            <a:fillRect/>
          </a:stretch>
        </p:blipFill>
        <p:spPr>
          <a:xfrm>
            <a:off x="3630811" y="6158886"/>
            <a:ext cx="1409991" cy="407526"/>
          </a:xfrm>
          <a:prstGeom prst="rect">
            <a:avLst/>
          </a:prstGeom>
        </p:spPr>
      </p:pic>
      <p:pic>
        <p:nvPicPr>
          <p:cNvPr id="9" name="Picture 8">
            <a:extLst>
              <a:ext uri="{FF2B5EF4-FFF2-40B4-BE49-F238E27FC236}">
                <a16:creationId xmlns:a16="http://schemas.microsoft.com/office/drawing/2014/main" id="{8AAFFD23-45A2-DF7B-CD6E-47481EFCDF5C}"/>
              </a:ext>
            </a:extLst>
          </p:cNvPr>
          <p:cNvPicPr>
            <a:picLocks noChangeAspect="1"/>
          </p:cNvPicPr>
          <p:nvPr/>
        </p:nvPicPr>
        <p:blipFill>
          <a:blip r:embed="rId5"/>
          <a:stretch>
            <a:fillRect/>
          </a:stretch>
        </p:blipFill>
        <p:spPr>
          <a:xfrm>
            <a:off x="5808613" y="6016560"/>
            <a:ext cx="690453" cy="692179"/>
          </a:xfrm>
          <a:prstGeom prst="rect">
            <a:avLst/>
          </a:prstGeom>
        </p:spPr>
      </p:pic>
      <p:pic>
        <p:nvPicPr>
          <p:cNvPr id="10" name="Picture 2">
            <a:hlinkClick r:id="rId6"/>
            <a:extLst>
              <a:ext uri="{FF2B5EF4-FFF2-40B4-BE49-F238E27FC236}">
                <a16:creationId xmlns:a16="http://schemas.microsoft.com/office/drawing/2014/main" id="{698BBC7D-8C53-8CD1-1B91-9D47A6295F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1306"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13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837C7-47F7-6E16-9A9D-E3ED56708317}"/>
              </a:ext>
            </a:extLst>
          </p:cNvPr>
          <p:cNvSpPr>
            <a:spLocks noGrp="1"/>
          </p:cNvSpPr>
          <p:nvPr>
            <p:ph sz="quarter" idx="11"/>
          </p:nvPr>
        </p:nvSpPr>
        <p:spPr/>
        <p:txBody>
          <a:bodyPr>
            <a:normAutofit fontScale="85000" lnSpcReduction="20000"/>
          </a:bodyPr>
          <a:lstStyle/>
          <a:p>
            <a:endParaRPr lang="en-US" dirty="0"/>
          </a:p>
          <a:p>
            <a:r>
              <a:rPr lang="en-US" dirty="0"/>
              <a:t>80% of institutions with Clinical and Translational Science Awards aspire to community engagement via CABs (Eder et al., 2018). </a:t>
            </a:r>
          </a:p>
          <a:p>
            <a:r>
              <a:rPr lang="en-US" dirty="0"/>
              <a:t>CABs are often defined as a formal group of individuals often drawn from the community, healthcare sectors, the government, or research to provide input, guidance, and sometimes approval of various aspects of research</a:t>
            </a:r>
          </a:p>
          <a:p>
            <a:r>
              <a:rPr lang="en-US" dirty="0"/>
              <a:t>Although in fully actualized community-based participatory research (CBPR) designs CABs are empowered to engage and, in some instances, co-create/direct every stage of the research process (question, proposal, funding, data collection, recruitment/enrollment, data interpretation and inferences, dissemination, implementation/adaptation), most often CABs’ roles in research are more limited</a:t>
            </a:r>
          </a:p>
        </p:txBody>
      </p:sp>
      <p:sp>
        <p:nvSpPr>
          <p:cNvPr id="3" name="Title 2">
            <a:extLst>
              <a:ext uri="{FF2B5EF4-FFF2-40B4-BE49-F238E27FC236}">
                <a16:creationId xmlns:a16="http://schemas.microsoft.com/office/drawing/2014/main" id="{03D82799-8A9E-9F20-B1BF-A35F4BDF9FE2}"/>
              </a:ext>
            </a:extLst>
          </p:cNvPr>
          <p:cNvSpPr>
            <a:spLocks noGrp="1"/>
          </p:cNvSpPr>
          <p:nvPr>
            <p:ph type="title"/>
          </p:nvPr>
        </p:nvSpPr>
        <p:spPr/>
        <p:txBody>
          <a:bodyPr>
            <a:normAutofit fontScale="90000"/>
          </a:bodyPr>
          <a:lstStyle/>
          <a:p>
            <a:r>
              <a:rPr lang="en-US" dirty="0"/>
              <a:t>Community </a:t>
            </a:r>
            <a:r>
              <a:rPr lang="en-US" dirty="0" err="1"/>
              <a:t>Engagement</a:t>
            </a:r>
            <a:r>
              <a:rPr lang="en-US" dirty="0" err="1">
                <a:sym typeface="Wingdings" panose="05000000000000000000" pitchFamily="2" charset="2"/>
              </a:rPr>
              <a:t>CABs</a:t>
            </a:r>
            <a:r>
              <a:rPr lang="en-US" dirty="0">
                <a:sym typeface="Wingdings" panose="05000000000000000000" pitchFamily="2" charset="2"/>
              </a:rPr>
              <a:t> (Anderson et al.,2020)</a:t>
            </a:r>
            <a:endParaRPr lang="en-US" dirty="0"/>
          </a:p>
        </p:txBody>
      </p:sp>
      <p:pic>
        <p:nvPicPr>
          <p:cNvPr id="4" name="Picture 3">
            <a:extLst>
              <a:ext uri="{FF2B5EF4-FFF2-40B4-BE49-F238E27FC236}">
                <a16:creationId xmlns:a16="http://schemas.microsoft.com/office/drawing/2014/main" id="{9F85C948-826A-3CA2-3F7A-784E84149B24}"/>
              </a:ext>
            </a:extLst>
          </p:cNvPr>
          <p:cNvPicPr>
            <a:picLocks noChangeAspect="1"/>
          </p:cNvPicPr>
          <p:nvPr/>
        </p:nvPicPr>
        <p:blipFill>
          <a:blip r:embed="rId2"/>
          <a:stretch>
            <a:fillRect/>
          </a:stretch>
        </p:blipFill>
        <p:spPr>
          <a:xfrm>
            <a:off x="279769" y="6096433"/>
            <a:ext cx="559539" cy="559539"/>
          </a:xfrm>
          <a:prstGeom prst="rect">
            <a:avLst/>
          </a:prstGeom>
        </p:spPr>
      </p:pic>
      <p:pic>
        <p:nvPicPr>
          <p:cNvPr id="8" name="Picture 7">
            <a:extLst>
              <a:ext uri="{FF2B5EF4-FFF2-40B4-BE49-F238E27FC236}">
                <a16:creationId xmlns:a16="http://schemas.microsoft.com/office/drawing/2014/main" id="{CCD226C4-7ED9-6EAF-489A-6B818C23825A}"/>
              </a:ext>
            </a:extLst>
          </p:cNvPr>
          <p:cNvPicPr>
            <a:picLocks noChangeAspect="1"/>
          </p:cNvPicPr>
          <p:nvPr/>
        </p:nvPicPr>
        <p:blipFill>
          <a:blip r:embed="rId3"/>
          <a:stretch>
            <a:fillRect/>
          </a:stretch>
        </p:blipFill>
        <p:spPr>
          <a:xfrm>
            <a:off x="3630811" y="6158886"/>
            <a:ext cx="1409991" cy="407526"/>
          </a:xfrm>
          <a:prstGeom prst="rect">
            <a:avLst/>
          </a:prstGeom>
        </p:spPr>
      </p:pic>
      <p:pic>
        <p:nvPicPr>
          <p:cNvPr id="9" name="Picture 8">
            <a:extLst>
              <a:ext uri="{FF2B5EF4-FFF2-40B4-BE49-F238E27FC236}">
                <a16:creationId xmlns:a16="http://schemas.microsoft.com/office/drawing/2014/main" id="{3E684EBD-ABE7-8618-5E3F-07AF40193E51}"/>
              </a:ext>
            </a:extLst>
          </p:cNvPr>
          <p:cNvPicPr>
            <a:picLocks noChangeAspect="1"/>
          </p:cNvPicPr>
          <p:nvPr/>
        </p:nvPicPr>
        <p:blipFill>
          <a:blip r:embed="rId4"/>
          <a:stretch>
            <a:fillRect/>
          </a:stretch>
        </p:blipFill>
        <p:spPr>
          <a:xfrm>
            <a:off x="5808613" y="6016560"/>
            <a:ext cx="690453" cy="692179"/>
          </a:xfrm>
          <a:prstGeom prst="rect">
            <a:avLst/>
          </a:prstGeom>
        </p:spPr>
      </p:pic>
      <p:pic>
        <p:nvPicPr>
          <p:cNvPr id="10" name="Picture 2">
            <a:hlinkClick r:id="rId5"/>
            <a:extLst>
              <a:ext uri="{FF2B5EF4-FFF2-40B4-BE49-F238E27FC236}">
                <a16:creationId xmlns:a16="http://schemas.microsoft.com/office/drawing/2014/main" id="{04E4AAF8-200E-695A-B79A-98461C7EA9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306"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23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figure 1">
            <a:extLst>
              <a:ext uri="{FF2B5EF4-FFF2-40B4-BE49-F238E27FC236}">
                <a16:creationId xmlns:a16="http://schemas.microsoft.com/office/drawing/2014/main" id="{5B38CED2-CA10-BA79-5FCE-820FABBBA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649" y="350982"/>
            <a:ext cx="6938540" cy="57865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FB9633B-FF5F-A8F0-376C-0AC5A1D48190}"/>
              </a:ext>
            </a:extLst>
          </p:cNvPr>
          <p:cNvSpPr txBox="1"/>
          <p:nvPr/>
        </p:nvSpPr>
        <p:spPr>
          <a:xfrm>
            <a:off x="92364" y="6368518"/>
            <a:ext cx="230749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From Viswanathan et al., 2004 </a:t>
            </a:r>
          </a:p>
        </p:txBody>
      </p:sp>
    </p:spTree>
    <p:extLst>
      <p:ext uri="{BB962C8B-B14F-4D97-AF65-F5344CB8AC3E}">
        <p14:creationId xmlns:p14="http://schemas.microsoft.com/office/powerpoint/2010/main" val="2871793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67D888-6383-9D93-01C4-14F4E750770F}"/>
              </a:ext>
            </a:extLst>
          </p:cNvPr>
          <p:cNvSpPr>
            <a:spLocks noGrp="1"/>
          </p:cNvSpPr>
          <p:nvPr>
            <p:ph sz="quarter" idx="11"/>
          </p:nvPr>
        </p:nvSpPr>
        <p:spPr/>
        <p:txBody>
          <a:bodyPr>
            <a:normAutofit/>
          </a:bodyPr>
          <a:lstStyle/>
          <a:p>
            <a:r>
              <a:rPr lang="en-US" dirty="0">
                <a:solidFill>
                  <a:srgbClr val="212121"/>
                </a:solidFill>
                <a:latin typeface="Arial" panose="020B0604020202020204" pitchFamily="34" charset="0"/>
                <a:cs typeface="Arial" panose="020B0604020202020204" pitchFamily="34" charset="0"/>
              </a:rPr>
              <a:t>From consultation to shared leadership (Carman et al., 2013)</a:t>
            </a:r>
          </a:p>
          <a:p>
            <a:r>
              <a:rPr lang="en-US" b="0" i="0" dirty="0">
                <a:solidFill>
                  <a:srgbClr val="212121"/>
                </a:solidFill>
                <a:effectLst/>
                <a:latin typeface="Arial" panose="020B0604020202020204" pitchFamily="34" charset="0"/>
                <a:cs typeface="Arial" panose="020B0604020202020204" pitchFamily="34" charset="0"/>
              </a:rPr>
              <a:t>A range of roles and responsibilities</a:t>
            </a:r>
            <a:r>
              <a:rPr lang="en-US" dirty="0">
                <a:solidFill>
                  <a:srgbClr val="212121"/>
                </a:solidFill>
                <a:latin typeface="Arial" panose="020B0604020202020204" pitchFamily="34" charset="0"/>
                <a:cs typeface="Arial" panose="020B0604020202020204" pitchFamily="34" charset="0"/>
              </a:rPr>
              <a:t>: </a:t>
            </a:r>
          </a:p>
          <a:p>
            <a:pPr lvl="1"/>
            <a:r>
              <a:rPr lang="en-US" b="0" i="0" dirty="0">
                <a:solidFill>
                  <a:srgbClr val="212121"/>
                </a:solidFill>
                <a:effectLst/>
                <a:latin typeface="Arial" panose="020B0604020202020204" pitchFamily="34" charset="0"/>
                <a:cs typeface="Arial" panose="020B0604020202020204" pitchFamily="34" charset="0"/>
              </a:rPr>
              <a:t>Participating in meetings</a:t>
            </a:r>
          </a:p>
          <a:p>
            <a:pPr lvl="1"/>
            <a:r>
              <a:rPr lang="en-US" b="0" i="0" dirty="0">
                <a:solidFill>
                  <a:srgbClr val="212121"/>
                </a:solidFill>
                <a:effectLst/>
                <a:latin typeface="Arial" panose="020B0604020202020204" pitchFamily="34" charset="0"/>
                <a:cs typeface="Arial" panose="020B0604020202020204" pitchFamily="34" charset="0"/>
              </a:rPr>
              <a:t>Serving as liaisons </a:t>
            </a:r>
            <a:r>
              <a:rPr lang="en-US" dirty="0">
                <a:solidFill>
                  <a:srgbClr val="212121"/>
                </a:solidFill>
                <a:latin typeface="Arial" panose="020B0604020202020204" pitchFamily="34" charset="0"/>
                <a:cs typeface="Arial" panose="020B0604020202020204" pitchFamily="34" charset="0"/>
              </a:rPr>
              <a:t>to the community</a:t>
            </a:r>
          </a:p>
          <a:p>
            <a:pPr lvl="1"/>
            <a:r>
              <a:rPr lang="en-US" dirty="0">
                <a:solidFill>
                  <a:srgbClr val="212121"/>
                </a:solidFill>
                <a:latin typeface="Arial" panose="020B0604020202020204" pitchFamily="34" charset="0"/>
                <a:cs typeface="Arial" panose="020B0604020202020204" pitchFamily="34" charset="0"/>
              </a:rPr>
              <a:t>Consultation/advice</a:t>
            </a:r>
          </a:p>
          <a:p>
            <a:pPr lvl="1"/>
            <a:r>
              <a:rPr lang="en-US" b="0" i="0" dirty="0">
                <a:solidFill>
                  <a:srgbClr val="212121"/>
                </a:solidFill>
                <a:effectLst/>
                <a:latin typeface="Arial" panose="020B0604020202020204" pitchFamily="34" charset="0"/>
                <a:cs typeface="Arial" panose="020B0604020202020204" pitchFamily="34" charset="0"/>
              </a:rPr>
              <a:t>Recruitment</a:t>
            </a:r>
          </a:p>
          <a:p>
            <a:pPr lvl="1"/>
            <a:r>
              <a:rPr lang="en-US" b="0" i="0" dirty="0">
                <a:solidFill>
                  <a:srgbClr val="212121"/>
                </a:solidFill>
                <a:effectLst/>
                <a:latin typeface="Arial" panose="020B0604020202020204" pitchFamily="34" charset="0"/>
                <a:cs typeface="Arial" panose="020B0604020202020204" pitchFamily="34" charset="0"/>
              </a:rPr>
              <a:t>Dissemination</a:t>
            </a:r>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19F40F7-4B2B-0444-FFE6-17EA48428816}"/>
              </a:ext>
            </a:extLst>
          </p:cNvPr>
          <p:cNvSpPr>
            <a:spLocks noGrp="1"/>
          </p:cNvSpPr>
          <p:nvPr>
            <p:ph type="title"/>
          </p:nvPr>
        </p:nvSpPr>
        <p:spPr/>
        <p:txBody>
          <a:bodyPr>
            <a:normAutofit fontScale="90000"/>
          </a:bodyPr>
          <a:lstStyle/>
          <a:p>
            <a:r>
              <a:rPr lang="en-US" dirty="0"/>
              <a:t>CAB Continuum (Anderson et al., 2020)</a:t>
            </a:r>
          </a:p>
        </p:txBody>
      </p:sp>
      <p:pic>
        <p:nvPicPr>
          <p:cNvPr id="4" name="Picture 3">
            <a:extLst>
              <a:ext uri="{FF2B5EF4-FFF2-40B4-BE49-F238E27FC236}">
                <a16:creationId xmlns:a16="http://schemas.microsoft.com/office/drawing/2014/main" id="{C2A76C53-EA56-8DF9-EB3F-561383D9A5E0}"/>
              </a:ext>
            </a:extLst>
          </p:cNvPr>
          <p:cNvPicPr>
            <a:picLocks noChangeAspect="1"/>
          </p:cNvPicPr>
          <p:nvPr/>
        </p:nvPicPr>
        <p:blipFill>
          <a:blip r:embed="rId2"/>
          <a:stretch>
            <a:fillRect/>
          </a:stretch>
        </p:blipFill>
        <p:spPr>
          <a:xfrm>
            <a:off x="279769" y="6096433"/>
            <a:ext cx="559539" cy="559539"/>
          </a:xfrm>
          <a:prstGeom prst="rect">
            <a:avLst/>
          </a:prstGeom>
        </p:spPr>
      </p:pic>
      <p:pic>
        <p:nvPicPr>
          <p:cNvPr id="8" name="Picture 7">
            <a:extLst>
              <a:ext uri="{FF2B5EF4-FFF2-40B4-BE49-F238E27FC236}">
                <a16:creationId xmlns:a16="http://schemas.microsoft.com/office/drawing/2014/main" id="{018E299F-6FA1-5690-FC13-F5147B64883A}"/>
              </a:ext>
            </a:extLst>
          </p:cNvPr>
          <p:cNvPicPr>
            <a:picLocks noChangeAspect="1"/>
          </p:cNvPicPr>
          <p:nvPr/>
        </p:nvPicPr>
        <p:blipFill>
          <a:blip r:embed="rId3"/>
          <a:stretch>
            <a:fillRect/>
          </a:stretch>
        </p:blipFill>
        <p:spPr>
          <a:xfrm>
            <a:off x="3630811" y="6158886"/>
            <a:ext cx="1409991" cy="407526"/>
          </a:xfrm>
          <a:prstGeom prst="rect">
            <a:avLst/>
          </a:prstGeom>
        </p:spPr>
      </p:pic>
      <p:pic>
        <p:nvPicPr>
          <p:cNvPr id="9" name="Picture 8">
            <a:extLst>
              <a:ext uri="{FF2B5EF4-FFF2-40B4-BE49-F238E27FC236}">
                <a16:creationId xmlns:a16="http://schemas.microsoft.com/office/drawing/2014/main" id="{07916296-365D-3C1F-47D4-1F37FDEF2F3A}"/>
              </a:ext>
            </a:extLst>
          </p:cNvPr>
          <p:cNvPicPr>
            <a:picLocks noChangeAspect="1"/>
          </p:cNvPicPr>
          <p:nvPr/>
        </p:nvPicPr>
        <p:blipFill>
          <a:blip r:embed="rId4"/>
          <a:stretch>
            <a:fillRect/>
          </a:stretch>
        </p:blipFill>
        <p:spPr>
          <a:xfrm>
            <a:off x="5808613" y="6016560"/>
            <a:ext cx="690453" cy="692179"/>
          </a:xfrm>
          <a:prstGeom prst="rect">
            <a:avLst/>
          </a:prstGeom>
        </p:spPr>
      </p:pic>
      <p:pic>
        <p:nvPicPr>
          <p:cNvPr id="10" name="Picture 2">
            <a:hlinkClick r:id="rId5"/>
            <a:extLst>
              <a:ext uri="{FF2B5EF4-FFF2-40B4-BE49-F238E27FC236}">
                <a16:creationId xmlns:a16="http://schemas.microsoft.com/office/drawing/2014/main" id="{12277353-4FF3-2D56-074D-EBC3AE3E4B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306"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86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733093-4E42-C3B5-0B3D-D36A696CB67D}"/>
              </a:ext>
            </a:extLst>
          </p:cNvPr>
          <p:cNvSpPr>
            <a:spLocks noGrp="1"/>
          </p:cNvSpPr>
          <p:nvPr>
            <p:ph sz="quarter" idx="11"/>
          </p:nvPr>
        </p:nvSpPr>
        <p:spPr/>
        <p:txBody>
          <a:bodyPr>
            <a:normAutofit fontScale="47500" lnSpcReduction="20000"/>
          </a:bodyPr>
          <a:lstStyle/>
          <a:p>
            <a:pPr algn="l">
              <a:lnSpc>
                <a:spcPct val="120000"/>
              </a:lnSpc>
              <a:spcBef>
                <a:spcPts val="0"/>
              </a:spcBef>
            </a:pPr>
            <a:r>
              <a:rPr lang="en-US" sz="3800" b="0" i="0" dirty="0">
                <a:solidFill>
                  <a:srgbClr val="212121"/>
                </a:solidFill>
                <a:effectLst/>
                <a:latin typeface="Arial" panose="020B0604020202020204" pitchFamily="34" charset="0"/>
                <a:cs typeface="Arial" panose="020B0604020202020204" pitchFamily="34" charset="0"/>
              </a:rPr>
              <a:t>Challenges (</a:t>
            </a:r>
            <a:r>
              <a:rPr lang="en-US" sz="3800" b="0" i="0" dirty="0" err="1">
                <a:solidFill>
                  <a:srgbClr val="212121"/>
                </a:solidFill>
                <a:effectLst/>
                <a:latin typeface="Arial" panose="020B0604020202020204" pitchFamily="34" charset="0"/>
                <a:cs typeface="Arial" panose="020B0604020202020204" pitchFamily="34" charset="0"/>
              </a:rPr>
              <a:t>Grunbaum</a:t>
            </a:r>
            <a:r>
              <a:rPr lang="en-US" sz="3800" dirty="0">
                <a:solidFill>
                  <a:srgbClr val="212121"/>
                </a:solidFill>
                <a:latin typeface="Arial" panose="020B0604020202020204" pitchFamily="34" charset="0"/>
                <a:cs typeface="Arial" panose="020B0604020202020204" pitchFamily="34" charset="0"/>
              </a:rPr>
              <a:t>, 2011)</a:t>
            </a:r>
            <a:endParaRPr lang="en-US" sz="3800" b="0" i="0" dirty="0">
              <a:solidFill>
                <a:srgbClr val="212121"/>
              </a:solidFill>
              <a:effectLst/>
              <a:latin typeface="Arial" panose="020B0604020202020204" pitchFamily="34" charset="0"/>
              <a:cs typeface="Arial" panose="020B0604020202020204" pitchFamily="34" charset="0"/>
            </a:endParaRPr>
          </a:p>
          <a:p>
            <a:pPr lvl="1">
              <a:lnSpc>
                <a:spcPct val="120000"/>
              </a:lnSpc>
              <a:spcBef>
                <a:spcPts val="0"/>
              </a:spcBef>
            </a:pPr>
            <a:r>
              <a:rPr lang="en-US" sz="3600" b="0" i="0" dirty="0">
                <a:solidFill>
                  <a:srgbClr val="212121"/>
                </a:solidFill>
                <a:effectLst/>
                <a:latin typeface="Arial" panose="020B0604020202020204" pitchFamily="34" charset="0"/>
                <a:cs typeface="Arial" panose="020B0604020202020204" pitchFamily="34" charset="0"/>
              </a:rPr>
              <a:t>Overcoming the cultural divide between academia and community</a:t>
            </a:r>
          </a:p>
          <a:p>
            <a:pPr lvl="1">
              <a:lnSpc>
                <a:spcPct val="120000"/>
              </a:lnSpc>
              <a:spcBef>
                <a:spcPts val="0"/>
              </a:spcBef>
            </a:pPr>
            <a:r>
              <a:rPr lang="en-US" sz="3600" dirty="0">
                <a:solidFill>
                  <a:srgbClr val="212121"/>
                </a:solidFill>
                <a:latin typeface="Arial" panose="020B0604020202020204" pitchFamily="34" charset="0"/>
                <a:cs typeface="Arial" panose="020B0604020202020204" pitchFamily="34" charset="0"/>
              </a:rPr>
              <a:t>Working with communities that have different cultural priorities, nomenclature, and preferences/needs than the predominant, biomedical science culture</a:t>
            </a:r>
            <a:endParaRPr lang="en-US" sz="3600" b="0" i="0" dirty="0">
              <a:solidFill>
                <a:srgbClr val="212121"/>
              </a:solidFill>
              <a:effectLst/>
              <a:latin typeface="Arial" panose="020B0604020202020204" pitchFamily="34" charset="0"/>
              <a:cs typeface="Arial" panose="020B0604020202020204" pitchFamily="34" charset="0"/>
            </a:endParaRPr>
          </a:p>
          <a:p>
            <a:pPr algn="l">
              <a:lnSpc>
                <a:spcPct val="120000"/>
              </a:lnSpc>
              <a:spcBef>
                <a:spcPts val="0"/>
              </a:spcBef>
            </a:pPr>
            <a:r>
              <a:rPr lang="en-US" sz="3800" b="0" i="0" dirty="0">
                <a:solidFill>
                  <a:srgbClr val="212121"/>
                </a:solidFill>
                <a:effectLst/>
                <a:latin typeface="Arial" panose="020B0604020202020204" pitchFamily="34" charset="0"/>
                <a:cs typeface="Arial" panose="020B0604020202020204" pitchFamily="34" charset="0"/>
              </a:rPr>
              <a:t>Addressing challenges</a:t>
            </a:r>
          </a:p>
          <a:p>
            <a:pPr lvl="1">
              <a:lnSpc>
                <a:spcPct val="120000"/>
              </a:lnSpc>
              <a:spcBef>
                <a:spcPts val="0"/>
              </a:spcBef>
            </a:pPr>
            <a:r>
              <a:rPr lang="en-US" sz="3600" dirty="0">
                <a:solidFill>
                  <a:srgbClr val="212121"/>
                </a:solidFill>
                <a:latin typeface="Arial" panose="020B0604020202020204" pitchFamily="34" charset="0"/>
                <a:cs typeface="Arial" panose="020B0604020202020204" pitchFamily="34" charset="0"/>
              </a:rPr>
              <a:t>Building and maintaining trust, reciprocity, and respect with CAB members </a:t>
            </a:r>
          </a:p>
          <a:p>
            <a:pPr lvl="1">
              <a:lnSpc>
                <a:spcPct val="120000"/>
              </a:lnSpc>
              <a:spcBef>
                <a:spcPts val="0"/>
              </a:spcBef>
            </a:pPr>
            <a:r>
              <a:rPr lang="en-US" sz="3600" b="0" i="0" dirty="0">
                <a:solidFill>
                  <a:srgbClr val="212121"/>
                </a:solidFill>
                <a:effectLst/>
                <a:latin typeface="Arial" panose="020B0604020202020204" pitchFamily="34" charset="0"/>
                <a:cs typeface="Arial" panose="020B0604020202020204" pitchFamily="34" charset="0"/>
              </a:rPr>
              <a:t>Investment of time, on-going communication, sharing and relinquishing control</a:t>
            </a:r>
          </a:p>
          <a:p>
            <a:pPr>
              <a:lnSpc>
                <a:spcPct val="120000"/>
              </a:lnSpc>
              <a:spcBef>
                <a:spcPts val="0"/>
              </a:spcBef>
            </a:pPr>
            <a:r>
              <a:rPr lang="en-US" sz="3800" b="0" i="0" dirty="0">
                <a:solidFill>
                  <a:srgbClr val="212121"/>
                </a:solidFill>
                <a:effectLst/>
                <a:latin typeface="Arial" panose="020B0604020202020204" pitchFamily="34" charset="0"/>
                <a:cs typeface="Arial" panose="020B0604020202020204" pitchFamily="34" charset="0"/>
              </a:rPr>
              <a:t>CABs </a:t>
            </a:r>
            <a:r>
              <a:rPr lang="en-US" sz="3800" dirty="0">
                <a:solidFill>
                  <a:srgbClr val="212121"/>
                </a:solidFill>
                <a:latin typeface="Arial" panose="020B0604020202020204" pitchFamily="34" charset="0"/>
                <a:cs typeface="Arial" panose="020B0604020202020204" pitchFamily="34" charset="0"/>
              </a:rPr>
              <a:t>can and should provide a meaningful “seat at the table” for community members to forge relationships, shape scientific advancement and translation, and create partnerships based on empathy and understanding</a:t>
            </a:r>
            <a:endParaRPr lang="en-US" dirty="0"/>
          </a:p>
        </p:txBody>
      </p:sp>
      <p:sp>
        <p:nvSpPr>
          <p:cNvPr id="3" name="Title 2">
            <a:extLst>
              <a:ext uri="{FF2B5EF4-FFF2-40B4-BE49-F238E27FC236}">
                <a16:creationId xmlns:a16="http://schemas.microsoft.com/office/drawing/2014/main" id="{2763A1A8-C06F-8F2C-6CB1-710283AB48D4}"/>
              </a:ext>
            </a:extLst>
          </p:cNvPr>
          <p:cNvSpPr>
            <a:spLocks noGrp="1"/>
          </p:cNvSpPr>
          <p:nvPr>
            <p:ph type="title"/>
          </p:nvPr>
        </p:nvSpPr>
        <p:spPr/>
        <p:txBody>
          <a:bodyPr>
            <a:normAutofit fontScale="90000"/>
          </a:bodyPr>
          <a:lstStyle/>
          <a:p>
            <a:r>
              <a:rPr lang="en-US" dirty="0"/>
              <a:t>CAB Challenges and How to Address Them (Anderson et al., 2020)</a:t>
            </a:r>
          </a:p>
        </p:txBody>
      </p:sp>
      <p:pic>
        <p:nvPicPr>
          <p:cNvPr id="4" name="Picture 3">
            <a:extLst>
              <a:ext uri="{FF2B5EF4-FFF2-40B4-BE49-F238E27FC236}">
                <a16:creationId xmlns:a16="http://schemas.microsoft.com/office/drawing/2014/main" id="{4C7070C2-07D4-9543-07B5-6733C40581EC}"/>
              </a:ext>
            </a:extLst>
          </p:cNvPr>
          <p:cNvPicPr>
            <a:picLocks noChangeAspect="1"/>
          </p:cNvPicPr>
          <p:nvPr/>
        </p:nvPicPr>
        <p:blipFill>
          <a:blip r:embed="rId2"/>
          <a:stretch>
            <a:fillRect/>
          </a:stretch>
        </p:blipFill>
        <p:spPr>
          <a:xfrm>
            <a:off x="279769" y="6096433"/>
            <a:ext cx="559539" cy="559539"/>
          </a:xfrm>
          <a:prstGeom prst="rect">
            <a:avLst/>
          </a:prstGeom>
        </p:spPr>
      </p:pic>
      <p:pic>
        <p:nvPicPr>
          <p:cNvPr id="8" name="Picture 7">
            <a:extLst>
              <a:ext uri="{FF2B5EF4-FFF2-40B4-BE49-F238E27FC236}">
                <a16:creationId xmlns:a16="http://schemas.microsoft.com/office/drawing/2014/main" id="{4D8C24F6-2D2C-5062-306B-192BBD8F5682}"/>
              </a:ext>
            </a:extLst>
          </p:cNvPr>
          <p:cNvPicPr>
            <a:picLocks noChangeAspect="1"/>
          </p:cNvPicPr>
          <p:nvPr/>
        </p:nvPicPr>
        <p:blipFill>
          <a:blip r:embed="rId3"/>
          <a:stretch>
            <a:fillRect/>
          </a:stretch>
        </p:blipFill>
        <p:spPr>
          <a:xfrm>
            <a:off x="3630811" y="6158886"/>
            <a:ext cx="1409991" cy="407526"/>
          </a:xfrm>
          <a:prstGeom prst="rect">
            <a:avLst/>
          </a:prstGeom>
        </p:spPr>
      </p:pic>
      <p:pic>
        <p:nvPicPr>
          <p:cNvPr id="9" name="Picture 8">
            <a:extLst>
              <a:ext uri="{FF2B5EF4-FFF2-40B4-BE49-F238E27FC236}">
                <a16:creationId xmlns:a16="http://schemas.microsoft.com/office/drawing/2014/main" id="{71DFC138-2B35-5007-ED13-DE0277E9DB82}"/>
              </a:ext>
            </a:extLst>
          </p:cNvPr>
          <p:cNvPicPr>
            <a:picLocks noChangeAspect="1"/>
          </p:cNvPicPr>
          <p:nvPr/>
        </p:nvPicPr>
        <p:blipFill>
          <a:blip r:embed="rId4"/>
          <a:stretch>
            <a:fillRect/>
          </a:stretch>
        </p:blipFill>
        <p:spPr>
          <a:xfrm>
            <a:off x="5808613" y="6016560"/>
            <a:ext cx="690453" cy="692179"/>
          </a:xfrm>
          <a:prstGeom prst="rect">
            <a:avLst/>
          </a:prstGeom>
        </p:spPr>
      </p:pic>
      <p:pic>
        <p:nvPicPr>
          <p:cNvPr id="10" name="Picture 2">
            <a:hlinkClick r:id="rId5"/>
            <a:extLst>
              <a:ext uri="{FF2B5EF4-FFF2-40B4-BE49-F238E27FC236}">
                <a16:creationId xmlns:a16="http://schemas.microsoft.com/office/drawing/2014/main" id="{FAF588D7-4411-0C29-254F-FA2480EFED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306" y="5934729"/>
            <a:ext cx="1181695" cy="77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821720"/>
      </p:ext>
    </p:extLst>
  </p:cSld>
  <p:clrMapOvr>
    <a:masterClrMapping/>
  </p:clrMapOvr>
</p:sld>
</file>

<file path=ppt/theme/theme1.xml><?xml version="1.0" encoding="utf-8"?>
<a:theme xmlns:a="http://schemas.openxmlformats.org/drawingml/2006/main" name="sph-powerpoint-v3">
  <a:themeElements>
    <a:clrScheme name="SPH_ColorPalette_3">
      <a:dk1>
        <a:srgbClr val="000000"/>
      </a:dk1>
      <a:lt1>
        <a:srgbClr val="FFFFFF"/>
      </a:lt1>
      <a:dk2>
        <a:srgbClr val="7A0019"/>
      </a:dk2>
      <a:lt2>
        <a:srgbClr val="FFCC3F"/>
      </a:lt2>
      <a:accent1>
        <a:srgbClr val="75787B"/>
      </a:accent1>
      <a:accent2>
        <a:srgbClr val="D0D0CE"/>
      </a:accent2>
      <a:accent3>
        <a:srgbClr val="236192"/>
      </a:accent3>
      <a:accent4>
        <a:srgbClr val="E04E39"/>
      </a:accent4>
      <a:accent5>
        <a:srgbClr val="006A52"/>
      </a:accent5>
      <a:accent6>
        <a:srgbClr val="D45D00"/>
      </a:accent6>
      <a:hlink>
        <a:srgbClr val="5BC2FF"/>
      </a:hlink>
      <a:folHlink>
        <a:srgbClr val="A4D65E"/>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sph-powerpoint-v3.potx</Template>
  <TotalTime>1036</TotalTime>
  <Words>3323</Words>
  <Application>Microsoft Office PowerPoint</Application>
  <PresentationFormat>On-screen Show (4:3)</PresentationFormat>
  <Paragraphs>189</Paragraphs>
  <Slides>32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-apple-system</vt:lpstr>
      <vt:lpstr>Arial</vt:lpstr>
      <vt:lpstr>Calibri</vt:lpstr>
      <vt:lpstr>Lucida Grande</vt:lpstr>
      <vt:lpstr>Trebuchet MS</vt:lpstr>
      <vt:lpstr>sph-powerpoint-v3</vt:lpstr>
      <vt:lpstr>Acrobat Document</vt:lpstr>
      <vt:lpstr>Community Advisory Boards in Aging Research</vt:lpstr>
      <vt:lpstr>Acknowledgements</vt:lpstr>
      <vt:lpstr>Aims</vt:lpstr>
      <vt:lpstr>Background (Anderson et al., 2020)</vt:lpstr>
      <vt:lpstr>Community Engagement</vt:lpstr>
      <vt:lpstr>Community EngagementCABs (Anderson et al.,2020)</vt:lpstr>
      <vt:lpstr>PowerPoint Presentation</vt:lpstr>
      <vt:lpstr>CAB Continuum (Anderson et al., 2020)</vt:lpstr>
      <vt:lpstr>CAB Challenges and How to Address Them (Anderson et al., 2020)</vt:lpstr>
      <vt:lpstr>Best Practices (Newman et al., 2011)</vt:lpstr>
      <vt:lpstr>Other Resources</vt:lpstr>
      <vt:lpstr>PowerPoint Presentation</vt:lpstr>
      <vt:lpstr>Other Resources</vt:lpstr>
      <vt:lpstr>Care to Plan</vt:lpstr>
      <vt:lpstr>Care to Plan</vt:lpstr>
      <vt:lpstr>Care to Plan: CAB Analysis (McCarron et al., 2020)</vt:lpstr>
      <vt:lpstr>PowerPoint Presentation</vt:lpstr>
      <vt:lpstr>PowerPoint Presentation</vt:lpstr>
      <vt:lpstr>Care to Plan: Discussion (McCarron et al., 2020)</vt:lpstr>
      <vt:lpstr>Adult Day Services Plus (ADS Plus)</vt:lpstr>
      <vt:lpstr>What is the Adult Day Plus Intervention?</vt:lpstr>
      <vt:lpstr>Two Primary Study Aims</vt:lpstr>
      <vt:lpstr>Hybrid Effectiveness Type I Design </vt:lpstr>
      <vt:lpstr>ADS Plus Translational Advisory Board (TAB; Anderson et al., 2020)</vt:lpstr>
      <vt:lpstr>Informal Themes (Anderson et al., 2020)</vt:lpstr>
      <vt:lpstr>Informal Themes (Anderson et al., 2020)</vt:lpstr>
      <vt:lpstr>Lessons Learned (Anderson et al., 2020)</vt:lpstr>
      <vt:lpstr>Community Advisory Boards as Infrastructure</vt:lpstr>
      <vt:lpstr>References</vt:lpstr>
      <vt:lpstr>References</vt:lpstr>
      <vt:lpstr>Questions?</vt:lpstr>
      <vt:lpstr>PowerPoint Presentation</vt:lpstr>
    </vt:vector>
  </TitlesOfParts>
  <Company>Capsule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Rotilie</dc:creator>
  <cp:lastModifiedBy>Joe Gaugler</cp:lastModifiedBy>
  <cp:revision>103</cp:revision>
  <dcterms:created xsi:type="dcterms:W3CDTF">2016-11-04T16:45:12Z</dcterms:created>
  <dcterms:modified xsi:type="dcterms:W3CDTF">2023-08-31T13:25:01Z</dcterms:modified>
</cp:coreProperties>
</file>