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702" r:id="rId2"/>
  </p:sldMasterIdLst>
  <p:notesMasterIdLst>
    <p:notesMasterId r:id="rId9"/>
  </p:notesMasterIdLst>
  <p:sldIdLst>
    <p:sldId id="688" r:id="rId3"/>
    <p:sldId id="797" r:id="rId4"/>
    <p:sldId id="801" r:id="rId5"/>
    <p:sldId id="802" r:id="rId6"/>
    <p:sldId id="800" r:id="rId7"/>
    <p:sldId id="80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2" autoAdjust="0"/>
    <p:restoredTop sz="89845" autoAdjust="0"/>
  </p:normalViewPr>
  <p:slideViewPr>
    <p:cSldViewPr snapToGrid="0">
      <p:cViewPr varScale="1">
        <p:scale>
          <a:sx n="77" d="100"/>
          <a:sy n="77" d="100"/>
        </p:scale>
        <p:origin x="312" y="84"/>
      </p:cViewPr>
      <p:guideLst>
        <p:guide orient="horz" pos="2160"/>
        <p:guide pos="3840"/>
      </p:guideLst>
    </p:cSldViewPr>
  </p:slideViewPr>
  <p:outlineViewPr>
    <p:cViewPr>
      <p:scale>
        <a:sx n="33" d="100"/>
        <a:sy n="33" d="100"/>
      </p:scale>
      <p:origin x="0" y="-5180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BBF48-782E-4D2B-95AF-DAF4004BE582}"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701437-E7BF-4C71-87CF-A6665EC70D2F}" type="slidenum">
              <a:rPr lang="en-US" smtClean="0"/>
              <a:t>‹#›</a:t>
            </a:fld>
            <a:endParaRPr lang="en-US"/>
          </a:p>
        </p:txBody>
      </p:sp>
    </p:spTree>
    <p:extLst>
      <p:ext uri="{BB962C8B-B14F-4D97-AF65-F5344CB8AC3E}">
        <p14:creationId xmlns:p14="http://schemas.microsoft.com/office/powerpoint/2010/main" val="1784039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701437-E7BF-4C71-87CF-A6665EC70D2F}" type="slidenum">
              <a:rPr lang="en-US" smtClean="0"/>
              <a:t>1</a:t>
            </a:fld>
            <a:endParaRPr lang="en-US"/>
          </a:p>
        </p:txBody>
      </p:sp>
    </p:spTree>
    <p:extLst>
      <p:ext uri="{BB962C8B-B14F-4D97-AF65-F5344CB8AC3E}">
        <p14:creationId xmlns:p14="http://schemas.microsoft.com/office/powerpoint/2010/main" val="199582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701437-E7BF-4C71-87CF-A6665EC70D2F}" type="slidenum">
              <a:rPr lang="en-US" smtClean="0"/>
              <a:t>3</a:t>
            </a:fld>
            <a:endParaRPr lang="en-US"/>
          </a:p>
        </p:txBody>
      </p:sp>
    </p:spTree>
    <p:extLst>
      <p:ext uri="{BB962C8B-B14F-4D97-AF65-F5344CB8AC3E}">
        <p14:creationId xmlns:p14="http://schemas.microsoft.com/office/powerpoint/2010/main" val="2182876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701437-E7BF-4C71-87CF-A6665EC70D2F}" type="slidenum">
              <a:rPr lang="en-US" smtClean="0"/>
              <a:t>4</a:t>
            </a:fld>
            <a:endParaRPr lang="en-US"/>
          </a:p>
        </p:txBody>
      </p:sp>
    </p:spTree>
    <p:extLst>
      <p:ext uri="{BB962C8B-B14F-4D97-AF65-F5344CB8AC3E}">
        <p14:creationId xmlns:p14="http://schemas.microsoft.com/office/powerpoint/2010/main" val="2899162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701437-E7BF-4C71-87CF-A6665EC70D2F}" type="slidenum">
              <a:rPr lang="en-US" smtClean="0"/>
              <a:t>6</a:t>
            </a:fld>
            <a:endParaRPr lang="en-US"/>
          </a:p>
        </p:txBody>
      </p:sp>
    </p:spTree>
    <p:extLst>
      <p:ext uri="{BB962C8B-B14F-4D97-AF65-F5344CB8AC3E}">
        <p14:creationId xmlns:p14="http://schemas.microsoft.com/office/powerpoint/2010/main" val="16071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A2EE66-6B47-424A-978D-A01404428040}"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44400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A2EE66-6B47-424A-978D-A01404428040}"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204947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A2EE66-6B47-424A-978D-A01404428040}"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1833253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2ECEE1-893A-4B8B-B897-9E308A3B4116}" type="slidenum">
              <a:rPr lang="en-US"/>
              <a:pPr>
                <a:defRPr/>
              </a:pPr>
              <a:t>‹#›</a:t>
            </a:fld>
            <a:endParaRPr lang="en-US"/>
          </a:p>
        </p:txBody>
      </p:sp>
    </p:spTree>
    <p:extLst>
      <p:ext uri="{BB962C8B-B14F-4D97-AF65-F5344CB8AC3E}">
        <p14:creationId xmlns:p14="http://schemas.microsoft.com/office/powerpoint/2010/main" val="349702490"/>
      </p:ext>
    </p:extLst>
  </p:cSld>
  <p:clrMapOvr>
    <a:masterClrMapping/>
  </p:clrMapOvr>
  <p:transition>
    <p:blind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3812CC-7FD5-46A7-B049-93ABB4C52438}" type="slidenum">
              <a:rPr lang="en-US"/>
              <a:pPr>
                <a:defRPr/>
              </a:pPr>
              <a:t>‹#›</a:t>
            </a:fld>
            <a:endParaRPr lang="en-US"/>
          </a:p>
        </p:txBody>
      </p:sp>
    </p:spTree>
    <p:extLst>
      <p:ext uri="{BB962C8B-B14F-4D97-AF65-F5344CB8AC3E}">
        <p14:creationId xmlns:p14="http://schemas.microsoft.com/office/powerpoint/2010/main" val="1635232174"/>
      </p:ext>
    </p:extLst>
  </p:cSld>
  <p:clrMapOvr>
    <a:masterClrMapping/>
  </p:clrMapOvr>
  <p:transition>
    <p:blind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71945D-0F30-4940-A433-CAC92CCC4317}" type="slidenum">
              <a:rPr lang="en-US"/>
              <a:pPr>
                <a:defRPr/>
              </a:pPr>
              <a:t>‹#›</a:t>
            </a:fld>
            <a:endParaRPr lang="en-US"/>
          </a:p>
        </p:txBody>
      </p:sp>
    </p:spTree>
    <p:extLst>
      <p:ext uri="{BB962C8B-B14F-4D97-AF65-F5344CB8AC3E}">
        <p14:creationId xmlns:p14="http://schemas.microsoft.com/office/powerpoint/2010/main" val="2226200609"/>
      </p:ext>
    </p:extLst>
  </p:cSld>
  <p:clrMapOvr>
    <a:masterClrMapping/>
  </p:clrMapOvr>
  <p:transition>
    <p:blind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FF9591-9552-4F90-B3DA-36A706B63432}" type="slidenum">
              <a:rPr lang="en-US"/>
              <a:pPr>
                <a:defRPr/>
              </a:pPr>
              <a:t>‹#›</a:t>
            </a:fld>
            <a:endParaRPr lang="en-US"/>
          </a:p>
        </p:txBody>
      </p:sp>
    </p:spTree>
    <p:extLst>
      <p:ext uri="{BB962C8B-B14F-4D97-AF65-F5344CB8AC3E}">
        <p14:creationId xmlns:p14="http://schemas.microsoft.com/office/powerpoint/2010/main" val="324256755"/>
      </p:ext>
    </p:extLst>
  </p:cSld>
  <p:clrMapOvr>
    <a:masterClrMapping/>
  </p:clrMapOvr>
  <p:transition>
    <p:blind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232DC78-B7A3-430B-B76E-D5697DF83E7D}" type="slidenum">
              <a:rPr lang="en-US"/>
              <a:pPr>
                <a:defRPr/>
              </a:pPr>
              <a:t>‹#›</a:t>
            </a:fld>
            <a:endParaRPr lang="en-US"/>
          </a:p>
        </p:txBody>
      </p:sp>
    </p:spTree>
    <p:extLst>
      <p:ext uri="{BB962C8B-B14F-4D97-AF65-F5344CB8AC3E}">
        <p14:creationId xmlns:p14="http://schemas.microsoft.com/office/powerpoint/2010/main" val="904455372"/>
      </p:ext>
    </p:extLst>
  </p:cSld>
  <p:clrMapOvr>
    <a:masterClrMapping/>
  </p:clrMapOvr>
  <p:transition>
    <p:blind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0D66AD-8FA7-495C-A053-85FCF66E6E56}" type="slidenum">
              <a:rPr lang="en-US"/>
              <a:pPr>
                <a:defRPr/>
              </a:pPr>
              <a:t>‹#›</a:t>
            </a:fld>
            <a:endParaRPr lang="en-US"/>
          </a:p>
        </p:txBody>
      </p:sp>
    </p:spTree>
    <p:extLst>
      <p:ext uri="{BB962C8B-B14F-4D97-AF65-F5344CB8AC3E}">
        <p14:creationId xmlns:p14="http://schemas.microsoft.com/office/powerpoint/2010/main" val="1937801165"/>
      </p:ext>
    </p:extLst>
  </p:cSld>
  <p:clrMapOvr>
    <a:masterClrMapping/>
  </p:clrMapOvr>
  <p:transition>
    <p:blind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01BAA2-AFD8-4BA1-B197-295285A55225}" type="slidenum">
              <a:rPr lang="en-US"/>
              <a:pPr>
                <a:defRPr/>
              </a:pPr>
              <a:t>‹#›</a:t>
            </a:fld>
            <a:endParaRPr lang="en-US"/>
          </a:p>
        </p:txBody>
      </p:sp>
    </p:spTree>
    <p:extLst>
      <p:ext uri="{BB962C8B-B14F-4D97-AF65-F5344CB8AC3E}">
        <p14:creationId xmlns:p14="http://schemas.microsoft.com/office/powerpoint/2010/main" val="4241183359"/>
      </p:ext>
    </p:extLst>
  </p:cSld>
  <p:clrMapOvr>
    <a:masterClrMapping/>
  </p:clrMapOvr>
  <p:transition>
    <p:blind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B7C430-FA24-4556-A0A8-4D3FB2CD4EE7}" type="slidenum">
              <a:rPr lang="en-US"/>
              <a:pPr>
                <a:defRPr/>
              </a:pPr>
              <a:t>‹#›</a:t>
            </a:fld>
            <a:endParaRPr lang="en-US"/>
          </a:p>
        </p:txBody>
      </p:sp>
    </p:spTree>
    <p:extLst>
      <p:ext uri="{BB962C8B-B14F-4D97-AF65-F5344CB8AC3E}">
        <p14:creationId xmlns:p14="http://schemas.microsoft.com/office/powerpoint/2010/main" val="3270948144"/>
      </p:ext>
    </p:extLst>
  </p:cSld>
  <p:clrMapOvr>
    <a:masterClrMapping/>
  </p:clrMapOvr>
  <p:transition>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A2EE66-6B47-424A-978D-A01404428040}"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7246072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CC10D0-BE33-4B63-8FDD-67C189F96671}" type="slidenum">
              <a:rPr lang="en-US"/>
              <a:pPr>
                <a:defRPr/>
              </a:pPr>
              <a:t>‹#›</a:t>
            </a:fld>
            <a:endParaRPr lang="en-US"/>
          </a:p>
        </p:txBody>
      </p:sp>
    </p:spTree>
    <p:extLst>
      <p:ext uri="{BB962C8B-B14F-4D97-AF65-F5344CB8AC3E}">
        <p14:creationId xmlns:p14="http://schemas.microsoft.com/office/powerpoint/2010/main" val="2965849824"/>
      </p:ext>
    </p:extLst>
  </p:cSld>
  <p:clrMapOvr>
    <a:masterClrMapping/>
  </p:clrMapOvr>
  <p:transition>
    <p:blind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31F680-725A-429F-B6B1-5A721DACFD55}" type="slidenum">
              <a:rPr lang="en-US"/>
              <a:pPr>
                <a:defRPr/>
              </a:pPr>
              <a:t>‹#›</a:t>
            </a:fld>
            <a:endParaRPr lang="en-US"/>
          </a:p>
        </p:txBody>
      </p:sp>
    </p:spTree>
    <p:extLst>
      <p:ext uri="{BB962C8B-B14F-4D97-AF65-F5344CB8AC3E}">
        <p14:creationId xmlns:p14="http://schemas.microsoft.com/office/powerpoint/2010/main" val="565144445"/>
      </p:ext>
    </p:extLst>
  </p:cSld>
  <p:clrMapOvr>
    <a:masterClrMapping/>
  </p:clrMapOvr>
  <p:transition>
    <p:blinds/>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6644BD-DF94-4CCE-85EB-100173053DE9}" type="slidenum">
              <a:rPr lang="en-US"/>
              <a:pPr>
                <a:defRPr/>
              </a:pPr>
              <a:t>‹#›</a:t>
            </a:fld>
            <a:endParaRPr lang="en-US"/>
          </a:p>
        </p:txBody>
      </p:sp>
    </p:spTree>
    <p:extLst>
      <p:ext uri="{BB962C8B-B14F-4D97-AF65-F5344CB8AC3E}">
        <p14:creationId xmlns:p14="http://schemas.microsoft.com/office/powerpoint/2010/main" val="2354333317"/>
      </p:ext>
    </p:extLst>
  </p:cSld>
  <p:clrMapOvr>
    <a:masterClrMapping/>
  </p:clrMapOvr>
  <p:transition>
    <p:blinds/>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780DE9-333B-4810-ACE8-2CB08EEE5BCE}" type="slidenum">
              <a:rPr lang="en-US"/>
              <a:pPr>
                <a:defRPr/>
              </a:pPr>
              <a:t>‹#›</a:t>
            </a:fld>
            <a:endParaRPr lang="en-US"/>
          </a:p>
        </p:txBody>
      </p:sp>
    </p:spTree>
    <p:extLst>
      <p:ext uri="{BB962C8B-B14F-4D97-AF65-F5344CB8AC3E}">
        <p14:creationId xmlns:p14="http://schemas.microsoft.com/office/powerpoint/2010/main" val="2912270559"/>
      </p:ext>
    </p:extLst>
  </p:cSld>
  <p:clrMapOvr>
    <a:masterClrMapping/>
  </p:clrMapOvr>
  <p:transition>
    <p:blinds/>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quarter" idx="1"/>
          </p:nvPr>
        </p:nvSpPr>
        <p:spPr>
          <a:xfrm>
            <a:off x="9144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9144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F59398F-9B5D-4B6A-8649-8735E12C169D}" type="slidenum">
              <a:rPr lang="en-US"/>
              <a:pPr>
                <a:defRPr/>
              </a:pPr>
              <a:t>‹#›</a:t>
            </a:fld>
            <a:endParaRPr lang="en-US"/>
          </a:p>
        </p:txBody>
      </p:sp>
    </p:spTree>
    <p:extLst>
      <p:ext uri="{BB962C8B-B14F-4D97-AF65-F5344CB8AC3E}">
        <p14:creationId xmlns:p14="http://schemas.microsoft.com/office/powerpoint/2010/main" val="538554027"/>
      </p:ext>
    </p:extLst>
  </p:cSld>
  <p:clrMapOvr>
    <a:masterClrMapping/>
  </p:clrMapOvr>
  <p:transition>
    <p:blinds/>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D66FB0-6B81-42A9-B4A9-FA91CAE13173}" type="slidenum">
              <a:rPr lang="en-US"/>
              <a:pPr>
                <a:defRPr/>
              </a:pPr>
              <a:t>‹#›</a:t>
            </a:fld>
            <a:endParaRPr lang="en-US"/>
          </a:p>
        </p:txBody>
      </p:sp>
    </p:spTree>
    <p:extLst>
      <p:ext uri="{BB962C8B-B14F-4D97-AF65-F5344CB8AC3E}">
        <p14:creationId xmlns:p14="http://schemas.microsoft.com/office/powerpoint/2010/main" val="3624563911"/>
      </p:ext>
    </p:extLst>
  </p:cSld>
  <p:clrMapOvr>
    <a:masterClrMapping/>
  </p:clrMapOvr>
  <p:transition>
    <p:blinds/>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48488CD5-BF37-48BC-9D54-D6DE28DD08D4}" type="slidenum">
              <a:rPr lang="en-US"/>
              <a:pPr>
                <a:defRPr/>
              </a:pPr>
              <a:t>‹#›</a:t>
            </a:fld>
            <a:endParaRPr lang="en-US"/>
          </a:p>
        </p:txBody>
      </p:sp>
    </p:spTree>
    <p:extLst>
      <p:ext uri="{BB962C8B-B14F-4D97-AF65-F5344CB8AC3E}">
        <p14:creationId xmlns:p14="http://schemas.microsoft.com/office/powerpoint/2010/main" val="581297463"/>
      </p:ext>
    </p:extLst>
  </p:cSld>
  <p:clrMapOvr>
    <a:masterClrMapping/>
  </p:clrMapOvr>
  <p:transition>
    <p:blinds/>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CFEA55E-9DE1-431F-A00A-8240B08D466E}" type="slidenum">
              <a:rPr lang="en-US"/>
              <a:pPr>
                <a:defRPr/>
              </a:pPr>
              <a:t>‹#›</a:t>
            </a:fld>
            <a:endParaRPr lang="en-US"/>
          </a:p>
        </p:txBody>
      </p:sp>
    </p:spTree>
    <p:extLst>
      <p:ext uri="{BB962C8B-B14F-4D97-AF65-F5344CB8AC3E}">
        <p14:creationId xmlns:p14="http://schemas.microsoft.com/office/powerpoint/2010/main" val="924540198"/>
      </p:ext>
    </p:extLst>
  </p:cSld>
  <p:clrMapOvr>
    <a:masterClrMapping/>
  </p:clrMapOvr>
  <p:transition>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A2EE66-6B47-424A-978D-A01404428040}"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413798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A2EE66-6B47-424A-978D-A01404428040}"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227145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A2EE66-6B47-424A-978D-A01404428040}"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183694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A2EE66-6B47-424A-978D-A01404428040}"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167987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2EE66-6B47-424A-978D-A01404428040}"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320469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A2EE66-6B47-424A-978D-A01404428040}"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1675218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A2EE66-6B47-424A-978D-A01404428040}"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D6652-11E0-4AF5-942D-F1DF7DB9287D}" type="slidenum">
              <a:rPr lang="en-US" smtClean="0"/>
              <a:t>‹#›</a:t>
            </a:fld>
            <a:endParaRPr lang="en-US"/>
          </a:p>
        </p:txBody>
      </p:sp>
    </p:spTree>
    <p:extLst>
      <p:ext uri="{BB962C8B-B14F-4D97-AF65-F5344CB8AC3E}">
        <p14:creationId xmlns:p14="http://schemas.microsoft.com/office/powerpoint/2010/main" val="280444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2EE66-6B47-424A-978D-A01404428040}"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D6652-11E0-4AF5-942D-F1DF7DB9287D}" type="slidenum">
              <a:rPr lang="en-US" smtClean="0"/>
              <a:t>‹#›</a:t>
            </a:fld>
            <a:endParaRPr lang="en-US"/>
          </a:p>
        </p:txBody>
      </p:sp>
    </p:spTree>
    <p:extLst>
      <p:ext uri="{BB962C8B-B14F-4D97-AF65-F5344CB8AC3E}">
        <p14:creationId xmlns:p14="http://schemas.microsoft.com/office/powerpoint/2010/main" val="1430047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B"/>
            </a:gs>
            <a:gs pos="100000">
              <a:srgbClr val="000099"/>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atin typeface="Times New Roman" pitchFamily="18" charset="0"/>
              </a:defRPr>
            </a:lvl1pPr>
          </a:lstStyle>
          <a:p>
            <a:pPr>
              <a:defRPr/>
            </a:pPr>
            <a:fld id="{A521F65B-A6C7-440B-BDBA-1CA35A4C7E51}" type="slidenum">
              <a:rPr lang="en-US"/>
              <a:pPr>
                <a:defRPr/>
              </a:pPr>
              <a:t>‹#›</a:t>
            </a:fld>
            <a:endParaRPr lang="en-US"/>
          </a:p>
        </p:txBody>
      </p:sp>
    </p:spTree>
    <p:extLst>
      <p:ext uri="{BB962C8B-B14F-4D97-AF65-F5344CB8AC3E}">
        <p14:creationId xmlns:p14="http://schemas.microsoft.com/office/powerpoint/2010/main" val="1249984359"/>
      </p:ext>
    </p:extLst>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ransition>
    <p:blinds/>
  </p:transition>
  <p:txStyles>
    <p:titleStyle>
      <a:lvl1pPr algn="ctr" rtl="0" eaLnBrk="0" fontAlgn="base" hangingPunct="0">
        <a:spcBef>
          <a:spcPct val="0"/>
        </a:spcBef>
        <a:spcAft>
          <a:spcPct val="0"/>
        </a:spcAft>
        <a:defRPr sz="4000" b="1">
          <a:solidFill>
            <a:srgbClr val="FFCC00"/>
          </a:solidFill>
          <a:latin typeface="+mj-lt"/>
          <a:ea typeface="+mj-ea"/>
          <a:cs typeface="+mj-cs"/>
        </a:defRPr>
      </a:lvl1pPr>
      <a:lvl2pPr algn="ctr" rtl="0" eaLnBrk="0" fontAlgn="base" hangingPunct="0">
        <a:spcBef>
          <a:spcPct val="0"/>
        </a:spcBef>
        <a:spcAft>
          <a:spcPct val="0"/>
        </a:spcAft>
        <a:defRPr sz="4000" b="1">
          <a:solidFill>
            <a:srgbClr val="FFCC00"/>
          </a:solidFill>
          <a:latin typeface="Arial" charset="0"/>
        </a:defRPr>
      </a:lvl2pPr>
      <a:lvl3pPr algn="ctr" rtl="0" eaLnBrk="0" fontAlgn="base" hangingPunct="0">
        <a:spcBef>
          <a:spcPct val="0"/>
        </a:spcBef>
        <a:spcAft>
          <a:spcPct val="0"/>
        </a:spcAft>
        <a:defRPr sz="4000" b="1">
          <a:solidFill>
            <a:srgbClr val="FFCC00"/>
          </a:solidFill>
          <a:latin typeface="Arial" charset="0"/>
        </a:defRPr>
      </a:lvl3pPr>
      <a:lvl4pPr algn="ctr" rtl="0" eaLnBrk="0" fontAlgn="base" hangingPunct="0">
        <a:spcBef>
          <a:spcPct val="0"/>
        </a:spcBef>
        <a:spcAft>
          <a:spcPct val="0"/>
        </a:spcAft>
        <a:defRPr sz="4000" b="1">
          <a:solidFill>
            <a:srgbClr val="FFCC00"/>
          </a:solidFill>
          <a:latin typeface="Arial" charset="0"/>
        </a:defRPr>
      </a:lvl4pPr>
      <a:lvl5pPr algn="ctr" rtl="0" eaLnBrk="0" fontAlgn="base" hangingPunct="0">
        <a:spcBef>
          <a:spcPct val="0"/>
        </a:spcBef>
        <a:spcAft>
          <a:spcPct val="0"/>
        </a:spcAft>
        <a:defRPr sz="4000" b="1">
          <a:solidFill>
            <a:srgbClr val="FFCC00"/>
          </a:solidFill>
          <a:latin typeface="Arial" charset="0"/>
        </a:defRPr>
      </a:lvl5pPr>
      <a:lvl6pPr marL="457200" algn="ctr" rtl="0" eaLnBrk="0" fontAlgn="base" hangingPunct="0">
        <a:spcBef>
          <a:spcPct val="0"/>
        </a:spcBef>
        <a:spcAft>
          <a:spcPct val="0"/>
        </a:spcAft>
        <a:defRPr sz="4000" b="1">
          <a:solidFill>
            <a:srgbClr val="FFCC00"/>
          </a:solidFill>
          <a:latin typeface="Arial" charset="0"/>
        </a:defRPr>
      </a:lvl6pPr>
      <a:lvl7pPr marL="914400" algn="ctr" rtl="0" eaLnBrk="0" fontAlgn="base" hangingPunct="0">
        <a:spcBef>
          <a:spcPct val="0"/>
        </a:spcBef>
        <a:spcAft>
          <a:spcPct val="0"/>
        </a:spcAft>
        <a:defRPr sz="4000" b="1">
          <a:solidFill>
            <a:srgbClr val="FFCC00"/>
          </a:solidFill>
          <a:latin typeface="Arial" charset="0"/>
        </a:defRPr>
      </a:lvl7pPr>
      <a:lvl8pPr marL="1371600" algn="ctr" rtl="0" eaLnBrk="0" fontAlgn="base" hangingPunct="0">
        <a:spcBef>
          <a:spcPct val="0"/>
        </a:spcBef>
        <a:spcAft>
          <a:spcPct val="0"/>
        </a:spcAft>
        <a:defRPr sz="4000" b="1">
          <a:solidFill>
            <a:srgbClr val="FFCC00"/>
          </a:solidFill>
          <a:latin typeface="Arial" charset="0"/>
        </a:defRPr>
      </a:lvl8pPr>
      <a:lvl9pPr marL="1828800" algn="ctr" rtl="0" eaLnBrk="0" fontAlgn="base" hangingPunct="0">
        <a:spcBef>
          <a:spcPct val="0"/>
        </a:spcBef>
        <a:spcAft>
          <a:spcPct val="0"/>
        </a:spcAft>
        <a:defRPr sz="4000" b="1">
          <a:solidFill>
            <a:srgbClr val="FFCC00"/>
          </a:solidFill>
          <a:latin typeface="Arial" charset="0"/>
        </a:defRPr>
      </a:lvl9pPr>
    </p:titleStyle>
    <p:bodyStyle>
      <a:lvl1pPr marL="342900" indent="-342900" algn="l" rtl="0" eaLnBrk="0" fontAlgn="base" hangingPunct="0">
        <a:spcBef>
          <a:spcPct val="20000"/>
        </a:spcBef>
        <a:spcAft>
          <a:spcPct val="0"/>
        </a:spcAft>
        <a:buClr>
          <a:srgbClr val="FF33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392365" y="2857500"/>
            <a:ext cx="11145520" cy="1143000"/>
          </a:xfrm>
        </p:spPr>
        <p:txBody>
          <a:bodyPr/>
          <a:lstStyle/>
          <a:p>
            <a:r>
              <a:rPr lang="en-US" sz="3600" dirty="0">
                <a:solidFill>
                  <a:srgbClr val="FFFF00"/>
                </a:solidFill>
              </a:rPr>
              <a:t>Sensor-Assessed Clinic versus Home Gait Measures in At-Fall Risk Older Adults</a:t>
            </a:r>
            <a:br>
              <a:rPr lang="en-US" sz="3600" dirty="0">
                <a:solidFill>
                  <a:srgbClr val="FFFF00"/>
                </a:solidFill>
              </a:rPr>
            </a:br>
            <a:br>
              <a:rPr lang="en-US" sz="2400" dirty="0">
                <a:solidFill>
                  <a:schemeClr val="tx1"/>
                </a:solidFill>
              </a:rPr>
            </a:br>
            <a:r>
              <a:rPr lang="en-US" sz="2400" dirty="0">
                <a:solidFill>
                  <a:schemeClr val="tx1"/>
                </a:solidFill>
              </a:rPr>
              <a:t>Neil B Alexander</a:t>
            </a:r>
            <a:r>
              <a:rPr lang="en-US" sz="2400" baseline="30000" dirty="0">
                <a:solidFill>
                  <a:schemeClr val="tx1"/>
                </a:solidFill>
              </a:rPr>
              <a:t>1,2</a:t>
            </a:r>
            <a:r>
              <a:rPr lang="en-US" sz="2400" dirty="0">
                <a:solidFill>
                  <a:schemeClr val="tx1"/>
                </a:solidFill>
              </a:rPr>
              <a:t>, Lauro Ojeda</a:t>
            </a:r>
            <a:r>
              <a:rPr lang="en-US" sz="2400" baseline="30000" dirty="0">
                <a:solidFill>
                  <a:schemeClr val="tx1"/>
                </a:solidFill>
              </a:rPr>
              <a:t>3</a:t>
            </a:r>
            <a:r>
              <a:rPr lang="en-US" sz="2400" dirty="0">
                <a:solidFill>
                  <a:schemeClr val="tx1"/>
                </a:solidFill>
              </a:rPr>
              <a:t>, Xun Huan</a:t>
            </a:r>
            <a:r>
              <a:rPr lang="en-US" sz="2400" baseline="30000" dirty="0">
                <a:solidFill>
                  <a:schemeClr val="tx1"/>
                </a:solidFill>
              </a:rPr>
              <a:t>3</a:t>
            </a:r>
            <a:br>
              <a:rPr lang="en-US" sz="2400" dirty="0">
                <a:solidFill>
                  <a:schemeClr val="tx1"/>
                </a:solidFill>
              </a:rPr>
            </a:br>
            <a:br>
              <a:rPr lang="en-US" sz="2400" dirty="0">
                <a:solidFill>
                  <a:schemeClr val="tx1"/>
                </a:solidFill>
              </a:rPr>
            </a:br>
            <a:br>
              <a:rPr lang="en-US" sz="2400" dirty="0">
                <a:solidFill>
                  <a:schemeClr val="tx1"/>
                </a:solidFill>
              </a:rPr>
            </a:br>
            <a:r>
              <a:rPr lang="en-US" sz="2400" baseline="30000" dirty="0">
                <a:solidFill>
                  <a:schemeClr val="tx1"/>
                </a:solidFill>
              </a:rPr>
              <a:t>1</a:t>
            </a:r>
            <a:r>
              <a:rPr lang="en-US" sz="2400" dirty="0">
                <a:solidFill>
                  <a:schemeClr val="tx1"/>
                </a:solidFill>
              </a:rPr>
              <a:t>Division of Geriatric and Palliative Medicine, Department of Internal Medicine, University of Michigan, Ann Arbor, MI</a:t>
            </a:r>
            <a:br>
              <a:rPr lang="en-US" sz="2400" dirty="0">
                <a:solidFill>
                  <a:schemeClr val="tx1"/>
                </a:solidFill>
              </a:rPr>
            </a:br>
            <a:r>
              <a:rPr lang="en-US" sz="2400" dirty="0">
                <a:solidFill>
                  <a:schemeClr val="tx1"/>
                </a:solidFill>
              </a:rPr>
              <a:t> </a:t>
            </a:r>
            <a:r>
              <a:rPr lang="en-US" sz="2400" baseline="30000" dirty="0">
                <a:solidFill>
                  <a:schemeClr val="tx1"/>
                </a:solidFill>
              </a:rPr>
              <a:t>2</a:t>
            </a:r>
            <a:r>
              <a:rPr lang="en-US" sz="2400" dirty="0">
                <a:solidFill>
                  <a:schemeClr val="tx1"/>
                </a:solidFill>
              </a:rPr>
              <a:t>VA Ann Arbor Health Care System Geriatrics Research Education and Clinical Center, Ann Arbor, MI; </a:t>
            </a:r>
            <a:br>
              <a:rPr lang="en-US" sz="2400" dirty="0">
                <a:solidFill>
                  <a:schemeClr val="tx1"/>
                </a:solidFill>
              </a:rPr>
            </a:br>
            <a:r>
              <a:rPr lang="en-US" sz="2400" baseline="30000" dirty="0">
                <a:solidFill>
                  <a:schemeClr val="tx1"/>
                </a:solidFill>
              </a:rPr>
              <a:t>3</a:t>
            </a:r>
            <a:r>
              <a:rPr lang="en-US" sz="2400" dirty="0">
                <a:solidFill>
                  <a:schemeClr val="tx1"/>
                </a:solidFill>
              </a:rPr>
              <a:t>Department of Mechanical Engineering, University of Michigan, Ann Arbor,   MI</a:t>
            </a:r>
            <a:br>
              <a:rPr lang="en-US" sz="2400" dirty="0">
                <a:solidFill>
                  <a:schemeClr val="tx1"/>
                </a:solidFill>
              </a:rPr>
            </a:br>
            <a:br>
              <a:rPr lang="en-US" sz="2400" dirty="0">
                <a:solidFill>
                  <a:schemeClr val="tx1"/>
                </a:solidFill>
              </a:rPr>
            </a:br>
            <a:br>
              <a:rPr lang="en-US" sz="2400" dirty="0">
                <a:solidFill>
                  <a:schemeClr val="tx1"/>
                </a:solidFill>
              </a:rPr>
            </a:br>
            <a:endParaRPr lang="en-US" sz="2400" dirty="0">
              <a:solidFill>
                <a:schemeClr val="tx1"/>
              </a:solidFill>
            </a:endParaRPr>
          </a:p>
        </p:txBody>
      </p:sp>
      <p:graphicFrame>
        <p:nvGraphicFramePr>
          <p:cNvPr id="1026" name="Object 5"/>
          <p:cNvGraphicFramePr>
            <a:graphicFrameLocks noChangeAspect="1"/>
          </p:cNvGraphicFramePr>
          <p:nvPr>
            <p:extLst>
              <p:ext uri="{D42A27DB-BD31-4B8C-83A1-F6EECF244321}">
                <p14:modId xmlns:p14="http://schemas.microsoft.com/office/powerpoint/2010/main" val="44899734"/>
              </p:ext>
            </p:extLst>
          </p:nvPr>
        </p:nvGraphicFramePr>
        <p:xfrm>
          <a:off x="10608313" y="5510628"/>
          <a:ext cx="1447800" cy="1095375"/>
        </p:xfrm>
        <a:graphic>
          <a:graphicData uri="http://schemas.openxmlformats.org/presentationml/2006/ole">
            <mc:AlternateContent xmlns:mc="http://schemas.openxmlformats.org/markup-compatibility/2006">
              <mc:Choice xmlns:v="urn:schemas-microsoft-com:vml" Requires="v">
                <p:oleObj name="Photo Editor Photo" r:id="rId3" imgW="6590476" imgH="4944165" progId="">
                  <p:embed/>
                </p:oleObj>
              </mc:Choice>
              <mc:Fallback>
                <p:oleObj name="Photo Editor Photo" r:id="rId3" imgW="6590476" imgH="4944165" progId="">
                  <p:embed/>
                  <p:pic>
                    <p:nvPicPr>
                      <p:cNvPr id="102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08313" y="5510628"/>
                        <a:ext cx="1447800" cy="109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 Box 6"/>
          <p:cNvSpPr txBox="1">
            <a:spLocks noChangeArrowheads="1"/>
          </p:cNvSpPr>
          <p:nvPr/>
        </p:nvSpPr>
        <p:spPr bwMode="auto">
          <a:xfrm>
            <a:off x="3505519" y="5183188"/>
            <a:ext cx="5273675" cy="457200"/>
          </a:xfrm>
          <a:prstGeom prst="rect">
            <a:avLst/>
          </a:prstGeom>
          <a:noFill/>
          <a:ln w="12700">
            <a:noFill/>
            <a:miter lim="800000"/>
            <a:headEnd type="none" w="sm" len="sm"/>
            <a:tailEnd type="none" w="sm" len="sm"/>
          </a:ln>
        </p:spPr>
        <p:txBody>
          <a:bodyPr>
            <a:spAutoFit/>
          </a:bodyPr>
          <a:lstStyle/>
          <a:p>
            <a:pPr fontAlgn="base">
              <a:spcBef>
                <a:spcPct val="0"/>
              </a:spcBef>
              <a:spcAft>
                <a:spcPct val="0"/>
              </a:spcAft>
              <a:defRPr/>
            </a:pPr>
            <a:endParaRPr lang="en-US" sz="2400">
              <a:solidFill>
                <a:srgbClr val="FFFFFF"/>
              </a:solidFill>
              <a:latin typeface="Arial" charset="0"/>
            </a:endParaRPr>
          </a:p>
        </p:txBody>
      </p:sp>
      <p:pic>
        <p:nvPicPr>
          <p:cNvPr id="3" name="Picture 2">
            <a:extLst>
              <a:ext uri="{FF2B5EF4-FFF2-40B4-BE49-F238E27FC236}">
                <a16:creationId xmlns:a16="http://schemas.microsoft.com/office/drawing/2014/main" id="{5EDA0389-C96B-8837-7E75-B8296BA085C1}"/>
              </a:ext>
            </a:extLst>
          </p:cNvPr>
          <p:cNvPicPr>
            <a:picLocks noChangeAspect="1"/>
          </p:cNvPicPr>
          <p:nvPr/>
        </p:nvPicPr>
        <p:blipFill>
          <a:blip r:embed="rId5"/>
          <a:stretch>
            <a:fillRect/>
          </a:stretch>
        </p:blipFill>
        <p:spPr>
          <a:xfrm>
            <a:off x="135887" y="5929288"/>
            <a:ext cx="3499407" cy="676715"/>
          </a:xfrm>
          <a:prstGeom prst="rect">
            <a:avLst/>
          </a:prstGeom>
          <a:solidFill>
            <a:schemeClr val="tx1"/>
          </a:solidFill>
        </p:spPr>
      </p:pic>
    </p:spTree>
    <p:extLst>
      <p:ext uri="{BB962C8B-B14F-4D97-AF65-F5344CB8AC3E}">
        <p14:creationId xmlns:p14="http://schemas.microsoft.com/office/powerpoint/2010/main" val="2749353499"/>
      </p:ext>
    </p:extLst>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802640" y="1191491"/>
            <a:ext cx="10139680" cy="1752600"/>
          </a:xfrm>
        </p:spPr>
        <p:txBody>
          <a:bodyPr>
            <a:noAutofit/>
          </a:bodyPr>
          <a:lstStyle/>
          <a:p>
            <a:pPr marL="457200" indent="-457200" algn="l">
              <a:lnSpc>
                <a:spcPct val="100000"/>
              </a:lnSpc>
              <a:spcBef>
                <a:spcPct val="0"/>
              </a:spcBef>
            </a:pPr>
            <a:r>
              <a:rPr lang="en-US" dirty="0">
                <a:solidFill>
                  <a:srgbClr val="FFFFFF"/>
                </a:solidFill>
                <a:latin typeface="Arial" charset="0"/>
              </a:rPr>
              <a:t>Gait in the real world may be slower, asymmetric, and more variable than gait in the clinic due to environmental or other factors not encountered in optimal clinic evaluations. </a:t>
            </a:r>
          </a:p>
          <a:p>
            <a:pPr marL="457200" indent="-457200" algn="l">
              <a:lnSpc>
                <a:spcPct val="100000"/>
              </a:lnSpc>
              <a:spcBef>
                <a:spcPct val="0"/>
              </a:spcBef>
            </a:pPr>
            <a:r>
              <a:rPr lang="en-US" dirty="0">
                <a:solidFill>
                  <a:srgbClr val="FFFFFF"/>
                </a:solidFill>
                <a:latin typeface="Arial" charset="0"/>
              </a:rPr>
              <a:t>Real-world gait characteristics may be more directly relevant for understanding a person’s mobility impairment and fall risk.</a:t>
            </a:r>
          </a:p>
          <a:p>
            <a:pPr marL="457200" indent="-457200" algn="l">
              <a:lnSpc>
                <a:spcPct val="100000"/>
              </a:lnSpc>
              <a:spcBef>
                <a:spcPct val="0"/>
              </a:spcBef>
            </a:pPr>
            <a:r>
              <a:rPr lang="en-US" dirty="0">
                <a:solidFill>
                  <a:srgbClr val="FFFFFF"/>
                </a:solidFill>
                <a:latin typeface="Arial" charset="0"/>
              </a:rPr>
              <a:t>Many real world gait assessments utilize lumbar mounted wearables, but are limited to temporal gait measurements or make anatomical approximations to derive rough </a:t>
            </a:r>
            <a:r>
              <a:rPr lang="en-US" dirty="0" err="1">
                <a:solidFill>
                  <a:srgbClr val="FFFFFF"/>
                </a:solidFill>
                <a:latin typeface="Arial" charset="0"/>
              </a:rPr>
              <a:t>spatio</a:t>
            </a:r>
            <a:r>
              <a:rPr lang="en-US" dirty="0">
                <a:solidFill>
                  <a:srgbClr val="FFFFFF"/>
                </a:solidFill>
                <a:latin typeface="Arial" charset="0"/>
              </a:rPr>
              <a:t>-temporal gait parameters</a:t>
            </a:r>
          </a:p>
          <a:p>
            <a:pPr marL="457200" indent="-457200" algn="l">
              <a:lnSpc>
                <a:spcPct val="100000"/>
              </a:lnSpc>
              <a:spcBef>
                <a:spcPct val="0"/>
              </a:spcBef>
            </a:pPr>
            <a:r>
              <a:rPr lang="en-US" dirty="0">
                <a:solidFill>
                  <a:srgbClr val="FFFFFF"/>
                </a:solidFill>
                <a:latin typeface="Arial" charset="0"/>
              </a:rPr>
              <a:t>Inertial Measurement Unit (IMU)-based foot tracking, i.e. Gait Tracking Device (GTD), provides research-grade measurements of foot kinematics, by adapting motion capture system validated methodology.* </a:t>
            </a:r>
          </a:p>
          <a:p>
            <a:pPr marL="457200" indent="-457200" algn="l">
              <a:lnSpc>
                <a:spcPct val="100000"/>
              </a:lnSpc>
              <a:spcBef>
                <a:spcPct val="0"/>
              </a:spcBef>
            </a:pPr>
            <a:endParaRPr lang="en-US" sz="1600" dirty="0">
              <a:solidFill>
                <a:srgbClr val="FFFFFF"/>
              </a:solidFill>
              <a:latin typeface="Arial" charset="0"/>
            </a:endParaRPr>
          </a:p>
          <a:p>
            <a:pPr marL="457200" indent="-457200" algn="l">
              <a:lnSpc>
                <a:spcPct val="100000"/>
              </a:lnSpc>
              <a:spcBef>
                <a:spcPct val="0"/>
              </a:spcBef>
            </a:pPr>
            <a:r>
              <a:rPr lang="en-US" sz="1600" dirty="0">
                <a:solidFill>
                  <a:srgbClr val="FFFFFF"/>
                </a:solidFill>
                <a:latin typeface="Arial" charset="0"/>
              </a:rPr>
              <a:t>*Ojeda J Navigation 2007; Rebula Gait Posture 2013</a:t>
            </a:r>
          </a:p>
          <a:p>
            <a:pPr marL="457200" indent="-457200" algn="l">
              <a:lnSpc>
                <a:spcPct val="100000"/>
              </a:lnSpc>
              <a:spcBef>
                <a:spcPct val="0"/>
              </a:spcBef>
            </a:pPr>
            <a:endParaRPr lang="en-US" dirty="0">
              <a:solidFill>
                <a:srgbClr val="FFFFFF"/>
              </a:solidFill>
              <a:latin typeface="Arial" charset="0"/>
            </a:endParaRPr>
          </a:p>
        </p:txBody>
      </p:sp>
      <p:sp>
        <p:nvSpPr>
          <p:cNvPr id="2" name="Title 1"/>
          <p:cNvSpPr>
            <a:spLocks noGrp="1"/>
          </p:cNvSpPr>
          <p:nvPr>
            <p:ph type="ctrTitle"/>
          </p:nvPr>
        </p:nvSpPr>
        <p:spPr>
          <a:xfrm>
            <a:off x="1905000" y="351907"/>
            <a:ext cx="7772400" cy="1470025"/>
          </a:xfrm>
        </p:spPr>
        <p:txBody>
          <a:bodyPr/>
          <a:lstStyle/>
          <a:p>
            <a:r>
              <a:rPr lang="en-US" sz="3200" dirty="0">
                <a:solidFill>
                  <a:srgbClr val="FFFF00"/>
                </a:solidFill>
                <a:latin typeface="Arial" panose="020B0604020202020204" pitchFamily="34" charset="0"/>
                <a:cs typeface="Arial" panose="020B0604020202020204" pitchFamily="34" charset="0"/>
              </a:rPr>
              <a:t>Background</a:t>
            </a:r>
            <a:br>
              <a:rPr lang="en-US" dirty="0"/>
            </a:br>
            <a:endParaRPr lang="en-US" dirty="0"/>
          </a:p>
        </p:txBody>
      </p:sp>
    </p:spTree>
    <p:extLst>
      <p:ext uri="{BB962C8B-B14F-4D97-AF65-F5344CB8AC3E}">
        <p14:creationId xmlns:p14="http://schemas.microsoft.com/office/powerpoint/2010/main" val="332658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dissolv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801630" y="1361141"/>
            <a:ext cx="10196222" cy="2849880"/>
          </a:xfrm>
        </p:spPr>
        <p:txBody>
          <a:bodyPr>
            <a:noAutofit/>
          </a:bodyPr>
          <a:lstStyle/>
          <a:p>
            <a:pPr marL="233363" lvl="0" indent="-233363" algn="l">
              <a:spcBef>
                <a:spcPct val="0"/>
              </a:spcBef>
            </a:pPr>
            <a:r>
              <a:rPr lang="en-US" sz="2800" dirty="0">
                <a:solidFill>
                  <a:srgbClr val="FFFFFF"/>
                </a:solidFill>
                <a:latin typeface="Arial" charset="0"/>
              </a:rPr>
              <a:t>The overarching goal of the proposed NIMLAS pilot is to </a:t>
            </a:r>
          </a:p>
          <a:p>
            <a:pPr marL="514350" lvl="0" indent="-514350" algn="l">
              <a:spcBef>
                <a:spcPct val="0"/>
              </a:spcBef>
              <a:buAutoNum type="arabicParenR"/>
            </a:pPr>
            <a:r>
              <a:rPr lang="en-US" sz="2800" dirty="0">
                <a:solidFill>
                  <a:srgbClr val="FFFFFF"/>
                </a:solidFill>
                <a:latin typeface="Arial" charset="0"/>
              </a:rPr>
              <a:t>Compare in-clinic versus home gait measures using this single IMU collection and analytic approach;</a:t>
            </a:r>
          </a:p>
          <a:p>
            <a:pPr marL="514350" lvl="0" indent="-514350" algn="l">
              <a:spcBef>
                <a:spcPct val="0"/>
              </a:spcBef>
              <a:buAutoNum type="arabicParenR"/>
            </a:pPr>
            <a:r>
              <a:rPr lang="en-US" sz="2800" dirty="0">
                <a:solidFill>
                  <a:srgbClr val="FFFFFF"/>
                </a:solidFill>
                <a:latin typeface="Arial" charset="0"/>
              </a:rPr>
              <a:t>Validate any differences that might relate to balance impairment; and </a:t>
            </a:r>
          </a:p>
          <a:p>
            <a:pPr marL="514350" lvl="0" indent="-514350" algn="l">
              <a:spcBef>
                <a:spcPct val="0"/>
              </a:spcBef>
              <a:buAutoNum type="arabicParenR"/>
            </a:pPr>
            <a:r>
              <a:rPr lang="en-US" sz="2800" dirty="0">
                <a:solidFill>
                  <a:srgbClr val="FFFFFF"/>
                </a:solidFill>
                <a:latin typeface="Arial" charset="0"/>
              </a:rPr>
              <a:t>Explore these relationships during real world daily activity in an at-fall risk older adult cohort with varying balance impairment.</a:t>
            </a:r>
          </a:p>
        </p:txBody>
      </p:sp>
      <p:sp>
        <p:nvSpPr>
          <p:cNvPr id="2" name="Title 1"/>
          <p:cNvSpPr>
            <a:spLocks noGrp="1"/>
          </p:cNvSpPr>
          <p:nvPr>
            <p:ph type="ctrTitle"/>
          </p:nvPr>
        </p:nvSpPr>
        <p:spPr>
          <a:xfrm>
            <a:off x="1879910" y="494115"/>
            <a:ext cx="7772400" cy="728706"/>
          </a:xfrm>
        </p:spPr>
        <p:txBody>
          <a:bodyPr>
            <a:normAutofit/>
          </a:bodyPr>
          <a:lstStyle/>
          <a:p>
            <a:r>
              <a:rPr lang="en-US" sz="3600" dirty="0">
                <a:solidFill>
                  <a:srgbClr val="FFFF00"/>
                </a:solidFill>
                <a:latin typeface="Arial" panose="020B0604020202020204" pitchFamily="34" charset="0"/>
                <a:cs typeface="Arial" panose="020B0604020202020204" pitchFamily="34" charset="0"/>
              </a:rPr>
              <a:t>Specific Aims</a:t>
            </a:r>
            <a:endParaRPr lang="en-US" dirty="0"/>
          </a:p>
        </p:txBody>
      </p:sp>
      <p:pic>
        <p:nvPicPr>
          <p:cNvPr id="6" name="Picture 5">
            <a:extLst>
              <a:ext uri="{FF2B5EF4-FFF2-40B4-BE49-F238E27FC236}">
                <a16:creationId xmlns:a16="http://schemas.microsoft.com/office/drawing/2014/main" id="{F7538712-A8BB-A424-5B3B-012FEEAF0E33}"/>
              </a:ext>
            </a:extLst>
          </p:cNvPr>
          <p:cNvPicPr>
            <a:picLocks noChangeAspect="1"/>
          </p:cNvPicPr>
          <p:nvPr/>
        </p:nvPicPr>
        <p:blipFill>
          <a:blip r:embed="rId3"/>
          <a:stretch>
            <a:fillRect/>
          </a:stretch>
        </p:blipFill>
        <p:spPr>
          <a:xfrm>
            <a:off x="6096000" y="4511584"/>
            <a:ext cx="4731026" cy="1689652"/>
          </a:xfrm>
          <a:prstGeom prst="rect">
            <a:avLst/>
          </a:prstGeom>
        </p:spPr>
      </p:pic>
    </p:spTree>
    <p:extLst>
      <p:ext uri="{BB962C8B-B14F-4D97-AF65-F5344CB8AC3E}">
        <p14:creationId xmlns:p14="http://schemas.microsoft.com/office/powerpoint/2010/main" val="86527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36028" y="1033250"/>
            <a:ext cx="11194333" cy="2849880"/>
          </a:xfrm>
        </p:spPr>
        <p:txBody>
          <a:bodyPr>
            <a:noAutofit/>
          </a:bodyPr>
          <a:lstStyle/>
          <a:p>
            <a:pPr marL="233363" lvl="0" indent="-233363" algn="l">
              <a:spcBef>
                <a:spcPct val="0"/>
              </a:spcBef>
            </a:pPr>
            <a:r>
              <a:rPr lang="en-US" sz="2600" dirty="0">
                <a:solidFill>
                  <a:srgbClr val="FFFFFF"/>
                </a:solidFill>
                <a:latin typeface="Arial" charset="0"/>
              </a:rPr>
              <a:t>In older adults (n=20) at risk for falls and with varying standing balance impairment, we aim to:</a:t>
            </a:r>
          </a:p>
          <a:p>
            <a:pPr marL="233363" lvl="0" indent="-233363" algn="l">
              <a:spcBef>
                <a:spcPct val="0"/>
              </a:spcBef>
            </a:pPr>
            <a:r>
              <a:rPr lang="en-US" sz="2600" dirty="0">
                <a:solidFill>
                  <a:srgbClr val="FFFFFF"/>
                </a:solidFill>
                <a:latin typeface="Arial" charset="0"/>
              </a:rPr>
              <a:t>Aim 1: Compare at-home versus in-clinic (Mobility Research Center) differences in key gait measures during a two-minute walk (2MW) test.</a:t>
            </a:r>
          </a:p>
          <a:p>
            <a:pPr marL="233363" lvl="0" indent="-233363" algn="l">
              <a:spcBef>
                <a:spcPct val="0"/>
              </a:spcBef>
            </a:pPr>
            <a:r>
              <a:rPr lang="en-US" sz="2600" i="1" dirty="0">
                <a:solidFill>
                  <a:srgbClr val="FFFFFF"/>
                </a:solidFill>
                <a:latin typeface="Arial" charset="0"/>
              </a:rPr>
              <a:t>Hypothesis 1: </a:t>
            </a:r>
            <a:r>
              <a:rPr lang="en-US" sz="2600" dirty="0">
                <a:solidFill>
                  <a:srgbClr val="FFFFFF"/>
                </a:solidFill>
                <a:latin typeface="Arial" charset="0"/>
              </a:rPr>
              <a:t>The majority of 2MW gait measures will differ, particularly those related to speed, with slowing at-home versus in-clinic.</a:t>
            </a:r>
          </a:p>
          <a:p>
            <a:pPr marL="233363" lvl="0" indent="-233363" algn="l">
              <a:spcBef>
                <a:spcPct val="0"/>
              </a:spcBef>
            </a:pPr>
            <a:r>
              <a:rPr lang="en-US" sz="2600" dirty="0">
                <a:solidFill>
                  <a:srgbClr val="FFFFFF"/>
                </a:solidFill>
                <a:latin typeface="Arial" charset="0"/>
              </a:rPr>
              <a:t>Aim 2: During the 2MW, determine how different underlying levels of balance impairment affect in-clinic versus at-home gait measures.</a:t>
            </a:r>
          </a:p>
          <a:p>
            <a:pPr marL="233363" lvl="0" indent="-233363" algn="l">
              <a:spcBef>
                <a:spcPct val="0"/>
              </a:spcBef>
            </a:pPr>
            <a:r>
              <a:rPr lang="en-US" sz="2600" i="1" dirty="0">
                <a:solidFill>
                  <a:srgbClr val="FFFFFF"/>
                </a:solidFill>
                <a:latin typeface="Arial" charset="0"/>
              </a:rPr>
              <a:t>Hypothesis 2: </a:t>
            </a:r>
            <a:r>
              <a:rPr lang="en-US" sz="2600" dirty="0">
                <a:solidFill>
                  <a:srgbClr val="FFFFFF"/>
                </a:solidFill>
                <a:latin typeface="Arial" charset="0"/>
              </a:rPr>
              <a:t>At-home (versus in-clinic) slowing will be disproportionately greater in those with greater balance impairment.</a:t>
            </a:r>
          </a:p>
          <a:p>
            <a:pPr marL="233363" lvl="0" indent="-233363" algn="l">
              <a:spcBef>
                <a:spcPct val="0"/>
              </a:spcBef>
            </a:pPr>
            <a:r>
              <a:rPr lang="en-US" sz="2600" dirty="0">
                <a:solidFill>
                  <a:srgbClr val="FFFFFF"/>
                </a:solidFill>
                <a:latin typeface="Arial" charset="0"/>
              </a:rPr>
              <a:t>Aim 3: Use machine learning methods to analyze variability in gait measures over a three day measurement period to predict levels of balance impairment.</a:t>
            </a:r>
          </a:p>
          <a:p>
            <a:pPr marL="233363" lvl="0" indent="-233363" algn="l">
              <a:spcBef>
                <a:spcPct val="0"/>
              </a:spcBef>
            </a:pPr>
            <a:r>
              <a:rPr lang="en-US" sz="2600" i="1" dirty="0">
                <a:solidFill>
                  <a:srgbClr val="FFFFFF"/>
                </a:solidFill>
                <a:latin typeface="Arial" charset="0"/>
              </a:rPr>
              <a:t>Hypothesis 3: </a:t>
            </a:r>
            <a:r>
              <a:rPr lang="en-US" sz="2600" dirty="0">
                <a:solidFill>
                  <a:srgbClr val="FFFFFF"/>
                </a:solidFill>
                <a:latin typeface="Arial" charset="0"/>
              </a:rPr>
              <a:t>An ML model using gait measures can be trained to predict balance impairment with high accuracy.</a:t>
            </a:r>
          </a:p>
        </p:txBody>
      </p:sp>
      <p:sp>
        <p:nvSpPr>
          <p:cNvPr id="2" name="Title 1"/>
          <p:cNvSpPr>
            <a:spLocks noGrp="1"/>
          </p:cNvSpPr>
          <p:nvPr>
            <p:ph type="ctrTitle"/>
          </p:nvPr>
        </p:nvSpPr>
        <p:spPr>
          <a:xfrm>
            <a:off x="1835305" y="215334"/>
            <a:ext cx="7772400" cy="728706"/>
          </a:xfrm>
        </p:spPr>
        <p:txBody>
          <a:bodyPr>
            <a:normAutofit/>
          </a:bodyPr>
          <a:lstStyle/>
          <a:p>
            <a:r>
              <a:rPr lang="en-US" sz="3600" dirty="0">
                <a:solidFill>
                  <a:srgbClr val="FFFF00"/>
                </a:solidFill>
                <a:latin typeface="Arial" panose="020B0604020202020204" pitchFamily="34" charset="0"/>
                <a:cs typeface="Arial" panose="020B0604020202020204" pitchFamily="34" charset="0"/>
              </a:rPr>
              <a:t>Specific Aims</a:t>
            </a:r>
            <a:endParaRPr lang="en-US" dirty="0"/>
          </a:p>
        </p:txBody>
      </p:sp>
    </p:spTree>
    <p:extLst>
      <p:ext uri="{BB962C8B-B14F-4D97-AF65-F5344CB8AC3E}">
        <p14:creationId xmlns:p14="http://schemas.microsoft.com/office/powerpoint/2010/main" val="217212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dissolv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85453" y="1148547"/>
            <a:ext cx="10830560" cy="1752600"/>
          </a:xfrm>
        </p:spPr>
        <p:txBody>
          <a:bodyPr>
            <a:noAutofit/>
          </a:bodyPr>
          <a:lstStyle/>
          <a:p>
            <a:pPr marL="457200" indent="-457200" algn="l">
              <a:lnSpc>
                <a:spcPct val="100000"/>
              </a:lnSpc>
              <a:spcBef>
                <a:spcPct val="0"/>
              </a:spcBef>
            </a:pPr>
            <a:r>
              <a:rPr lang="en-US" dirty="0">
                <a:solidFill>
                  <a:srgbClr val="FFFFFF"/>
                </a:solidFill>
                <a:latin typeface="Arial" charset="0"/>
              </a:rPr>
              <a:t>GTD placed on the shoe using a clip and is immediately ready to stream foot kinematics without any anatomical or sensor calibration.</a:t>
            </a:r>
          </a:p>
          <a:p>
            <a:pPr marL="457200" indent="-457200" algn="l">
              <a:lnSpc>
                <a:spcPct val="100000"/>
              </a:lnSpc>
              <a:spcBef>
                <a:spcPct val="0"/>
              </a:spcBef>
            </a:pPr>
            <a:r>
              <a:rPr lang="en-US" dirty="0">
                <a:solidFill>
                  <a:srgbClr val="FFFFFF"/>
                </a:solidFill>
                <a:latin typeface="Arial" charset="0"/>
              </a:rPr>
              <a:t>GTD is controlled by a smartphone application that allows direct electronic transmission of foot kinematics using internet/cloud services.</a:t>
            </a:r>
          </a:p>
          <a:p>
            <a:pPr marL="457200" indent="-457200" algn="l">
              <a:lnSpc>
                <a:spcPct val="100000"/>
              </a:lnSpc>
              <a:spcBef>
                <a:spcPct val="0"/>
              </a:spcBef>
            </a:pPr>
            <a:r>
              <a:rPr lang="en-US" dirty="0">
                <a:solidFill>
                  <a:srgbClr val="FFFFFF"/>
                </a:solidFill>
                <a:latin typeface="Arial" charset="0"/>
              </a:rPr>
              <a:t>Gait metrics include pace, time, and variability</a:t>
            </a:r>
          </a:p>
          <a:p>
            <a:pPr marL="457200" indent="-457200" algn="l">
              <a:lnSpc>
                <a:spcPct val="100000"/>
              </a:lnSpc>
              <a:spcBef>
                <a:spcPct val="0"/>
              </a:spcBef>
            </a:pPr>
            <a:endParaRPr lang="en-US" dirty="0">
              <a:solidFill>
                <a:srgbClr val="FFFFFF"/>
              </a:solidFill>
              <a:latin typeface="Arial" charset="0"/>
            </a:endParaRPr>
          </a:p>
          <a:p>
            <a:pPr marL="457200" indent="-457200" algn="l">
              <a:lnSpc>
                <a:spcPct val="100000"/>
              </a:lnSpc>
              <a:spcBef>
                <a:spcPct val="0"/>
              </a:spcBef>
            </a:pPr>
            <a:endParaRPr lang="en-US" dirty="0">
              <a:solidFill>
                <a:srgbClr val="FFFFFF"/>
              </a:solidFill>
              <a:latin typeface="Arial" charset="0"/>
            </a:endParaRPr>
          </a:p>
          <a:p>
            <a:pPr marL="457200" indent="-457200" algn="l">
              <a:lnSpc>
                <a:spcPct val="100000"/>
              </a:lnSpc>
              <a:spcBef>
                <a:spcPct val="0"/>
              </a:spcBef>
            </a:pPr>
            <a:endParaRPr lang="en-US" sz="1600" dirty="0">
              <a:solidFill>
                <a:srgbClr val="FFFFFF"/>
              </a:solidFill>
              <a:latin typeface="Arial" charset="0"/>
            </a:endParaRPr>
          </a:p>
          <a:p>
            <a:pPr marL="457200" indent="-457200" algn="l">
              <a:lnSpc>
                <a:spcPct val="100000"/>
              </a:lnSpc>
              <a:spcBef>
                <a:spcPct val="0"/>
              </a:spcBef>
            </a:pPr>
            <a:endParaRPr lang="en-US" sz="1600" dirty="0">
              <a:solidFill>
                <a:srgbClr val="FFFFFF"/>
              </a:solidFill>
              <a:latin typeface="Arial" charset="0"/>
            </a:endParaRPr>
          </a:p>
        </p:txBody>
      </p:sp>
      <p:sp>
        <p:nvSpPr>
          <p:cNvPr id="2" name="Title 1"/>
          <p:cNvSpPr>
            <a:spLocks noGrp="1"/>
          </p:cNvSpPr>
          <p:nvPr>
            <p:ph type="ctrTitle"/>
          </p:nvPr>
        </p:nvSpPr>
        <p:spPr>
          <a:xfrm>
            <a:off x="1703832" y="413535"/>
            <a:ext cx="7772400" cy="1389508"/>
          </a:xfrm>
        </p:spPr>
        <p:txBody>
          <a:bodyPr/>
          <a:lstStyle/>
          <a:p>
            <a:r>
              <a:rPr lang="en-US" sz="3200" dirty="0">
                <a:solidFill>
                  <a:srgbClr val="FFFF00"/>
                </a:solidFill>
                <a:latin typeface="Arial" panose="020B0604020202020204" pitchFamily="34" charset="0"/>
                <a:cs typeface="Arial" panose="020B0604020202020204" pitchFamily="34" charset="0"/>
              </a:rPr>
              <a:t>Methods and Preliminary Results</a:t>
            </a:r>
            <a:br>
              <a:rPr lang="en-US" dirty="0"/>
            </a:br>
            <a:endParaRPr lang="en-US" dirty="0"/>
          </a:p>
        </p:txBody>
      </p:sp>
      <p:pic>
        <p:nvPicPr>
          <p:cNvPr id="3" name="Picture 2">
            <a:extLst>
              <a:ext uri="{FF2B5EF4-FFF2-40B4-BE49-F238E27FC236}">
                <a16:creationId xmlns:a16="http://schemas.microsoft.com/office/drawing/2014/main" id="{330E4ACD-B41D-AA2B-3F8C-0F9B9DB767E6}"/>
              </a:ext>
            </a:extLst>
          </p:cNvPr>
          <p:cNvPicPr>
            <a:picLocks noChangeAspect="1"/>
          </p:cNvPicPr>
          <p:nvPr/>
        </p:nvPicPr>
        <p:blipFill>
          <a:blip r:embed="rId2"/>
          <a:stretch>
            <a:fillRect/>
          </a:stretch>
        </p:blipFill>
        <p:spPr>
          <a:xfrm>
            <a:off x="194401" y="3240629"/>
            <a:ext cx="4535968" cy="1628552"/>
          </a:xfrm>
          <a:prstGeom prst="rect">
            <a:avLst/>
          </a:prstGeom>
        </p:spPr>
      </p:pic>
      <p:sp>
        <p:nvSpPr>
          <p:cNvPr id="6" name="Text Box 2">
            <a:extLst>
              <a:ext uri="{FF2B5EF4-FFF2-40B4-BE49-F238E27FC236}">
                <a16:creationId xmlns:a16="http://schemas.microsoft.com/office/drawing/2014/main" id="{70E3E0F9-DFBC-C46E-80A6-000215E253AD}"/>
              </a:ext>
            </a:extLst>
          </p:cNvPr>
          <p:cNvSpPr txBox="1">
            <a:spLocks noChangeArrowheads="1"/>
          </p:cNvSpPr>
          <p:nvPr/>
        </p:nvSpPr>
        <p:spPr bwMode="auto">
          <a:xfrm>
            <a:off x="400921" y="5023822"/>
            <a:ext cx="4045349" cy="107979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400"/>
              </a:spcAft>
            </a:pPr>
            <a:r>
              <a:rPr lang="en-US" sz="1600" b="1" dirty="0">
                <a:effectLst/>
                <a:latin typeface="Arial" panose="020B0604020202020204" pitchFamily="34" charset="0"/>
                <a:ea typeface="Arial" panose="020B0604020202020204" pitchFamily="34" charset="0"/>
              </a:rPr>
              <a:t>Fig</a:t>
            </a:r>
            <a:r>
              <a:rPr lang="en-US" sz="1600" b="1" dirty="0">
                <a:latin typeface="Arial" panose="020B0604020202020204" pitchFamily="34" charset="0"/>
                <a:ea typeface="Arial" panose="020B0604020202020204" pitchFamily="34" charset="0"/>
              </a:rPr>
              <a:t>ure.</a:t>
            </a:r>
            <a:r>
              <a:rPr lang="en-US" sz="1600" b="1" dirty="0">
                <a:effectLst/>
                <a:latin typeface="Arial" panose="020B0604020202020204" pitchFamily="34" charset="0"/>
                <a:ea typeface="Arial" panose="020B0604020202020204" pitchFamily="34" charset="0"/>
              </a:rPr>
              <a:t> </a:t>
            </a:r>
            <a:r>
              <a:rPr lang="en-US" sz="1600" dirty="0">
                <a:effectLst/>
                <a:latin typeface="Arial" panose="020B0604020202020204" pitchFamily="34" charset="0"/>
                <a:ea typeface="Arial" panose="020B0604020202020204" pitchFamily="34" charset="0"/>
              </a:rPr>
              <a:t>Single participant foot trajectory during </a:t>
            </a:r>
            <a:r>
              <a:rPr lang="en-US" sz="1600" dirty="0">
                <a:latin typeface="Arial" panose="020B0604020202020204" pitchFamily="34" charset="0"/>
                <a:ea typeface="Arial" panose="020B0604020202020204" pitchFamily="34" charset="0"/>
              </a:rPr>
              <a:t>2MW</a:t>
            </a:r>
            <a:r>
              <a:rPr lang="en-US" sz="1600" dirty="0">
                <a:effectLst/>
                <a:latin typeface="Arial" panose="020B0604020202020204" pitchFamily="34" charset="0"/>
                <a:ea typeface="Arial" panose="020B0604020202020204" pitchFamily="34" charset="0"/>
              </a:rPr>
              <a:t>. Vertical lines separate straight and turning sections. </a:t>
            </a:r>
            <a:r>
              <a:rPr lang="en-US" sz="1600" dirty="0">
                <a:solidFill>
                  <a:srgbClr val="FF0000"/>
                </a:solidFill>
                <a:effectLst/>
                <a:latin typeface="Arial" panose="020B0604020202020204" pitchFamily="34" charset="0"/>
                <a:ea typeface="Arial" panose="020B0604020202020204" pitchFamily="34" charset="0"/>
              </a:rPr>
              <a:t>Red dots=Stance</a:t>
            </a:r>
          </a:p>
        </p:txBody>
      </p:sp>
      <p:pic>
        <p:nvPicPr>
          <p:cNvPr id="7" name="Picture 6">
            <a:extLst>
              <a:ext uri="{FF2B5EF4-FFF2-40B4-BE49-F238E27FC236}">
                <a16:creationId xmlns:a16="http://schemas.microsoft.com/office/drawing/2014/main" id="{49DD556E-74A1-ADCC-E932-57AEC5BC40E5}"/>
              </a:ext>
            </a:extLst>
          </p:cNvPr>
          <p:cNvPicPr>
            <a:picLocks noChangeAspect="1"/>
          </p:cNvPicPr>
          <p:nvPr/>
        </p:nvPicPr>
        <p:blipFill>
          <a:blip r:embed="rId3"/>
          <a:stretch>
            <a:fillRect/>
          </a:stretch>
        </p:blipFill>
        <p:spPr>
          <a:xfrm>
            <a:off x="4918578" y="3240628"/>
            <a:ext cx="6872501" cy="2325782"/>
          </a:xfrm>
          <a:prstGeom prst="rect">
            <a:avLst/>
          </a:prstGeom>
        </p:spPr>
      </p:pic>
      <p:sp>
        <p:nvSpPr>
          <p:cNvPr id="9" name="TextBox 8">
            <a:extLst>
              <a:ext uri="{FF2B5EF4-FFF2-40B4-BE49-F238E27FC236}">
                <a16:creationId xmlns:a16="http://schemas.microsoft.com/office/drawing/2014/main" id="{9395E5DF-4269-411B-E12B-14BE0E1071A3}"/>
              </a:ext>
            </a:extLst>
          </p:cNvPr>
          <p:cNvSpPr txBox="1"/>
          <p:nvPr/>
        </p:nvSpPr>
        <p:spPr>
          <a:xfrm>
            <a:off x="4918578" y="5803751"/>
            <a:ext cx="6872501" cy="830997"/>
          </a:xfrm>
          <a:prstGeom prst="rect">
            <a:avLst/>
          </a:prstGeom>
          <a:solidFill>
            <a:schemeClr val="bg2"/>
          </a:solidFill>
        </p:spPr>
        <p:txBody>
          <a:bodyPr wrap="square">
            <a:spAutoFit/>
          </a:bodyPr>
          <a:lstStyle/>
          <a:p>
            <a:r>
              <a:rPr lang="en-US" sz="1600" dirty="0">
                <a:latin typeface="Arial" panose="020B0604020202020204" pitchFamily="34" charset="0"/>
                <a:ea typeface="Arial" panose="020B0604020202020204" pitchFamily="34" charset="0"/>
              </a:rPr>
              <a:t>Table. Th</a:t>
            </a:r>
            <a:r>
              <a:rPr lang="en-US" sz="1600" dirty="0">
                <a:effectLst/>
                <a:latin typeface="Arial" panose="020B0604020202020204" pitchFamily="34" charset="0"/>
                <a:ea typeface="Arial" panose="020B0604020202020204" pitchFamily="34" charset="0"/>
              </a:rPr>
              <a:t>e home assessment was influenced by self-reported knee pain, likely contributing to slowed </a:t>
            </a:r>
            <a:r>
              <a:rPr lang="en-US" sz="1600" dirty="0">
                <a:latin typeface="Arial" panose="020B0604020202020204" pitchFamily="34" charset="0"/>
                <a:ea typeface="Arial" panose="020B0604020202020204" pitchFamily="34" charset="0"/>
              </a:rPr>
              <a:t>g</a:t>
            </a:r>
            <a:r>
              <a:rPr lang="en-US" sz="1600" dirty="0">
                <a:effectLst/>
                <a:latin typeface="Arial" panose="020B0604020202020204" pitchFamily="34" charset="0"/>
                <a:ea typeface="Arial" panose="020B0604020202020204" pitchFamily="34" charset="0"/>
              </a:rPr>
              <a:t>ait with reduced stride length and maximum swing step height. </a:t>
            </a:r>
            <a:endParaRPr lang="en-US" sz="1600" dirty="0"/>
          </a:p>
        </p:txBody>
      </p:sp>
      <p:sp>
        <p:nvSpPr>
          <p:cNvPr id="11" name="TextBox 10">
            <a:extLst>
              <a:ext uri="{FF2B5EF4-FFF2-40B4-BE49-F238E27FC236}">
                <a16:creationId xmlns:a16="http://schemas.microsoft.com/office/drawing/2014/main" id="{2C2E4325-2CA3-AFFF-6AF1-A26F2CAD2B35}"/>
              </a:ext>
            </a:extLst>
          </p:cNvPr>
          <p:cNvSpPr txBox="1"/>
          <p:nvPr/>
        </p:nvSpPr>
        <p:spPr>
          <a:xfrm>
            <a:off x="6412230" y="3636158"/>
            <a:ext cx="2000250" cy="1838811"/>
          </a:xfrm>
          <a:prstGeom prst="rect">
            <a:avLst/>
          </a:prstGeom>
          <a:noFill/>
          <a:ln w="28575">
            <a:solidFill>
              <a:srgbClr val="FF0000"/>
            </a:solidFill>
          </a:ln>
        </p:spPr>
        <p:txBody>
          <a:bodyPr wrap="square" rtlCol="0">
            <a:spAutoFit/>
          </a:bodyPr>
          <a:lstStyle/>
          <a:p>
            <a:endParaRPr lang="en-US" dirty="0"/>
          </a:p>
        </p:txBody>
      </p:sp>
      <p:sp>
        <p:nvSpPr>
          <p:cNvPr id="12" name="TextBox 11">
            <a:extLst>
              <a:ext uri="{FF2B5EF4-FFF2-40B4-BE49-F238E27FC236}">
                <a16:creationId xmlns:a16="http://schemas.microsoft.com/office/drawing/2014/main" id="{6E92D00E-50D9-4A92-562E-D32796FEFECC}"/>
              </a:ext>
            </a:extLst>
          </p:cNvPr>
          <p:cNvSpPr txBox="1"/>
          <p:nvPr/>
        </p:nvSpPr>
        <p:spPr>
          <a:xfrm>
            <a:off x="9239250" y="3636157"/>
            <a:ext cx="956310" cy="1838811"/>
          </a:xfrm>
          <a:prstGeom prst="rect">
            <a:avLst/>
          </a:prstGeom>
          <a:noFill/>
          <a:ln w="2857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145528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ssolv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dissolve">
                                      <p:cBhvr>
                                        <p:cTn id="38" dur="500"/>
                                        <p:tgtEl>
                                          <p:spTgt spid="11"/>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dissolve">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36028" y="1033250"/>
            <a:ext cx="11194333" cy="2849880"/>
          </a:xfrm>
        </p:spPr>
        <p:txBody>
          <a:bodyPr>
            <a:noAutofit/>
          </a:bodyPr>
          <a:lstStyle/>
          <a:p>
            <a:pPr marL="233363" lvl="0" indent="-233363" algn="l">
              <a:spcBef>
                <a:spcPct val="0"/>
              </a:spcBef>
            </a:pPr>
            <a:r>
              <a:rPr lang="en-US" sz="2600" dirty="0">
                <a:solidFill>
                  <a:srgbClr val="FFFFFF"/>
                </a:solidFill>
                <a:latin typeface="Arial" charset="0"/>
              </a:rPr>
              <a:t>This project advances the NIMLAS research theme of new technologies to capture measures relevant to aging, using wearable devices and smartphone links.</a:t>
            </a:r>
          </a:p>
          <a:p>
            <a:pPr marL="233363" lvl="0" indent="-233363" algn="l">
              <a:spcBef>
                <a:spcPct val="0"/>
              </a:spcBef>
            </a:pPr>
            <a:r>
              <a:rPr lang="en-US" sz="2600" dirty="0">
                <a:solidFill>
                  <a:srgbClr val="FFFFFF"/>
                </a:solidFill>
                <a:latin typeface="Arial" charset="0"/>
              </a:rPr>
              <a:t>It has the potential to advance real world gait assessments, in more relevant milieu that better reflect real world task demand and fall risk.</a:t>
            </a:r>
          </a:p>
          <a:p>
            <a:pPr marL="233363" lvl="0" indent="-233363" algn="l">
              <a:spcBef>
                <a:spcPct val="0"/>
              </a:spcBef>
            </a:pPr>
            <a:r>
              <a:rPr lang="en-US" sz="2600" dirty="0">
                <a:solidFill>
                  <a:srgbClr val="FFFFFF"/>
                </a:solidFill>
                <a:latin typeface="Arial" charset="0"/>
              </a:rPr>
              <a:t>Data may be eventually imported into the electronic health record as powerful measures of health and function.</a:t>
            </a:r>
          </a:p>
          <a:p>
            <a:pPr marL="233363" lvl="0" indent="-233363" algn="l">
              <a:spcBef>
                <a:spcPct val="0"/>
              </a:spcBef>
            </a:pPr>
            <a:r>
              <a:rPr lang="en-US" sz="2600" dirty="0">
                <a:solidFill>
                  <a:srgbClr val="FFFFFF"/>
                </a:solidFill>
                <a:latin typeface="Arial" charset="0"/>
              </a:rPr>
              <a:t>As the foundation for future extramural funding, the novel kinematic measures proposed may provide better insight into the mechanisms underlying, and better predictors of, real world abnormal gait, losses of balance and falls.</a:t>
            </a:r>
          </a:p>
          <a:p>
            <a:pPr marL="233363" lvl="0" indent="-233363" algn="l">
              <a:spcBef>
                <a:spcPct val="0"/>
              </a:spcBef>
            </a:pPr>
            <a:r>
              <a:rPr lang="en-US" sz="2600" dirty="0">
                <a:solidFill>
                  <a:srgbClr val="FFFFFF"/>
                </a:solidFill>
                <a:latin typeface="Arial" charset="0"/>
              </a:rPr>
              <a:t>Future larger population studies can link these real world measures with fall occurrence and other key gait- and fall-relevant outcomes such as disability, institutionalization, and mortality.</a:t>
            </a:r>
            <a:endParaRPr lang="en-US" sz="2800" dirty="0">
              <a:solidFill>
                <a:srgbClr val="FFFFFF"/>
              </a:solidFill>
              <a:latin typeface="Arial" charset="0"/>
            </a:endParaRPr>
          </a:p>
        </p:txBody>
      </p:sp>
      <p:sp>
        <p:nvSpPr>
          <p:cNvPr id="2" name="Title 1"/>
          <p:cNvSpPr>
            <a:spLocks noGrp="1"/>
          </p:cNvSpPr>
          <p:nvPr>
            <p:ph type="ctrTitle"/>
          </p:nvPr>
        </p:nvSpPr>
        <p:spPr>
          <a:xfrm>
            <a:off x="1835305" y="215334"/>
            <a:ext cx="7772400" cy="728706"/>
          </a:xfrm>
        </p:spPr>
        <p:txBody>
          <a:bodyPr>
            <a:normAutofit/>
          </a:bodyPr>
          <a:lstStyle/>
          <a:p>
            <a:r>
              <a:rPr lang="en-US" sz="3600" dirty="0">
                <a:solidFill>
                  <a:srgbClr val="FFFF00"/>
                </a:solidFill>
                <a:latin typeface="Arial" panose="020B0604020202020204" pitchFamily="34" charset="0"/>
                <a:cs typeface="Arial" panose="020B0604020202020204" pitchFamily="34" charset="0"/>
              </a:rPr>
              <a:t>Impact</a:t>
            </a:r>
            <a:endParaRPr lang="en-US" dirty="0"/>
          </a:p>
        </p:txBody>
      </p:sp>
    </p:spTree>
    <p:extLst>
      <p:ext uri="{BB962C8B-B14F-4D97-AF65-F5344CB8AC3E}">
        <p14:creationId xmlns:p14="http://schemas.microsoft.com/office/powerpoint/2010/main" val="139610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rBedPepp">
  <a:themeElements>
    <a:clrScheme name="ChrBedPe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ChrBedPe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hrBedPepp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rBedPe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hrBedPepp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rBedPepp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rBedPepp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rBedPepp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hrBedPepp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1904</TotalTime>
  <Words>673</Words>
  <Application>Microsoft Office PowerPoint</Application>
  <PresentationFormat>Widescreen</PresentationFormat>
  <Paragraphs>39</Paragraphs>
  <Slides>6</Slides>
  <Notes>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13" baseType="lpstr">
      <vt:lpstr>Arial</vt:lpstr>
      <vt:lpstr>Calibri</vt:lpstr>
      <vt:lpstr>Calibri Light</vt:lpstr>
      <vt:lpstr>Times New Roman</vt:lpstr>
      <vt:lpstr>Office Theme</vt:lpstr>
      <vt:lpstr>ChrBedPepp</vt:lpstr>
      <vt:lpstr>Photo Editor Photo</vt:lpstr>
      <vt:lpstr>Sensor-Assessed Clinic versus Home Gait Measures in At-Fall Risk Older Adults  Neil B Alexander1,2, Lauro Ojeda3, Xun Huan3   1Division of Geriatric and Palliative Medicine, Department of Internal Medicine, University of Michigan, Ann Arbor, MI  2VA Ann Arbor Health Care System Geriatrics Research Education and Clinical Center, Ann Arbor, MI;  3Department of Mechanical Engineering, University of Michigan, Ann Arbor,   MI   </vt:lpstr>
      <vt:lpstr>Background </vt:lpstr>
      <vt:lpstr>Specific Aims</vt:lpstr>
      <vt:lpstr>Specific Aims</vt:lpstr>
      <vt:lpstr>Methods and Preliminary Results </vt:lpstr>
      <vt:lpstr>Impact</vt:lpstr>
    </vt:vector>
  </TitlesOfParts>
  <Company>University of Michigan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Home-based Team Transitional Telecare to Optimize Mobility and Physical Activity in Recently Hospitalized Older Veterans</dc:title>
  <dc:creator>Cigolle, Christine</dc:creator>
  <cp:lastModifiedBy>Alexander, Neil</cp:lastModifiedBy>
  <cp:revision>197</cp:revision>
  <dcterms:created xsi:type="dcterms:W3CDTF">2017-07-11T01:52:42Z</dcterms:created>
  <dcterms:modified xsi:type="dcterms:W3CDTF">2024-01-24T23:11:26Z</dcterms:modified>
</cp:coreProperties>
</file>