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5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51.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78.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79.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93.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94.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drawings/drawing2.xml" ContentType="application/vnd.openxmlformats-officedocument.drawingml.chartshapes+xml"/>
  <Override PartName="/ppt/notesSlides/notesSlide95.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9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114.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117.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85"/>
  </p:notesMasterIdLst>
  <p:sldIdLst>
    <p:sldId id="256" r:id="rId2"/>
    <p:sldId id="672" r:id="rId3"/>
    <p:sldId id="629" r:id="rId4"/>
    <p:sldId id="627" r:id="rId5"/>
    <p:sldId id="628" r:id="rId6"/>
    <p:sldId id="632" r:id="rId7"/>
    <p:sldId id="270" r:id="rId8"/>
    <p:sldId id="543" r:id="rId9"/>
    <p:sldId id="269" r:id="rId10"/>
    <p:sldId id="630" r:id="rId11"/>
    <p:sldId id="631" r:id="rId12"/>
    <p:sldId id="571" r:id="rId13"/>
    <p:sldId id="544" r:id="rId14"/>
    <p:sldId id="633" r:id="rId15"/>
    <p:sldId id="257" r:id="rId16"/>
    <p:sldId id="258" r:id="rId17"/>
    <p:sldId id="634" r:id="rId18"/>
    <p:sldId id="260" r:id="rId19"/>
    <p:sldId id="635" r:id="rId20"/>
    <p:sldId id="263" r:id="rId21"/>
    <p:sldId id="262" r:id="rId22"/>
    <p:sldId id="268" r:id="rId23"/>
    <p:sldId id="280" r:id="rId24"/>
    <p:sldId id="279" r:id="rId25"/>
    <p:sldId id="638" r:id="rId26"/>
    <p:sldId id="687" r:id="rId27"/>
    <p:sldId id="273" r:id="rId28"/>
    <p:sldId id="274" r:id="rId29"/>
    <p:sldId id="546" r:id="rId30"/>
    <p:sldId id="276" r:id="rId31"/>
    <p:sldId id="277" r:id="rId32"/>
    <p:sldId id="275" r:id="rId33"/>
    <p:sldId id="578" r:id="rId34"/>
    <p:sldId id="624" r:id="rId35"/>
    <p:sldId id="625" r:id="rId36"/>
    <p:sldId id="684" r:id="rId37"/>
    <p:sldId id="685" r:id="rId38"/>
    <p:sldId id="686" r:id="rId39"/>
    <p:sldId id="642" r:id="rId40"/>
    <p:sldId id="566" r:id="rId41"/>
    <p:sldId id="264" r:id="rId42"/>
    <p:sldId id="639" r:id="rId43"/>
    <p:sldId id="265" r:id="rId44"/>
    <p:sldId id="259" r:id="rId45"/>
    <p:sldId id="567" r:id="rId46"/>
    <p:sldId id="626" r:id="rId47"/>
    <p:sldId id="261" r:id="rId48"/>
    <p:sldId id="606" r:id="rId49"/>
    <p:sldId id="607" r:id="rId50"/>
    <p:sldId id="671" r:id="rId51"/>
    <p:sldId id="688" r:id="rId52"/>
    <p:sldId id="540" r:id="rId53"/>
    <p:sldId id="266" r:id="rId54"/>
    <p:sldId id="580" r:id="rId55"/>
    <p:sldId id="568" r:id="rId56"/>
    <p:sldId id="509" r:id="rId57"/>
    <p:sldId id="569" r:id="rId58"/>
    <p:sldId id="588" r:id="rId59"/>
    <p:sldId id="587" r:id="rId60"/>
    <p:sldId id="468" r:id="rId61"/>
    <p:sldId id="581" r:id="rId62"/>
    <p:sldId id="545" r:id="rId63"/>
    <p:sldId id="608" r:id="rId64"/>
    <p:sldId id="572" r:id="rId65"/>
    <p:sldId id="550" r:id="rId66"/>
    <p:sldId id="689" r:id="rId67"/>
    <p:sldId id="609" r:id="rId68"/>
    <p:sldId id="583" r:id="rId69"/>
    <p:sldId id="462" r:id="rId70"/>
    <p:sldId id="475" r:id="rId71"/>
    <p:sldId id="573" r:id="rId72"/>
    <p:sldId id="490" r:id="rId73"/>
    <p:sldId id="610" r:id="rId74"/>
    <p:sldId id="611" r:id="rId75"/>
    <p:sldId id="547" r:id="rId76"/>
    <p:sldId id="457" r:id="rId77"/>
    <p:sldId id="582" r:id="rId78"/>
    <p:sldId id="486" r:id="rId79"/>
    <p:sldId id="694" r:id="rId80"/>
    <p:sldId id="696" r:id="rId81"/>
    <p:sldId id="695" r:id="rId82"/>
    <p:sldId id="697" r:id="rId83"/>
    <p:sldId id="698" r:id="rId84"/>
    <p:sldId id="699" r:id="rId85"/>
    <p:sldId id="700" r:id="rId86"/>
    <p:sldId id="701" r:id="rId87"/>
    <p:sldId id="702" r:id="rId88"/>
    <p:sldId id="703" r:id="rId89"/>
    <p:sldId id="704" r:id="rId90"/>
    <p:sldId id="612" r:id="rId91"/>
    <p:sldId id="489" r:id="rId92"/>
    <p:sldId id="613" r:id="rId93"/>
    <p:sldId id="614" r:id="rId94"/>
    <p:sldId id="548" r:id="rId95"/>
    <p:sldId id="615" r:id="rId96"/>
    <p:sldId id="579" r:id="rId97"/>
    <p:sldId id="616" r:id="rId98"/>
    <p:sldId id="691" r:id="rId99"/>
    <p:sldId id="692" r:id="rId100"/>
    <p:sldId id="618" r:id="rId101"/>
    <p:sldId id="690" r:id="rId102"/>
    <p:sldId id="693" r:id="rId103"/>
    <p:sldId id="619" r:id="rId104"/>
    <p:sldId id="584" r:id="rId105"/>
    <p:sldId id="585" r:id="rId106"/>
    <p:sldId id="586" r:id="rId107"/>
    <p:sldId id="589" r:id="rId108"/>
    <p:sldId id="705" r:id="rId109"/>
    <p:sldId id="640" r:id="rId110"/>
    <p:sldId id="641" r:id="rId111"/>
    <p:sldId id="644" r:id="rId112"/>
    <p:sldId id="525" r:id="rId113"/>
    <p:sldId id="287" r:id="rId114"/>
    <p:sldId id="282" r:id="rId115"/>
    <p:sldId id="288" r:id="rId116"/>
    <p:sldId id="289" r:id="rId117"/>
    <p:sldId id="290" r:id="rId118"/>
    <p:sldId id="553" r:id="rId119"/>
    <p:sldId id="575" r:id="rId120"/>
    <p:sldId id="283" r:id="rId121"/>
    <p:sldId id="598" r:id="rId122"/>
    <p:sldId id="599" r:id="rId123"/>
    <p:sldId id="576" r:id="rId124"/>
    <p:sldId id="285" r:id="rId125"/>
    <p:sldId id="286" r:id="rId126"/>
    <p:sldId id="596" r:id="rId127"/>
    <p:sldId id="654" r:id="rId128"/>
    <p:sldId id="650" r:id="rId129"/>
    <p:sldId id="706" r:id="rId130"/>
    <p:sldId id="708" r:id="rId131"/>
    <p:sldId id="709" r:id="rId132"/>
    <p:sldId id="710" r:id="rId133"/>
    <p:sldId id="711" r:id="rId134"/>
    <p:sldId id="712" r:id="rId135"/>
    <p:sldId id="707" r:id="rId136"/>
    <p:sldId id="655" r:id="rId137"/>
    <p:sldId id="656" r:id="rId138"/>
    <p:sldId id="645" r:id="rId139"/>
    <p:sldId id="560" r:id="rId140"/>
    <p:sldId id="561" r:id="rId141"/>
    <p:sldId id="602" r:id="rId142"/>
    <p:sldId id="554" r:id="rId143"/>
    <p:sldId id="563" r:id="rId144"/>
    <p:sldId id="555" r:id="rId145"/>
    <p:sldId id="556" r:id="rId146"/>
    <p:sldId id="557" r:id="rId147"/>
    <p:sldId id="284" r:id="rId148"/>
    <p:sldId id="600" r:id="rId149"/>
    <p:sldId id="657" r:id="rId150"/>
    <p:sldId id="570" r:id="rId151"/>
    <p:sldId id="339" r:id="rId152"/>
    <p:sldId id="314" r:id="rId153"/>
    <p:sldId id="341" r:id="rId154"/>
    <p:sldId id="660" r:id="rId155"/>
    <p:sldId id="658" r:id="rId156"/>
    <p:sldId id="659" r:id="rId157"/>
    <p:sldId id="661" r:id="rId158"/>
    <p:sldId id="294" r:id="rId159"/>
    <p:sldId id="662" r:id="rId160"/>
    <p:sldId id="272" r:id="rId161"/>
    <p:sldId id="663" r:id="rId162"/>
    <p:sldId id="664" r:id="rId163"/>
    <p:sldId id="665" r:id="rId164"/>
    <p:sldId id="666" r:id="rId165"/>
    <p:sldId id="667" r:id="rId166"/>
    <p:sldId id="682" r:id="rId167"/>
    <p:sldId id="622" r:id="rId168"/>
    <p:sldId id="669" r:id="rId169"/>
    <p:sldId id="683" r:id="rId170"/>
    <p:sldId id="670" r:id="rId171"/>
    <p:sldId id="673" r:id="rId172"/>
    <p:sldId id="674" r:id="rId173"/>
    <p:sldId id="678" r:id="rId174"/>
    <p:sldId id="675" r:id="rId175"/>
    <p:sldId id="676" r:id="rId176"/>
    <p:sldId id="677" r:id="rId177"/>
    <p:sldId id="595" r:id="rId178"/>
    <p:sldId id="679" r:id="rId179"/>
    <p:sldId id="591" r:id="rId180"/>
    <p:sldId id="681" r:id="rId181"/>
    <p:sldId id="668" r:id="rId182"/>
    <p:sldId id="271" r:id="rId183"/>
    <p:sldId id="680" r:id="rId184"/>
  </p:sldIdLst>
  <p:sldSz cx="12192000" cy="6858000"/>
  <p:notesSz cx="9296400" cy="7010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1"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1"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1"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1"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1"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pitchFamily="1"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pitchFamily="1"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pitchFamily="1"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pitchFamily="1"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7074"/>
    <a:srgbClr val="6264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10" autoAdjust="0"/>
    <p:restoredTop sz="95223" autoAdjust="0"/>
  </p:normalViewPr>
  <p:slideViewPr>
    <p:cSldViewPr>
      <p:cViewPr varScale="1">
        <p:scale>
          <a:sx n="81" d="100"/>
          <a:sy n="81" d="100"/>
        </p:scale>
        <p:origin x="159" y="45"/>
      </p:cViewPr>
      <p:guideLst>
        <p:guide orient="horz" pos="2160"/>
        <p:guide pos="3840"/>
      </p:guideLst>
    </p:cSldViewPr>
  </p:slideViewPr>
  <p:outlineViewPr>
    <p:cViewPr>
      <p:scale>
        <a:sx n="33" d="100"/>
        <a:sy n="33" d="100"/>
      </p:scale>
      <p:origin x="0" y="-10978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presProps" Target="pres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viewProps" Target="viewProps.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annet\Dropbox\Consent\Output\Project%20reporting\2020-11%20BigSurv\consent%20rates.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aejack\Box\myBox\Conferences\2024-02_GOR_keynote\graphs\smatphone%20and%20app%20participation.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aejack\Box\myBox\Conferences\2024-02_GOR_keynote\graphs\bvi%20and%20shq%20outcomes.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aejack\Box\myBox\Conferences\2024-02_GOR_keynote\graphs\WHYNOT%20debrief.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aejack\Box\myBox\Conferences\2024-02_GOR_keynote\graphs\non-participation%20biases%20across%20apps.xlsx" TargetMode="Externa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chartUserShapes" Target="../drawings/drawing2.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aejack\Box\myBox\Conferences\2024-02_GOR_keynote\graphs\non-participation%20biases%20across%20apps.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26.xml"/><Relationship Id="rId1" Type="http://schemas.microsoft.com/office/2011/relationships/chartStyle" Target="style26.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annet\Dropbox\Consent\Output\Project%20reporting\2021-06%20ISER%20seminar\graphs%20iser%20seminar.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annet\Dropbox\Consent\Output\Project%20reporting\2021-06%20ISER%20seminar\graphs%20iser%20seminar.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GB" dirty="0">
                <a:solidFill>
                  <a:srgbClr val="0070C0"/>
                </a:solidFill>
              </a:rPr>
              <a:t>%</a:t>
            </a:r>
            <a:r>
              <a:rPr lang="en-GB" baseline="0" dirty="0">
                <a:solidFill>
                  <a:srgbClr val="0070C0"/>
                </a:solidFill>
              </a:rPr>
              <a:t> households </a:t>
            </a:r>
            <a:r>
              <a:rPr lang="en-GB" b="1" baseline="0" dirty="0">
                <a:solidFill>
                  <a:srgbClr val="0070C0"/>
                </a:solidFill>
              </a:rPr>
              <a:t>issued</a:t>
            </a:r>
            <a:r>
              <a:rPr lang="en-GB" b="0" baseline="0" dirty="0">
                <a:solidFill>
                  <a:srgbClr val="0070C0"/>
                </a:solidFill>
              </a:rPr>
              <a:t> web-first</a:t>
            </a:r>
            <a:endParaRPr lang="en-GB" baseline="0" dirty="0">
              <a:solidFill>
                <a:srgbClr val="0070C0"/>
              </a:solidFill>
            </a:endParaRPr>
          </a:p>
          <a:p>
            <a:pPr>
              <a:defRPr/>
            </a:pPr>
            <a:r>
              <a:rPr lang="en-GB" baseline="0" dirty="0">
                <a:solidFill>
                  <a:srgbClr val="FF0000"/>
                </a:solidFill>
              </a:rPr>
              <a:t>% of all Respondents interviewed online</a:t>
            </a:r>
            <a:endParaRPr lang="en-GB" dirty="0">
              <a:solidFill>
                <a:srgbClr val="FF0000"/>
              </a:solidFill>
            </a:endParaRPr>
          </a:p>
        </c:rich>
      </c:tx>
      <c:layout>
        <c:manualLayout>
          <c:xMode val="edge"/>
          <c:yMode val="edge"/>
          <c:x val="3.0408744374024067E-3"/>
          <c:y val="6.0591392812655055E-2"/>
        </c:manualLayout>
      </c:layout>
      <c:overlay val="1"/>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barChart>
        <c:barDir val="col"/>
        <c:grouping val="clustered"/>
        <c:varyColors val="0"/>
        <c:ser>
          <c:idx val="0"/>
          <c:order val="0"/>
          <c:tx>
            <c:strRef>
              <c:f>Sheet1!$B$1</c:f>
              <c:strCache>
                <c:ptCount val="1"/>
                <c:pt idx="0">
                  <c:v>Issue</c:v>
                </c:pt>
              </c:strCache>
            </c:strRef>
          </c:tx>
          <c:spPr>
            <a:solidFill>
              <a:srgbClr val="0070C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Wave 7</c:v>
                </c:pt>
                <c:pt idx="1">
                  <c:v>Wave 8</c:v>
                </c:pt>
                <c:pt idx="2">
                  <c:v>Wave 9</c:v>
                </c:pt>
                <c:pt idx="3">
                  <c:v>W10</c:v>
                </c:pt>
                <c:pt idx="4">
                  <c:v>W11</c:v>
                </c:pt>
                <c:pt idx="5">
                  <c:v>W12</c:v>
                </c:pt>
                <c:pt idx="6">
                  <c:v>W13</c:v>
                </c:pt>
                <c:pt idx="7">
                  <c:v>W14</c:v>
                </c:pt>
                <c:pt idx="8">
                  <c:v>W15</c:v>
                </c:pt>
              </c:strCache>
            </c:strRef>
          </c:cat>
          <c:val>
            <c:numRef>
              <c:f>Sheet1!$B$2:$B$10</c:f>
              <c:numCache>
                <c:formatCode>0.00%</c:formatCode>
                <c:ptCount val="9"/>
                <c:pt idx="0">
                  <c:v>0.12939999999999999</c:v>
                </c:pt>
                <c:pt idx="1">
                  <c:v>0.38869999999999999</c:v>
                </c:pt>
                <c:pt idx="2">
                  <c:v>0.60089999999999999</c:v>
                </c:pt>
                <c:pt idx="3">
                  <c:v>0.70040000000000002</c:v>
                </c:pt>
                <c:pt idx="4">
                  <c:v>0.79259999999999997</c:v>
                </c:pt>
                <c:pt idx="5">
                  <c:v>0.95750000000000002</c:v>
                </c:pt>
                <c:pt idx="6">
                  <c:v>0.94310000000000005</c:v>
                </c:pt>
                <c:pt idx="7">
                  <c:v>0.88390000000000002</c:v>
                </c:pt>
                <c:pt idx="8">
                  <c:v>0.89400000000000002</c:v>
                </c:pt>
              </c:numCache>
            </c:numRef>
          </c:val>
          <c:extLst>
            <c:ext xmlns:c16="http://schemas.microsoft.com/office/drawing/2014/chart" uri="{C3380CC4-5D6E-409C-BE32-E72D297353CC}">
              <c16:uniqueId val="{00000000-8C61-4141-8AD9-A7437D0E5375}"/>
            </c:ext>
          </c:extLst>
        </c:ser>
        <c:ser>
          <c:idx val="1"/>
          <c:order val="1"/>
          <c:tx>
            <c:strRef>
              <c:f>Sheet1!$C$1</c:f>
              <c:strCache>
                <c:ptCount val="1"/>
                <c:pt idx="0">
                  <c:v>Interview</c:v>
                </c:pt>
              </c:strCache>
            </c:strRef>
          </c:tx>
          <c:spPr>
            <a:solidFill>
              <a:srgbClr val="FF0000"/>
            </a:solidFill>
            <a:ln>
              <a:noFill/>
            </a:ln>
            <a:effectLst/>
          </c:spPr>
          <c:invertIfNegative val="0"/>
          <c:dLbls>
            <c:dLbl>
              <c:idx val="1"/>
              <c:layout>
                <c:manualLayout>
                  <c:x val="1.7798735920269818E-2"/>
                  <c:y val="-1.0098448810633448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3C4-47E5-B15E-16939F3340FD}"/>
                </c:ext>
              </c:extLst>
            </c:dLbl>
            <c:dLbl>
              <c:idx val="2"/>
              <c:layout>
                <c:manualLayout>
                  <c:x val="9.7084014110562049E-3"/>
                  <c:y val="-5.0492244053167238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3C4-47E5-B15E-16939F3340FD}"/>
                </c:ext>
              </c:extLst>
            </c:dLbl>
            <c:dLbl>
              <c:idx val="3"/>
              <c:layout>
                <c:manualLayout>
                  <c:x val="9.7084014110562049E-3"/>
                  <c:y val="-5.508308437514096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3C4-47E5-B15E-16939F3340FD}"/>
                </c:ext>
              </c:extLst>
            </c:dLbl>
            <c:dLbl>
              <c:idx val="4"/>
              <c:layout>
                <c:manualLayout>
                  <c:x val="8.0903345092135526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3C4-47E5-B15E-16939F3340FD}"/>
                </c:ext>
              </c:extLst>
            </c:dLbl>
            <c:dLbl>
              <c:idx val="5"/>
              <c:layout>
                <c:manualLayout>
                  <c:x val="1.7798735920269697E-2"/>
                  <c:y val="-1.101661687502820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3C4-47E5-B15E-16939F3340FD}"/>
                </c:ext>
              </c:extLst>
            </c:dLbl>
            <c:dLbl>
              <c:idx val="6"/>
              <c:layout>
                <c:manualLayout>
                  <c:x val="1.7798735920269818E-2"/>
                  <c:y val="-1.2623061013291809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3C4-47E5-B15E-16939F3340FD}"/>
                </c:ext>
              </c:extLst>
            </c:dLbl>
            <c:dLbl>
              <c:idx val="7"/>
              <c:layout>
                <c:manualLayout>
                  <c:x val="6.5321960111426351E-3"/>
                  <c:y val="-5.508308437514109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E64-4751-A703-229084352956}"/>
                </c:ext>
              </c:extLst>
            </c:dLbl>
            <c:dLbl>
              <c:idx val="8"/>
              <c:layout>
                <c:manualLayout>
                  <c:x val="1.5241790692666521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E64-4751-A703-22908435295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Wave 7</c:v>
                </c:pt>
                <c:pt idx="1">
                  <c:v>Wave 8</c:v>
                </c:pt>
                <c:pt idx="2">
                  <c:v>Wave 9</c:v>
                </c:pt>
                <c:pt idx="3">
                  <c:v>W10</c:v>
                </c:pt>
                <c:pt idx="4">
                  <c:v>W11</c:v>
                </c:pt>
                <c:pt idx="5">
                  <c:v>W12</c:v>
                </c:pt>
                <c:pt idx="6">
                  <c:v>W13</c:v>
                </c:pt>
                <c:pt idx="7">
                  <c:v>W14</c:v>
                </c:pt>
                <c:pt idx="8">
                  <c:v>W15</c:v>
                </c:pt>
              </c:strCache>
            </c:strRef>
          </c:cat>
          <c:val>
            <c:numRef>
              <c:f>Sheet1!$C$2:$C$10</c:f>
              <c:numCache>
                <c:formatCode>0.00%</c:formatCode>
                <c:ptCount val="9"/>
                <c:pt idx="0">
                  <c:v>4.5199999999999997E-2</c:v>
                </c:pt>
                <c:pt idx="1">
                  <c:v>0.28960000000000002</c:v>
                </c:pt>
                <c:pt idx="2">
                  <c:v>0.50470000000000004</c:v>
                </c:pt>
                <c:pt idx="3">
                  <c:v>0.58520000000000005</c:v>
                </c:pt>
                <c:pt idx="4">
                  <c:v>0.68079999999999996</c:v>
                </c:pt>
                <c:pt idx="5">
                  <c:v>0.81589999999999996</c:v>
                </c:pt>
                <c:pt idx="6">
                  <c:v>0.86850000000000005</c:v>
                </c:pt>
                <c:pt idx="7">
                  <c:v>0.88019999999999998</c:v>
                </c:pt>
                <c:pt idx="8">
                  <c:v>0.88419999999999999</c:v>
                </c:pt>
              </c:numCache>
            </c:numRef>
          </c:val>
          <c:extLst>
            <c:ext xmlns:c16="http://schemas.microsoft.com/office/drawing/2014/chart" uri="{C3380CC4-5D6E-409C-BE32-E72D297353CC}">
              <c16:uniqueId val="{00000003-8C61-4141-8AD9-A7437D0E5375}"/>
            </c:ext>
          </c:extLst>
        </c:ser>
        <c:dLbls>
          <c:dLblPos val="outEnd"/>
          <c:showLegendKey val="0"/>
          <c:showVal val="1"/>
          <c:showCatName val="0"/>
          <c:showSerName val="0"/>
          <c:showPercent val="0"/>
          <c:showBubbleSize val="0"/>
        </c:dLbls>
        <c:gapWidth val="219"/>
        <c:overlap val="-27"/>
        <c:axId val="1395447951"/>
        <c:axId val="1967456448"/>
      </c:barChart>
      <c:catAx>
        <c:axId val="13954479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67456448"/>
        <c:crosses val="autoZero"/>
        <c:auto val="1"/>
        <c:lblAlgn val="ctr"/>
        <c:lblOffset val="100"/>
        <c:noMultiLvlLbl val="0"/>
      </c:catAx>
      <c:valAx>
        <c:axId val="1967456448"/>
        <c:scaling>
          <c:orientation val="minMax"/>
          <c:max val="1"/>
        </c:scaling>
        <c:delete val="1"/>
        <c:axPos val="l"/>
        <c:numFmt formatCode="0%" sourceLinked="0"/>
        <c:majorTickMark val="none"/>
        <c:minorTickMark val="none"/>
        <c:tickLblPos val="nextTo"/>
        <c:crossAx val="139544795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3-D3FA-4993-B01F-A3494F409A65}"/>
              </c:ext>
            </c:extLst>
          </c:dPt>
          <c:dPt>
            <c:idx val="1"/>
            <c:invertIfNegative val="0"/>
            <c:bubble3D val="0"/>
            <c:spPr>
              <a:solidFill>
                <a:srgbClr val="0070C0"/>
              </a:solidFill>
              <a:ln>
                <a:noFill/>
              </a:ln>
              <a:effectLst/>
            </c:spPr>
            <c:extLst>
              <c:ext xmlns:c16="http://schemas.microsoft.com/office/drawing/2014/chart" uri="{C3380CC4-5D6E-409C-BE32-E72D297353CC}">
                <c16:uniqueId val="{00000004-D3FA-4993-B01F-A3494F409A65}"/>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Control</c:v>
                </c:pt>
                <c:pt idx="1">
                  <c:v>Trust priming</c:v>
                </c:pt>
              </c:strCache>
            </c:strRef>
          </c:cat>
          <c:val>
            <c:numRef>
              <c:f>Sheet1!$B$2:$B$3</c:f>
              <c:numCache>
                <c:formatCode>0%</c:formatCode>
                <c:ptCount val="2"/>
                <c:pt idx="0">
                  <c:v>0.51</c:v>
                </c:pt>
                <c:pt idx="1">
                  <c:v>0.56000000000000005</c:v>
                </c:pt>
              </c:numCache>
            </c:numRef>
          </c:val>
          <c:extLst>
            <c:ext xmlns:c16="http://schemas.microsoft.com/office/drawing/2014/chart" uri="{C3380CC4-5D6E-409C-BE32-E72D297353CC}">
              <c16:uniqueId val="{00000000-D3FA-4993-B01F-A3494F409A65}"/>
            </c:ext>
          </c:extLst>
        </c:ser>
        <c:dLbls>
          <c:dLblPos val="outEnd"/>
          <c:showLegendKey val="0"/>
          <c:showVal val="1"/>
          <c:showCatName val="0"/>
          <c:showSerName val="0"/>
          <c:showPercent val="0"/>
          <c:showBubbleSize val="0"/>
        </c:dLbls>
        <c:gapWidth val="219"/>
        <c:overlap val="-27"/>
        <c:axId val="2072479136"/>
        <c:axId val="2072495360"/>
      </c:barChart>
      <c:catAx>
        <c:axId val="2072479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2072495360"/>
        <c:crosses val="autoZero"/>
        <c:auto val="1"/>
        <c:lblAlgn val="ctr"/>
        <c:lblOffset val="100"/>
        <c:noMultiLvlLbl val="0"/>
      </c:catAx>
      <c:valAx>
        <c:axId val="2072495360"/>
        <c:scaling>
          <c:orientation val="minMax"/>
          <c:min val="0"/>
        </c:scaling>
        <c:delete val="1"/>
        <c:axPos val="l"/>
        <c:numFmt formatCode="0%" sourceLinked="1"/>
        <c:majorTickMark val="none"/>
        <c:minorTickMark val="none"/>
        <c:tickLblPos val="nextTo"/>
        <c:crossAx val="207247913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en-GB"/>
              <a:t>Very/somewhat concerned</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2.231237322515213E-2"/>
          <c:y val="0.12888111738076338"/>
          <c:w val="0.95537525354969577"/>
          <c:h val="0.67767190885880413"/>
        </c:manualLayout>
      </c:layout>
      <c:barChart>
        <c:barDir val="col"/>
        <c:grouping val="clustered"/>
        <c:varyColors val="0"/>
        <c:ser>
          <c:idx val="0"/>
          <c:order val="0"/>
          <c:tx>
            <c:strRef>
              <c:f>Sheet1!$B$1</c:f>
              <c:strCache>
                <c:ptCount val="1"/>
                <c:pt idx="0">
                  <c:v>FTF</c:v>
                </c:pt>
              </c:strCache>
            </c:strRef>
          </c:tx>
          <c:spPr>
            <a:solidFill>
              <a:srgbClr val="FF000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Privacy</c:v>
                </c:pt>
                <c:pt idx="1">
                  <c:v>Data Security</c:v>
                </c:pt>
              </c:strCache>
            </c:strRef>
          </c:cat>
          <c:val>
            <c:numRef>
              <c:f>Sheet1!$B$2:$B$3</c:f>
              <c:numCache>
                <c:formatCode>0.00%</c:formatCode>
                <c:ptCount val="2"/>
                <c:pt idx="0">
                  <c:v>0.628</c:v>
                </c:pt>
                <c:pt idx="1">
                  <c:v>0.78</c:v>
                </c:pt>
              </c:numCache>
            </c:numRef>
          </c:val>
          <c:extLst>
            <c:ext xmlns:c16="http://schemas.microsoft.com/office/drawing/2014/chart" uri="{C3380CC4-5D6E-409C-BE32-E72D297353CC}">
              <c16:uniqueId val="{00000000-BA6F-418F-99A2-6117F75B57E7}"/>
            </c:ext>
          </c:extLst>
        </c:ser>
        <c:ser>
          <c:idx val="1"/>
          <c:order val="1"/>
          <c:tx>
            <c:strRef>
              <c:f>Sheet1!$C$1</c:f>
              <c:strCache>
                <c:ptCount val="1"/>
                <c:pt idx="0">
                  <c:v>Web</c:v>
                </c:pt>
              </c:strCache>
            </c:strRef>
          </c:tx>
          <c:spPr>
            <a:solidFill>
              <a:srgbClr val="0070C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Privacy</c:v>
                </c:pt>
                <c:pt idx="1">
                  <c:v>Data Security</c:v>
                </c:pt>
              </c:strCache>
            </c:strRef>
          </c:cat>
          <c:val>
            <c:numRef>
              <c:f>Sheet1!$C$2:$C$3</c:f>
              <c:numCache>
                <c:formatCode>0.00%</c:formatCode>
                <c:ptCount val="2"/>
                <c:pt idx="0">
                  <c:v>0.71099999999999997</c:v>
                </c:pt>
                <c:pt idx="1">
                  <c:v>0.83099999999999996</c:v>
                </c:pt>
              </c:numCache>
            </c:numRef>
          </c:val>
          <c:extLst>
            <c:ext xmlns:c16="http://schemas.microsoft.com/office/drawing/2014/chart" uri="{C3380CC4-5D6E-409C-BE32-E72D297353CC}">
              <c16:uniqueId val="{00000001-BA6F-418F-99A2-6117F75B57E7}"/>
            </c:ext>
          </c:extLst>
        </c:ser>
        <c:dLbls>
          <c:dLblPos val="outEnd"/>
          <c:showLegendKey val="0"/>
          <c:showVal val="1"/>
          <c:showCatName val="0"/>
          <c:showSerName val="0"/>
          <c:showPercent val="0"/>
          <c:showBubbleSize val="0"/>
        </c:dLbls>
        <c:gapWidth val="219"/>
        <c:overlap val="-27"/>
        <c:axId val="475269472"/>
        <c:axId val="475262816"/>
      </c:barChart>
      <c:catAx>
        <c:axId val="475269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475262816"/>
        <c:crosses val="autoZero"/>
        <c:auto val="1"/>
        <c:lblAlgn val="ctr"/>
        <c:lblOffset val="100"/>
        <c:noMultiLvlLbl val="0"/>
      </c:catAx>
      <c:valAx>
        <c:axId val="475262816"/>
        <c:scaling>
          <c:orientation val="minMax"/>
        </c:scaling>
        <c:delete val="1"/>
        <c:axPos val="l"/>
        <c:numFmt formatCode="0.00%" sourceLinked="1"/>
        <c:majorTickMark val="none"/>
        <c:minorTickMark val="none"/>
        <c:tickLblPos val="nextTo"/>
        <c:crossAx val="475269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solidFill>
            <a:schemeClr val="tx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Sheet1!$I$15</c:f>
              <c:strCache>
                <c:ptCount val="1"/>
                <c:pt idx="0">
                  <c:v>Completely/mostly understand (%)</c:v>
                </c:pt>
              </c:strCache>
            </c:strRef>
          </c:tx>
          <c:spPr>
            <a:solidFill>
              <a:srgbClr val="0070C0"/>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0-D8FD-4706-BE59-57E473606EF3}"/>
              </c:ext>
            </c:extLst>
          </c:dPt>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Sheet1!$J$14:$K$14</c:f>
              <c:strCache>
                <c:ptCount val="2"/>
                <c:pt idx="0">
                  <c:v>FTF</c:v>
                </c:pt>
                <c:pt idx="1">
                  <c:v>Web</c:v>
                </c:pt>
              </c:strCache>
            </c:strRef>
          </c:cat>
          <c:val>
            <c:numRef>
              <c:f>Sheet1!$J$15:$K$15</c:f>
              <c:numCache>
                <c:formatCode>0</c:formatCode>
                <c:ptCount val="2"/>
                <c:pt idx="0">
                  <c:v>65.7</c:v>
                </c:pt>
                <c:pt idx="1">
                  <c:v>43.5</c:v>
                </c:pt>
              </c:numCache>
            </c:numRef>
          </c:val>
          <c:extLst>
            <c:ext xmlns:c16="http://schemas.microsoft.com/office/drawing/2014/chart" uri="{C3380CC4-5D6E-409C-BE32-E72D297353CC}">
              <c16:uniqueId val="{00000000-9C84-4D25-8498-A12580391D16}"/>
            </c:ext>
          </c:extLst>
        </c:ser>
        <c:dLbls>
          <c:dLblPos val="outEnd"/>
          <c:showLegendKey val="0"/>
          <c:showVal val="1"/>
          <c:showCatName val="0"/>
          <c:showSerName val="0"/>
          <c:showPercent val="0"/>
          <c:showBubbleSize val="0"/>
        </c:dLbls>
        <c:gapWidth val="219"/>
        <c:overlap val="-27"/>
        <c:axId val="498735184"/>
        <c:axId val="498735504"/>
      </c:barChart>
      <c:catAx>
        <c:axId val="49873518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98735504"/>
        <c:crosses val="autoZero"/>
        <c:auto val="1"/>
        <c:lblAlgn val="ctr"/>
        <c:lblOffset val="100"/>
        <c:noMultiLvlLbl val="0"/>
      </c:catAx>
      <c:valAx>
        <c:axId val="498735504"/>
        <c:scaling>
          <c:orientation val="minMax"/>
        </c:scaling>
        <c:delete val="1"/>
        <c:axPos val="l"/>
        <c:numFmt formatCode="0" sourceLinked="1"/>
        <c:majorTickMark val="none"/>
        <c:minorTickMark val="none"/>
        <c:tickLblPos val="nextTo"/>
        <c:crossAx val="498735184"/>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en-GB"/>
              <a:t>Correct scores</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5.3140096618357488E-2"/>
          <c:y val="0.38621614307324553"/>
          <c:w val="0.893719806763285"/>
          <c:h val="0.33365589577657045"/>
        </c:manualLayout>
      </c:layout>
      <c:barChart>
        <c:barDir val="col"/>
        <c:grouping val="clustered"/>
        <c:varyColors val="0"/>
        <c:ser>
          <c:idx val="0"/>
          <c:order val="0"/>
          <c:tx>
            <c:strRef>
              <c:f>Sheet1!$B$1</c:f>
              <c:strCache>
                <c:ptCount val="1"/>
                <c:pt idx="0">
                  <c:v>Column2</c:v>
                </c:pt>
              </c:strCache>
            </c:strRef>
          </c:tx>
          <c:spPr>
            <a:solidFill>
              <a:srgbClr val="0070C0"/>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0-635F-45A9-A2D4-91B4709270E7}"/>
              </c:ext>
            </c:extLst>
          </c:dPt>
          <c:dLbls>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FTF</c:v>
                </c:pt>
                <c:pt idx="1">
                  <c:v>Web</c:v>
                </c:pt>
              </c:strCache>
            </c:strRef>
          </c:cat>
          <c:val>
            <c:numRef>
              <c:f>Sheet1!$B$2:$B$3</c:f>
              <c:numCache>
                <c:formatCode>General</c:formatCode>
                <c:ptCount val="2"/>
                <c:pt idx="0">
                  <c:v>4.8</c:v>
                </c:pt>
                <c:pt idx="1">
                  <c:v>4.5999999999999996</c:v>
                </c:pt>
              </c:numCache>
            </c:numRef>
          </c:val>
          <c:extLst>
            <c:ext xmlns:c16="http://schemas.microsoft.com/office/drawing/2014/chart" uri="{C3380CC4-5D6E-409C-BE32-E72D297353CC}">
              <c16:uniqueId val="{00000000-1EE2-4925-800A-33D1F90D6610}"/>
            </c:ext>
          </c:extLst>
        </c:ser>
        <c:dLbls>
          <c:dLblPos val="outEnd"/>
          <c:showLegendKey val="0"/>
          <c:showVal val="1"/>
          <c:showCatName val="0"/>
          <c:showSerName val="0"/>
          <c:showPercent val="0"/>
          <c:showBubbleSize val="0"/>
        </c:dLbls>
        <c:gapWidth val="219"/>
        <c:overlap val="-27"/>
        <c:axId val="1846720464"/>
        <c:axId val="1846723376"/>
      </c:barChart>
      <c:catAx>
        <c:axId val="1846720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1846723376"/>
        <c:crosses val="autoZero"/>
        <c:auto val="1"/>
        <c:lblAlgn val="ctr"/>
        <c:lblOffset val="100"/>
        <c:noMultiLvlLbl val="0"/>
      </c:catAx>
      <c:valAx>
        <c:axId val="1846723376"/>
        <c:scaling>
          <c:orientation val="minMax"/>
          <c:min val="4"/>
        </c:scaling>
        <c:delete val="1"/>
        <c:axPos val="l"/>
        <c:numFmt formatCode="General" sourceLinked="1"/>
        <c:majorTickMark val="none"/>
        <c:minorTickMark val="none"/>
        <c:tickLblPos val="nextTo"/>
        <c:crossAx val="184672046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sz="2000">
          <a:solidFill>
            <a:schemeClr val="tx1"/>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tx1"/>
                </a:solidFill>
                <a:latin typeface="+mn-lt"/>
                <a:ea typeface="+mn-ea"/>
                <a:cs typeface="+mn-cs"/>
              </a:defRPr>
            </a:pPr>
            <a:r>
              <a:rPr lang="en-US"/>
              <a:t>Consent rates</a:t>
            </a:r>
          </a:p>
        </c:rich>
      </c:tx>
      <c:overlay val="1"/>
      <c:spPr>
        <a:noFill/>
        <a:ln>
          <a:noFill/>
        </a:ln>
        <a:effectLst/>
      </c:spPr>
      <c:txPr>
        <a:bodyPr rot="0" spcFirstLastPara="1" vertOverflow="ellipsis" vert="horz" wrap="square" anchor="ctr" anchorCtr="1"/>
        <a:lstStyle/>
        <a:p>
          <a:pPr>
            <a:defRPr sz="288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0070C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Standard</c:v>
                </c:pt>
                <c:pt idx="1">
                  <c:v>With picture</c:v>
                </c:pt>
              </c:strCache>
            </c:strRef>
          </c:cat>
          <c:val>
            <c:numRef>
              <c:f>Sheet1!$B$2:$B$3</c:f>
              <c:numCache>
                <c:formatCode>0.00%</c:formatCode>
                <c:ptCount val="2"/>
                <c:pt idx="0">
                  <c:v>0.41599999999999998</c:v>
                </c:pt>
                <c:pt idx="1">
                  <c:v>0.47</c:v>
                </c:pt>
              </c:numCache>
            </c:numRef>
          </c:val>
          <c:extLst>
            <c:ext xmlns:c16="http://schemas.microsoft.com/office/drawing/2014/chart" uri="{C3380CC4-5D6E-409C-BE32-E72D297353CC}">
              <c16:uniqueId val="{00000000-E625-4721-A7E0-D29483B49E1A}"/>
            </c:ext>
          </c:extLst>
        </c:ser>
        <c:dLbls>
          <c:dLblPos val="outEnd"/>
          <c:showLegendKey val="0"/>
          <c:showVal val="1"/>
          <c:showCatName val="0"/>
          <c:showSerName val="0"/>
          <c:showPercent val="0"/>
          <c:showBubbleSize val="0"/>
        </c:dLbls>
        <c:gapWidth val="219"/>
        <c:overlap val="-27"/>
        <c:axId val="1923361711"/>
        <c:axId val="1930787791"/>
      </c:barChart>
      <c:catAx>
        <c:axId val="192336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1930787791"/>
        <c:crosses val="autoZero"/>
        <c:auto val="1"/>
        <c:lblAlgn val="ctr"/>
        <c:lblOffset val="100"/>
        <c:noMultiLvlLbl val="0"/>
      </c:catAx>
      <c:valAx>
        <c:axId val="1930787791"/>
        <c:scaling>
          <c:orientation val="minMax"/>
          <c:max val="0.70000000000000007"/>
          <c:min val="0"/>
        </c:scaling>
        <c:delete val="1"/>
        <c:axPos val="l"/>
        <c:numFmt formatCode="0.00%" sourceLinked="1"/>
        <c:majorTickMark val="none"/>
        <c:minorTickMark val="none"/>
        <c:tickLblPos val="nextTo"/>
        <c:crossAx val="192336171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400">
          <a:solidFill>
            <a:schemeClr val="tx1"/>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tx1"/>
                </a:solidFill>
                <a:latin typeface="+mn-lt"/>
                <a:ea typeface="+mn-ea"/>
                <a:cs typeface="+mn-cs"/>
              </a:defRPr>
            </a:pPr>
            <a:r>
              <a:rPr lang="en-US"/>
              <a:t>Consent rate</a:t>
            </a:r>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Consent</c:v>
                </c:pt>
              </c:strCache>
            </c:strRef>
          </c:tx>
          <c:spPr>
            <a:solidFill>
              <a:srgbClr val="0070C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Standard</c:v>
                </c:pt>
                <c:pt idx="1">
                  <c:v>Value for science</c:v>
                </c:pt>
                <c:pt idx="2">
                  <c:v>Video</c:v>
                </c:pt>
              </c:strCache>
            </c:strRef>
          </c:cat>
          <c:val>
            <c:numRef>
              <c:f>Sheet1!$B$2:$B$4</c:f>
              <c:numCache>
                <c:formatCode>0.00%</c:formatCode>
                <c:ptCount val="3"/>
                <c:pt idx="0">
                  <c:v>0.53900000000000003</c:v>
                </c:pt>
                <c:pt idx="1">
                  <c:v>0.56100000000000005</c:v>
                </c:pt>
                <c:pt idx="2">
                  <c:v>0.61299999999999999</c:v>
                </c:pt>
              </c:numCache>
            </c:numRef>
          </c:val>
          <c:extLst>
            <c:ext xmlns:c16="http://schemas.microsoft.com/office/drawing/2014/chart" uri="{C3380CC4-5D6E-409C-BE32-E72D297353CC}">
              <c16:uniqueId val="{00000000-E3E9-4E80-BA19-BFB4E2AB52B8}"/>
            </c:ext>
          </c:extLst>
        </c:ser>
        <c:dLbls>
          <c:showLegendKey val="0"/>
          <c:showVal val="0"/>
          <c:showCatName val="0"/>
          <c:showSerName val="0"/>
          <c:showPercent val="0"/>
          <c:showBubbleSize val="0"/>
        </c:dLbls>
        <c:gapWidth val="219"/>
        <c:overlap val="-27"/>
        <c:axId val="545936160"/>
        <c:axId val="545936640"/>
      </c:barChart>
      <c:catAx>
        <c:axId val="545936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545936640"/>
        <c:crosses val="autoZero"/>
        <c:auto val="1"/>
        <c:lblAlgn val="ctr"/>
        <c:lblOffset val="100"/>
        <c:noMultiLvlLbl val="0"/>
      </c:catAx>
      <c:valAx>
        <c:axId val="545936640"/>
        <c:scaling>
          <c:orientation val="minMax"/>
          <c:min val="0"/>
        </c:scaling>
        <c:delete val="1"/>
        <c:axPos val="l"/>
        <c:numFmt formatCode="0.00%" sourceLinked="1"/>
        <c:majorTickMark val="none"/>
        <c:minorTickMark val="none"/>
        <c:tickLblPos val="nextTo"/>
        <c:crossAx val="54593616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400">
          <a:solidFill>
            <a:schemeClr val="tx1"/>
          </a:solidFill>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Video</c:v>
                </c:pt>
              </c:strCache>
            </c:strRef>
          </c:tx>
          <c:spPr>
            <a:solidFill>
              <a:srgbClr val="0070C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Reflective</c:v>
                </c:pt>
                <c:pt idx="1">
                  <c:v>Gut feeling</c:v>
                </c:pt>
                <c:pt idx="2">
                  <c:v>Habit</c:v>
                </c:pt>
                <c:pt idx="3">
                  <c:v>Trust</c:v>
                </c:pt>
              </c:strCache>
            </c:strRef>
          </c:cat>
          <c:val>
            <c:numRef>
              <c:f>Sheet1!$B$2:$B$5</c:f>
              <c:numCache>
                <c:formatCode>0.00%</c:formatCode>
                <c:ptCount val="4"/>
                <c:pt idx="0">
                  <c:v>0.23799999999999999</c:v>
                </c:pt>
                <c:pt idx="1">
                  <c:v>0.188</c:v>
                </c:pt>
                <c:pt idx="2">
                  <c:v>0.217</c:v>
                </c:pt>
                <c:pt idx="3">
                  <c:v>0.46089999999999998</c:v>
                </c:pt>
              </c:numCache>
            </c:numRef>
          </c:val>
          <c:extLst>
            <c:ext xmlns:c16="http://schemas.microsoft.com/office/drawing/2014/chart" uri="{C3380CC4-5D6E-409C-BE32-E72D297353CC}">
              <c16:uniqueId val="{00000000-E3E9-4E80-BA19-BFB4E2AB52B8}"/>
            </c:ext>
          </c:extLst>
        </c:ser>
        <c:ser>
          <c:idx val="1"/>
          <c:order val="1"/>
          <c:tx>
            <c:strRef>
              <c:f>Sheet1!$C$1</c:f>
              <c:strCache>
                <c:ptCount val="1"/>
                <c:pt idx="0">
                  <c:v>Standard</c:v>
                </c:pt>
              </c:strCache>
            </c:strRef>
          </c:tx>
          <c:spPr>
            <a:solidFill>
              <a:srgbClr val="FF000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Reflective</c:v>
                </c:pt>
                <c:pt idx="1">
                  <c:v>Gut feeling</c:v>
                </c:pt>
                <c:pt idx="2">
                  <c:v>Habit</c:v>
                </c:pt>
                <c:pt idx="3">
                  <c:v>Trust</c:v>
                </c:pt>
              </c:strCache>
            </c:strRef>
          </c:cat>
          <c:val>
            <c:numRef>
              <c:f>Sheet1!$C$2:$C$5</c:f>
              <c:numCache>
                <c:formatCode>0.00%</c:formatCode>
                <c:ptCount val="4"/>
                <c:pt idx="0">
                  <c:v>0.19500000000000001</c:v>
                </c:pt>
                <c:pt idx="1">
                  <c:v>0.24740000000000001</c:v>
                </c:pt>
                <c:pt idx="2">
                  <c:v>0.26050000000000001</c:v>
                </c:pt>
                <c:pt idx="3">
                  <c:v>0.3473</c:v>
                </c:pt>
              </c:numCache>
            </c:numRef>
          </c:val>
          <c:extLst>
            <c:ext xmlns:c16="http://schemas.microsoft.com/office/drawing/2014/chart" uri="{C3380CC4-5D6E-409C-BE32-E72D297353CC}">
              <c16:uniqueId val="{00000000-20F5-4EF0-BAE0-89DD6A7A085B}"/>
            </c:ext>
          </c:extLst>
        </c:ser>
        <c:dLbls>
          <c:showLegendKey val="0"/>
          <c:showVal val="0"/>
          <c:showCatName val="0"/>
          <c:showSerName val="0"/>
          <c:showPercent val="0"/>
          <c:showBubbleSize val="0"/>
        </c:dLbls>
        <c:gapWidth val="219"/>
        <c:overlap val="-27"/>
        <c:axId val="545936160"/>
        <c:axId val="545936640"/>
      </c:barChart>
      <c:catAx>
        <c:axId val="545936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545936640"/>
        <c:crosses val="autoZero"/>
        <c:auto val="1"/>
        <c:lblAlgn val="ctr"/>
        <c:lblOffset val="100"/>
        <c:noMultiLvlLbl val="0"/>
      </c:catAx>
      <c:valAx>
        <c:axId val="545936640"/>
        <c:scaling>
          <c:orientation val="minMax"/>
          <c:min val="0"/>
        </c:scaling>
        <c:delete val="1"/>
        <c:axPos val="l"/>
        <c:numFmt formatCode="0.00%" sourceLinked="1"/>
        <c:majorTickMark val="none"/>
        <c:minorTickMark val="none"/>
        <c:tickLblPos val="nextTo"/>
        <c:crossAx val="545936160"/>
        <c:crosses val="autoZero"/>
        <c:crossBetween val="between"/>
      </c:valAx>
      <c:spPr>
        <a:noFill/>
        <a:ln>
          <a:noFill/>
        </a:ln>
        <a:effectLst/>
      </c:spPr>
    </c:plotArea>
    <c:legend>
      <c:legendPos val="r"/>
      <c:layout>
        <c:manualLayout>
          <c:xMode val="edge"/>
          <c:yMode val="edge"/>
          <c:x val="7.3418582677165348E-2"/>
          <c:y val="6.4509014541934293E-2"/>
          <c:w val="0.28458141732283471"/>
          <c:h val="0.15490187403929895"/>
        </c:manualLayout>
      </c:layout>
      <c:overlay val="1"/>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solidFill>
            <a:schemeClr val="tx1"/>
          </a:solidFill>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1"/>
          <c:order val="1"/>
          <c:tx>
            <c:strRef>
              <c:f>Sheet1!$C$6</c:f>
              <c:strCache>
                <c:ptCount val="1"/>
                <c:pt idx="0">
                  <c:v>App Study Participants</c:v>
                </c:pt>
              </c:strCache>
            </c:strRef>
          </c:tx>
          <c:spPr>
            <a:ln w="25400" cap="rnd">
              <a:noFill/>
              <a:round/>
            </a:ln>
            <a:effectLst/>
          </c:spPr>
          <c:marker>
            <c:symbol val="circle"/>
            <c:size val="14"/>
            <c:spPr>
              <a:solidFill>
                <a:srgbClr val="00B050"/>
              </a:solidFill>
              <a:ln w="9525">
                <a:solidFill>
                  <a:schemeClr val="accent2"/>
                </a:solidFill>
              </a:ln>
              <a:effectLst/>
            </c:spPr>
          </c:marker>
          <c:xVal>
            <c:numRef>
              <c:f>Sheet1!$A$7:$A$14</c:f>
              <c:numCache>
                <c:formatCode>General</c:formatCode>
                <c:ptCount val="8"/>
                <c:pt idx="0">
                  <c:v>2016</c:v>
                </c:pt>
                <c:pt idx="1">
                  <c:v>2017</c:v>
                </c:pt>
                <c:pt idx="2">
                  <c:v>2018</c:v>
                </c:pt>
                <c:pt idx="3">
                  <c:v>2019</c:v>
                </c:pt>
                <c:pt idx="4">
                  <c:v>2020</c:v>
                </c:pt>
                <c:pt idx="5">
                  <c:v>2021</c:v>
                </c:pt>
                <c:pt idx="6">
                  <c:v>2022</c:v>
                </c:pt>
                <c:pt idx="7">
                  <c:v>2023</c:v>
                </c:pt>
              </c:numCache>
            </c:numRef>
          </c:xVal>
          <c:yVal>
            <c:numRef>
              <c:f>Sheet1!$C$7:$C$14</c:f>
              <c:numCache>
                <c:formatCode>General</c:formatCode>
                <c:ptCount val="8"/>
                <c:pt idx="0">
                  <c:v>13</c:v>
                </c:pt>
                <c:pt idx="2">
                  <c:v>17</c:v>
                </c:pt>
                <c:pt idx="4">
                  <c:v>45</c:v>
                </c:pt>
                <c:pt idx="6">
                  <c:v>18</c:v>
                </c:pt>
                <c:pt idx="7">
                  <c:v>47</c:v>
                </c:pt>
              </c:numCache>
            </c:numRef>
          </c:yVal>
          <c:smooth val="0"/>
          <c:extLst>
            <c:ext xmlns:c16="http://schemas.microsoft.com/office/drawing/2014/chart" uri="{C3380CC4-5D6E-409C-BE32-E72D297353CC}">
              <c16:uniqueId val="{00000000-08F9-4BF9-94F9-77E17340EC50}"/>
            </c:ext>
          </c:extLst>
        </c:ser>
        <c:dLbls>
          <c:showLegendKey val="0"/>
          <c:showVal val="0"/>
          <c:showCatName val="0"/>
          <c:showSerName val="0"/>
          <c:showPercent val="0"/>
          <c:showBubbleSize val="0"/>
        </c:dLbls>
        <c:axId val="1791393327"/>
        <c:axId val="1791389295"/>
      </c:scatterChart>
      <c:scatterChart>
        <c:scatterStyle val="smoothMarker"/>
        <c:varyColors val="0"/>
        <c:ser>
          <c:idx val="0"/>
          <c:order val="0"/>
          <c:tx>
            <c:strRef>
              <c:f>Sheet1!$B$6</c:f>
              <c:strCache>
                <c:ptCount val="1"/>
                <c:pt idx="0">
                  <c:v>Smartphone Users</c:v>
                </c:pt>
              </c:strCache>
            </c:strRef>
          </c:tx>
          <c:spPr>
            <a:ln w="28575" cap="rnd">
              <a:solidFill>
                <a:srgbClr val="0070C0"/>
              </a:solidFill>
              <a:round/>
            </a:ln>
            <a:effectLst/>
          </c:spPr>
          <c:marker>
            <c:symbol val="circle"/>
            <c:size val="14"/>
            <c:spPr>
              <a:solidFill>
                <a:srgbClr val="0070C0"/>
              </a:solidFill>
              <a:ln w="9525">
                <a:solidFill>
                  <a:schemeClr val="accent1"/>
                </a:solidFill>
              </a:ln>
              <a:effectLst/>
            </c:spPr>
          </c:marker>
          <c:xVal>
            <c:numRef>
              <c:f>Sheet1!$A$7:$A$14</c:f>
              <c:numCache>
                <c:formatCode>General</c:formatCode>
                <c:ptCount val="8"/>
                <c:pt idx="0">
                  <c:v>2016</c:v>
                </c:pt>
                <c:pt idx="1">
                  <c:v>2017</c:v>
                </c:pt>
                <c:pt idx="2">
                  <c:v>2018</c:v>
                </c:pt>
                <c:pt idx="3">
                  <c:v>2019</c:v>
                </c:pt>
                <c:pt idx="4">
                  <c:v>2020</c:v>
                </c:pt>
                <c:pt idx="5">
                  <c:v>2021</c:v>
                </c:pt>
                <c:pt idx="6">
                  <c:v>2022</c:v>
                </c:pt>
                <c:pt idx="7">
                  <c:v>2023</c:v>
                </c:pt>
              </c:numCache>
            </c:numRef>
          </c:xVal>
          <c:yVal>
            <c:numRef>
              <c:f>Sheet1!$B$7:$B$14</c:f>
              <c:numCache>
                <c:formatCode>0</c:formatCode>
                <c:ptCount val="8"/>
                <c:pt idx="0">
                  <c:v>65.510688999999999</c:v>
                </c:pt>
                <c:pt idx="1">
                  <c:v>76.696284000000006</c:v>
                </c:pt>
                <c:pt idx="2">
                  <c:v>79.003805</c:v>
                </c:pt>
                <c:pt idx="3">
                  <c:v>82.776229999999998</c:v>
                </c:pt>
                <c:pt idx="4">
                  <c:v>84.248103999999998</c:v>
                </c:pt>
                <c:pt idx="5">
                  <c:v>88.368283000000005</c:v>
                </c:pt>
                <c:pt idx="6">
                  <c:v>90.492170000000002</c:v>
                </c:pt>
                <c:pt idx="7">
                  <c:v>91.562064000000007</c:v>
                </c:pt>
              </c:numCache>
            </c:numRef>
          </c:yVal>
          <c:smooth val="1"/>
          <c:extLst>
            <c:ext xmlns:c16="http://schemas.microsoft.com/office/drawing/2014/chart" uri="{C3380CC4-5D6E-409C-BE32-E72D297353CC}">
              <c16:uniqueId val="{00000001-08F9-4BF9-94F9-77E17340EC50}"/>
            </c:ext>
          </c:extLst>
        </c:ser>
        <c:dLbls>
          <c:showLegendKey val="0"/>
          <c:showVal val="0"/>
          <c:showCatName val="0"/>
          <c:showSerName val="0"/>
          <c:showPercent val="0"/>
          <c:showBubbleSize val="0"/>
        </c:dLbls>
        <c:axId val="1791393327"/>
        <c:axId val="1791389295"/>
      </c:scatterChart>
      <c:valAx>
        <c:axId val="1791393327"/>
        <c:scaling>
          <c:orientation val="minMax"/>
          <c:max val="2024"/>
          <c:min val="2015"/>
        </c:scaling>
        <c:delete val="0"/>
        <c:axPos val="b"/>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91389295"/>
        <c:crosses val="autoZero"/>
        <c:crossBetween val="midCat"/>
      </c:valAx>
      <c:valAx>
        <c:axId val="1791389295"/>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791393327"/>
        <c:crosses val="autoZero"/>
        <c:crossBetween val="midCat"/>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Sheet1!$B$6</c:f>
              <c:strCache>
                <c:ptCount val="1"/>
                <c:pt idx="0">
                  <c:v>App data received</c:v>
                </c:pt>
              </c:strCache>
            </c:strRef>
          </c:tx>
          <c:spPr>
            <a:solidFill>
              <a:srgbClr val="0070C0">
                <a:alpha val="72000"/>
              </a:srgbClr>
            </a:solidFill>
            <a:ln>
              <a:noFill/>
            </a:ln>
            <a:effectLst/>
          </c:spPr>
          <c:invertIfNegative val="0"/>
          <c:dLbls>
            <c:dLbl>
              <c:idx val="1"/>
              <c:layout>
                <c:manualLayout>
                  <c:x val="1.6877318637928624E-3"/>
                  <c:y val="0.1229240522096870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4A9-4CD6-8FEA-B2F767034B62}"/>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Sheet1!$C$5:$D$5</c:f>
              <c:strCache>
                <c:ptCount val="2"/>
                <c:pt idx="0">
                  <c:v>Body Volume</c:v>
                </c:pt>
                <c:pt idx="1">
                  <c:v>Navigation Game</c:v>
                </c:pt>
              </c:strCache>
            </c:strRef>
          </c:cat>
          <c:val>
            <c:numRef>
              <c:f>Sheet1!$C$6:$D$6</c:f>
              <c:numCache>
                <c:formatCode>0</c:formatCode>
                <c:ptCount val="2"/>
                <c:pt idx="0">
                  <c:v>18.41</c:v>
                </c:pt>
                <c:pt idx="1">
                  <c:v>47.290274684484039</c:v>
                </c:pt>
              </c:numCache>
            </c:numRef>
          </c:val>
          <c:extLst>
            <c:ext xmlns:c16="http://schemas.microsoft.com/office/drawing/2014/chart" uri="{C3380CC4-5D6E-409C-BE32-E72D297353CC}">
              <c16:uniqueId val="{00000001-F4A9-4CD6-8FEA-B2F767034B62}"/>
            </c:ext>
          </c:extLst>
        </c:ser>
        <c:ser>
          <c:idx val="1"/>
          <c:order val="1"/>
          <c:tx>
            <c:strRef>
              <c:f>Sheet1!$B$7</c:f>
              <c:strCache>
                <c:ptCount val="1"/>
                <c:pt idx="0">
                  <c:v>No app data received</c:v>
                </c:pt>
              </c:strCache>
            </c:strRef>
          </c:tx>
          <c:spPr>
            <a:solidFill>
              <a:srgbClr val="FFC000">
                <a:alpha val="26000"/>
              </a:srgbClr>
            </a:solidFill>
            <a:ln>
              <a:noFill/>
            </a:ln>
            <a:effectLst/>
          </c:spPr>
          <c:invertIfNegative val="0"/>
          <c:dLbls>
            <c:dLbl>
              <c:idx val="0"/>
              <c:layout>
                <c:manualLayout>
                  <c:x val="5.0631955913785559E-3"/>
                  <c:y val="5.344524009116734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4A9-4CD6-8FEA-B2F767034B62}"/>
                </c:ext>
              </c:extLst>
            </c:dLbl>
            <c:dLbl>
              <c:idx val="1"/>
              <c:layout>
                <c:manualLayout>
                  <c:x val="5.0631955913785871E-3"/>
                  <c:y val="2.6722620045584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4A9-4CD6-8FEA-B2F767034B62}"/>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Sheet1!$C$5:$D$5</c:f>
              <c:strCache>
                <c:ptCount val="2"/>
                <c:pt idx="0">
                  <c:v>Body Volume</c:v>
                </c:pt>
                <c:pt idx="1">
                  <c:v>Navigation Game</c:v>
                </c:pt>
              </c:strCache>
            </c:strRef>
          </c:cat>
          <c:val>
            <c:numRef>
              <c:f>Sheet1!$C$7:$D$7</c:f>
              <c:numCache>
                <c:formatCode>0</c:formatCode>
                <c:ptCount val="2"/>
                <c:pt idx="0">
                  <c:v>21.02</c:v>
                </c:pt>
                <c:pt idx="1">
                  <c:v>8.5003711952487002</c:v>
                </c:pt>
              </c:numCache>
            </c:numRef>
          </c:val>
          <c:extLst>
            <c:ext xmlns:c16="http://schemas.microsoft.com/office/drawing/2014/chart" uri="{C3380CC4-5D6E-409C-BE32-E72D297353CC}">
              <c16:uniqueId val="{00000004-F4A9-4CD6-8FEA-B2F767034B62}"/>
            </c:ext>
          </c:extLst>
        </c:ser>
        <c:ser>
          <c:idx val="2"/>
          <c:order val="2"/>
          <c:tx>
            <c:strRef>
              <c:f>Sheet1!$B$8</c:f>
              <c:strCache>
                <c:ptCount val="1"/>
                <c:pt idx="0">
                  <c:v>Could not log in</c:v>
                </c:pt>
              </c:strCache>
            </c:strRef>
          </c:tx>
          <c:spPr>
            <a:solidFill>
              <a:schemeClr val="accent5">
                <a:lumMod val="25000"/>
              </a:schemeClr>
            </a:solidFill>
            <a:ln>
              <a:noFill/>
            </a:ln>
            <a:effectLst/>
          </c:spPr>
          <c:invertIfNegative val="0"/>
          <c:dLbls>
            <c:dLbl>
              <c:idx val="0"/>
              <c:layout>
                <c:manualLayout>
                  <c:x val="9.6200716236193154E-2"/>
                  <c:y val="3.47394060592593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4A9-4CD6-8FEA-B2F767034B62}"/>
                </c:ext>
              </c:extLst>
            </c:dLbl>
            <c:dLbl>
              <c:idx val="1"/>
              <c:layout>
                <c:manualLayout>
                  <c:x val="-0.10970257114653612"/>
                  <c:y val="3.20671440547010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4A9-4CD6-8FEA-B2F767034B62}"/>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Sheet1!$C$5:$D$5</c:f>
              <c:strCache>
                <c:ptCount val="2"/>
                <c:pt idx="0">
                  <c:v>Body Volume</c:v>
                </c:pt>
                <c:pt idx="1">
                  <c:v>Navigation Game</c:v>
                </c:pt>
              </c:strCache>
            </c:strRef>
          </c:cat>
          <c:val>
            <c:numRef>
              <c:f>Sheet1!$C$8:$D$8</c:f>
              <c:numCache>
                <c:formatCode>0</c:formatCode>
                <c:ptCount val="2"/>
                <c:pt idx="0">
                  <c:v>3.08</c:v>
                </c:pt>
                <c:pt idx="1">
                  <c:v>1.5219005196733482</c:v>
                </c:pt>
              </c:numCache>
            </c:numRef>
          </c:val>
          <c:extLst>
            <c:ext xmlns:c16="http://schemas.microsoft.com/office/drawing/2014/chart" uri="{C3380CC4-5D6E-409C-BE32-E72D297353CC}">
              <c16:uniqueId val="{00000007-F4A9-4CD6-8FEA-B2F767034B62}"/>
            </c:ext>
          </c:extLst>
        </c:ser>
        <c:ser>
          <c:idx val="3"/>
          <c:order val="3"/>
          <c:tx>
            <c:strRef>
              <c:f>Sheet1!$B$9</c:f>
              <c:strCache>
                <c:ptCount val="1"/>
                <c:pt idx="0">
                  <c:v>Could not install app</c:v>
                </c:pt>
              </c:strCache>
            </c:strRef>
          </c:tx>
          <c:spPr>
            <a:solidFill>
              <a:schemeClr val="accent5">
                <a:lumMod val="50000"/>
              </a:schemeClr>
            </a:solidFill>
            <a:ln>
              <a:noFill/>
            </a:ln>
            <a:effectLst/>
          </c:spPr>
          <c:invertIfNegative val="0"/>
          <c:dLbls>
            <c:dLbl>
              <c:idx val="0"/>
              <c:layout>
                <c:manualLayout>
                  <c:x val="9.6200716236193154E-2"/>
                  <c:y val="5.344524009116734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4A9-4CD6-8FEA-B2F767034B62}"/>
                </c:ext>
              </c:extLst>
            </c:dLbl>
            <c:dLbl>
              <c:idx val="1"/>
              <c:layout>
                <c:manualLayout>
                  <c:x val="-0.10801483928274326"/>
                  <c:y val="-8.016786013675248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4A9-4CD6-8FEA-B2F767034B62}"/>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Sheet1!$C$5:$D$5</c:f>
              <c:strCache>
                <c:ptCount val="2"/>
                <c:pt idx="0">
                  <c:v>Body Volume</c:v>
                </c:pt>
                <c:pt idx="1">
                  <c:v>Navigation Game</c:v>
                </c:pt>
              </c:strCache>
            </c:strRef>
          </c:cat>
          <c:val>
            <c:numRef>
              <c:f>Sheet1!$C$9:$D$9</c:f>
              <c:numCache>
                <c:formatCode>0</c:formatCode>
                <c:ptCount val="2"/>
                <c:pt idx="0">
                  <c:v>4.18</c:v>
                </c:pt>
                <c:pt idx="1">
                  <c:v>2.338530066815145</c:v>
                </c:pt>
              </c:numCache>
            </c:numRef>
          </c:val>
          <c:extLst>
            <c:ext xmlns:c16="http://schemas.microsoft.com/office/drawing/2014/chart" uri="{C3380CC4-5D6E-409C-BE32-E72D297353CC}">
              <c16:uniqueId val="{0000000A-F4A9-4CD6-8FEA-B2F767034B62}"/>
            </c:ext>
          </c:extLst>
        </c:ser>
        <c:ser>
          <c:idx val="4"/>
          <c:order val="4"/>
          <c:tx>
            <c:strRef>
              <c:f>Sheet1!$B$10</c:f>
              <c:strCache>
                <c:ptCount val="1"/>
                <c:pt idx="0">
                  <c:v>Did not find app</c:v>
                </c:pt>
              </c:strCache>
            </c:strRef>
          </c:tx>
          <c:spPr>
            <a:solidFill>
              <a:schemeClr val="accent5">
                <a:lumMod val="90000"/>
              </a:schemeClr>
            </a:solidFill>
            <a:ln>
              <a:noFill/>
            </a:ln>
            <a:effectLst/>
          </c:spPr>
          <c:invertIfNegative val="0"/>
          <c:dLbls>
            <c:dLbl>
              <c:idx val="0"/>
              <c:layout>
                <c:manualLayout>
                  <c:x val="9.6200716236193154E-2"/>
                  <c:y val="-2.6722620045584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4A9-4CD6-8FEA-B2F767034B62}"/>
                </c:ext>
              </c:extLst>
            </c:dLbl>
            <c:dLbl>
              <c:idx val="1"/>
              <c:layout>
                <c:manualLayout>
                  <c:x val="-0.10801483928274326"/>
                  <c:y val="-2.40503580410257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4A9-4CD6-8FEA-B2F767034B62}"/>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Sheet1!$C$5:$D$5</c:f>
              <c:strCache>
                <c:ptCount val="2"/>
                <c:pt idx="0">
                  <c:v>Body Volume</c:v>
                </c:pt>
                <c:pt idx="1">
                  <c:v>Navigation Game</c:v>
                </c:pt>
              </c:strCache>
            </c:strRef>
          </c:cat>
          <c:val>
            <c:numRef>
              <c:f>Sheet1!$C$10:$D$10</c:f>
              <c:numCache>
                <c:formatCode>0</c:formatCode>
                <c:ptCount val="2"/>
                <c:pt idx="0">
                  <c:v>3.94</c:v>
                </c:pt>
                <c:pt idx="1">
                  <c:v>4.4914625092798808</c:v>
                </c:pt>
              </c:numCache>
            </c:numRef>
          </c:val>
          <c:extLst>
            <c:ext xmlns:c16="http://schemas.microsoft.com/office/drawing/2014/chart" uri="{C3380CC4-5D6E-409C-BE32-E72D297353CC}">
              <c16:uniqueId val="{0000000D-F4A9-4CD6-8FEA-B2F767034B62}"/>
            </c:ext>
          </c:extLst>
        </c:ser>
        <c:ser>
          <c:idx val="5"/>
          <c:order val="5"/>
          <c:tx>
            <c:strRef>
              <c:f>Sheet1!$B$11</c:f>
              <c:strCache>
                <c:ptCount val="1"/>
                <c:pt idx="0">
                  <c:v>Did not try</c:v>
                </c:pt>
              </c:strCache>
            </c:strRef>
          </c:tx>
          <c:spPr>
            <a:solidFill>
              <a:schemeClr val="accent6"/>
            </a:solidFill>
            <a:ln>
              <a:noFill/>
            </a:ln>
            <a:effectLst/>
          </c:spPr>
          <c:invertIfNegative val="0"/>
          <c:dLbls>
            <c:dLbl>
              <c:idx val="0"/>
              <c:layout>
                <c:manualLayout>
                  <c:x val="9.9576179963778877E-2"/>
                  <c:y val="-3.20671440547010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4A9-4CD6-8FEA-B2F767034B62}"/>
                </c:ext>
              </c:extLst>
            </c:dLbl>
            <c:dLbl>
              <c:idx val="1"/>
              <c:layout>
                <c:manualLayout>
                  <c:x val="-0.10970257114653612"/>
                  <c:y val="-4.54284540774930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4A9-4CD6-8FEA-B2F767034B62}"/>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Sheet1!$C$5:$D$5</c:f>
              <c:strCache>
                <c:ptCount val="2"/>
                <c:pt idx="0">
                  <c:v>Body Volume</c:v>
                </c:pt>
                <c:pt idx="1">
                  <c:v>Navigation Game</c:v>
                </c:pt>
              </c:strCache>
            </c:strRef>
          </c:cat>
          <c:val>
            <c:numRef>
              <c:f>Sheet1!$C$11:$D$11</c:f>
              <c:numCache>
                <c:formatCode>0</c:formatCode>
                <c:ptCount val="2"/>
                <c:pt idx="0">
                  <c:v>0.63</c:v>
                </c:pt>
                <c:pt idx="1">
                  <c:v>1.4476614699331849</c:v>
                </c:pt>
              </c:numCache>
            </c:numRef>
          </c:val>
          <c:extLst>
            <c:ext xmlns:c16="http://schemas.microsoft.com/office/drawing/2014/chart" uri="{C3380CC4-5D6E-409C-BE32-E72D297353CC}">
              <c16:uniqueId val="{00000010-F4A9-4CD6-8FEA-B2F767034B62}"/>
            </c:ext>
          </c:extLst>
        </c:ser>
        <c:ser>
          <c:idx val="6"/>
          <c:order val="6"/>
          <c:tx>
            <c:strRef>
              <c:f>Sheet1!$B$12</c:f>
              <c:strCache>
                <c:ptCount val="1"/>
                <c:pt idx="0">
                  <c:v>Not willing to install app</c:v>
                </c:pt>
              </c:strCache>
            </c:strRef>
          </c:tx>
          <c:spPr>
            <a:solidFill>
              <a:srgbClr val="FFC000">
                <a:alpha val="64000"/>
              </a:srgbClr>
            </a:solidFill>
            <a:ln>
              <a:noFill/>
            </a:ln>
            <a:effectLst/>
          </c:spPr>
          <c:invertIfNegative val="0"/>
          <c:dLbls>
            <c:dLbl>
              <c:idx val="0"/>
              <c:layout>
                <c:manualLayout>
                  <c:x val="-5.0631955913786183E-3"/>
                  <c:y val="-6.94788121185188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4A9-4CD6-8FEA-B2F767034B62}"/>
                </c:ext>
              </c:extLst>
            </c:dLbl>
            <c:dLbl>
              <c:idx val="1"/>
              <c:layout>
                <c:manualLayout>
                  <c:x val="3.3754637275857247E-3"/>
                  <c:y val="-2.6722620045584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F4A9-4CD6-8FEA-B2F767034B62}"/>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Sheet1!$C$5:$D$5</c:f>
              <c:strCache>
                <c:ptCount val="2"/>
                <c:pt idx="0">
                  <c:v>Body Volume</c:v>
                </c:pt>
                <c:pt idx="1">
                  <c:v>Navigation Game</c:v>
                </c:pt>
              </c:strCache>
            </c:strRef>
          </c:cat>
          <c:val>
            <c:numRef>
              <c:f>Sheet1!$C$12:$D$12</c:f>
              <c:numCache>
                <c:formatCode>0</c:formatCode>
                <c:ptCount val="2"/>
                <c:pt idx="0">
                  <c:v>42.31</c:v>
                </c:pt>
                <c:pt idx="1">
                  <c:v>29.621380846325167</c:v>
                </c:pt>
              </c:numCache>
            </c:numRef>
          </c:val>
          <c:extLst>
            <c:ext xmlns:c16="http://schemas.microsoft.com/office/drawing/2014/chart" uri="{C3380CC4-5D6E-409C-BE32-E72D297353CC}">
              <c16:uniqueId val="{00000013-F4A9-4CD6-8FEA-B2F767034B62}"/>
            </c:ext>
          </c:extLst>
        </c:ser>
        <c:ser>
          <c:idx val="7"/>
          <c:order val="7"/>
          <c:tx>
            <c:strRef>
              <c:f>Sheet1!$B$13</c:f>
              <c:strCache>
                <c:ptCount val="1"/>
                <c:pt idx="0">
                  <c:v>No compatible device</c:v>
                </c:pt>
              </c:strCache>
            </c:strRef>
          </c:tx>
          <c:spPr>
            <a:solidFill>
              <a:schemeClr val="bg1">
                <a:lumMod val="85000"/>
              </a:schemeClr>
            </a:solidFill>
            <a:ln>
              <a:noFill/>
            </a:ln>
            <a:effectLst/>
          </c:spPr>
          <c:invertIfNegative val="0"/>
          <c:dLbls>
            <c:dLbl>
              <c:idx val="0"/>
              <c:layout>
                <c:manualLayout>
                  <c:x val="0"/>
                  <c:y val="5.3445240091168321E-3"/>
                </c:manualLayout>
              </c:layout>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F4A9-4CD6-8FEA-B2F767034B62}"/>
                </c:ext>
              </c:extLst>
            </c:dLbl>
            <c:dLbl>
              <c:idx val="1"/>
              <c:layout>
                <c:manualLayout>
                  <c:x val="-3.3754637275857867E-3"/>
                  <c:y val="-2.6722620045584191E-3"/>
                </c:manualLayout>
              </c:layout>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F4A9-4CD6-8FEA-B2F767034B62}"/>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Sheet1!$C$5:$D$5</c:f>
              <c:strCache>
                <c:ptCount val="2"/>
                <c:pt idx="0">
                  <c:v>Body Volume</c:v>
                </c:pt>
                <c:pt idx="1">
                  <c:v>Navigation Game</c:v>
                </c:pt>
              </c:strCache>
            </c:strRef>
          </c:cat>
          <c:val>
            <c:numRef>
              <c:f>Sheet1!$C$13:$D$13</c:f>
              <c:numCache>
                <c:formatCode>0</c:formatCode>
                <c:ptCount val="2"/>
                <c:pt idx="0">
                  <c:v>6.43</c:v>
                </c:pt>
                <c:pt idx="1">
                  <c:v>4.7884187082405347</c:v>
                </c:pt>
              </c:numCache>
            </c:numRef>
          </c:val>
          <c:extLst>
            <c:ext xmlns:c16="http://schemas.microsoft.com/office/drawing/2014/chart" uri="{C3380CC4-5D6E-409C-BE32-E72D297353CC}">
              <c16:uniqueId val="{00000016-F4A9-4CD6-8FEA-B2F767034B62}"/>
            </c:ext>
          </c:extLst>
        </c:ser>
        <c:dLbls>
          <c:showLegendKey val="0"/>
          <c:showVal val="1"/>
          <c:showCatName val="0"/>
          <c:showSerName val="0"/>
          <c:showPercent val="0"/>
          <c:showBubbleSize val="0"/>
        </c:dLbls>
        <c:gapWidth val="150"/>
        <c:overlap val="100"/>
        <c:axId val="1582276352"/>
        <c:axId val="1378284480"/>
      </c:barChart>
      <c:catAx>
        <c:axId val="1582276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1378284480"/>
        <c:crosses val="autoZero"/>
        <c:auto val="1"/>
        <c:lblAlgn val="ctr"/>
        <c:lblOffset val="100"/>
        <c:noMultiLvlLbl val="0"/>
      </c:catAx>
      <c:valAx>
        <c:axId val="1378284480"/>
        <c:scaling>
          <c:orientation val="minMax"/>
        </c:scaling>
        <c:delete val="1"/>
        <c:axPos val="l"/>
        <c:numFmt formatCode="0%" sourceLinked="0"/>
        <c:majorTickMark val="none"/>
        <c:minorTickMark val="none"/>
        <c:tickLblPos val="nextTo"/>
        <c:crossAx val="1582276352"/>
        <c:crosses val="autoZero"/>
        <c:crossBetween val="between"/>
      </c:valAx>
      <c:spPr>
        <a:noFill/>
        <a:ln>
          <a:noFill/>
        </a:ln>
        <a:effectLst/>
      </c:spPr>
    </c:plotArea>
    <c:legend>
      <c:legendPos val="r"/>
      <c:layout>
        <c:manualLayout>
          <c:xMode val="edge"/>
          <c:yMode val="edge"/>
          <c:x val="0.59575837332611947"/>
          <c:y val="8.134524214977934E-2"/>
          <c:w val="0.39412398735176762"/>
          <c:h val="0.85176601506936378"/>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51321667444159"/>
          <c:y val="2.915561417751741E-2"/>
          <c:w val="0.47821336661020403"/>
          <c:h val="0.88064292616345929"/>
        </c:manualLayout>
      </c:layout>
      <c:barChart>
        <c:barDir val="bar"/>
        <c:grouping val="clustered"/>
        <c:varyColors val="0"/>
        <c:ser>
          <c:idx val="0"/>
          <c:order val="0"/>
          <c:tx>
            <c:strRef>
              <c:f>Sheet1!$G$19</c:f>
              <c:strCache>
                <c:ptCount val="1"/>
                <c:pt idx="0">
                  <c:v>Navigation Game</c:v>
                </c:pt>
              </c:strCache>
            </c:strRef>
          </c:tx>
          <c:spPr>
            <a:solidFill>
              <a:srgbClr val="00B050"/>
            </a:solidFill>
            <a:ln>
              <a:noFill/>
            </a:ln>
            <a:effectLst/>
          </c:spPr>
          <c:invertIfNegative val="0"/>
          <c:cat>
            <c:strRef>
              <c:f>Sheet1!$D$20:$D$26</c:f>
              <c:strCache>
                <c:ptCount val="7"/>
                <c:pt idx="0">
                  <c:v>No additional tasks</c:v>
                </c:pt>
                <c:pt idx="1">
                  <c:v>No time</c:v>
                </c:pt>
                <c:pt idx="2">
                  <c:v>Not interested in questions on this topic</c:v>
                </c:pt>
                <c:pt idx="3">
                  <c:v>Not willing to share this kind of info</c:v>
                </c:pt>
                <c:pt idx="4">
                  <c:v>Do not want to take up storage space</c:v>
                </c:pt>
                <c:pt idx="5">
                  <c:v>Not able/confident</c:v>
                </c:pt>
                <c:pt idx="6">
                  <c:v>Not confident data secure</c:v>
                </c:pt>
              </c:strCache>
            </c:strRef>
          </c:cat>
          <c:val>
            <c:numRef>
              <c:f>Sheet1!$G$20:$G$26</c:f>
              <c:numCache>
                <c:formatCode>0</c:formatCode>
                <c:ptCount val="7"/>
                <c:pt idx="0">
                  <c:v>28.508771929824562</c:v>
                </c:pt>
                <c:pt idx="1">
                  <c:v>28.289473684210524</c:v>
                </c:pt>
                <c:pt idx="2">
                  <c:v>16.008771929824562</c:v>
                </c:pt>
                <c:pt idx="3">
                  <c:v>5.2631578947368416</c:v>
                </c:pt>
                <c:pt idx="4">
                  <c:v>9.4298245614035086</c:v>
                </c:pt>
                <c:pt idx="5">
                  <c:v>5.4824561403508767</c:v>
                </c:pt>
                <c:pt idx="6">
                  <c:v>3.070175438596491</c:v>
                </c:pt>
              </c:numCache>
            </c:numRef>
          </c:val>
          <c:extLst>
            <c:ext xmlns:c16="http://schemas.microsoft.com/office/drawing/2014/chart" uri="{C3380CC4-5D6E-409C-BE32-E72D297353CC}">
              <c16:uniqueId val="{00000000-56DC-459C-89CA-EA99F54214D0}"/>
            </c:ext>
          </c:extLst>
        </c:ser>
        <c:ser>
          <c:idx val="1"/>
          <c:order val="1"/>
          <c:tx>
            <c:strRef>
              <c:f>Sheet1!$F$19</c:f>
              <c:strCache>
                <c:ptCount val="1"/>
                <c:pt idx="0">
                  <c:v>Body Volume</c:v>
                </c:pt>
              </c:strCache>
            </c:strRef>
          </c:tx>
          <c:spPr>
            <a:solidFill>
              <a:srgbClr val="FFC000"/>
            </a:solidFill>
            <a:ln>
              <a:solidFill>
                <a:srgbClr val="FFC000"/>
              </a:solidFill>
            </a:ln>
            <a:effectLst/>
          </c:spPr>
          <c:invertIfNegative val="0"/>
          <c:cat>
            <c:strRef>
              <c:f>Sheet1!$D$20:$D$26</c:f>
              <c:strCache>
                <c:ptCount val="7"/>
                <c:pt idx="0">
                  <c:v>No additional tasks</c:v>
                </c:pt>
                <c:pt idx="1">
                  <c:v>No time</c:v>
                </c:pt>
                <c:pt idx="2">
                  <c:v>Not interested in questions on this topic</c:v>
                </c:pt>
                <c:pt idx="3">
                  <c:v>Not willing to share this kind of info</c:v>
                </c:pt>
                <c:pt idx="4">
                  <c:v>Do not want to take up storage space</c:v>
                </c:pt>
                <c:pt idx="5">
                  <c:v>Not able/confident</c:v>
                </c:pt>
                <c:pt idx="6">
                  <c:v>Not confident data secure</c:v>
                </c:pt>
              </c:strCache>
            </c:strRef>
          </c:cat>
          <c:val>
            <c:numRef>
              <c:f>Sheet1!$F$20:$F$26</c:f>
              <c:numCache>
                <c:formatCode>0</c:formatCode>
                <c:ptCount val="7"/>
                <c:pt idx="0">
                  <c:v>16.998341625207296</c:v>
                </c:pt>
                <c:pt idx="1">
                  <c:v>9.0381426202321737</c:v>
                </c:pt>
                <c:pt idx="2">
                  <c:v>14.593698175787729</c:v>
                </c:pt>
                <c:pt idx="3">
                  <c:v>36.318407960199004</c:v>
                </c:pt>
                <c:pt idx="4">
                  <c:v>6.7993366500829184</c:v>
                </c:pt>
                <c:pt idx="5">
                  <c:v>9.7014925373134329</c:v>
                </c:pt>
                <c:pt idx="6">
                  <c:v>5.3897180762852406</c:v>
                </c:pt>
              </c:numCache>
            </c:numRef>
          </c:val>
          <c:extLst>
            <c:ext xmlns:c16="http://schemas.microsoft.com/office/drawing/2014/chart" uri="{C3380CC4-5D6E-409C-BE32-E72D297353CC}">
              <c16:uniqueId val="{00000001-56DC-459C-89CA-EA99F54214D0}"/>
            </c:ext>
          </c:extLst>
        </c:ser>
        <c:ser>
          <c:idx val="2"/>
          <c:order val="2"/>
          <c:tx>
            <c:strRef>
              <c:f>Sheet1!$E$19</c:f>
              <c:strCache>
                <c:ptCount val="1"/>
                <c:pt idx="0">
                  <c:v>Wellbeing</c:v>
                </c:pt>
              </c:strCache>
            </c:strRef>
          </c:tx>
          <c:spPr>
            <a:solidFill>
              <a:srgbClr val="0070C0"/>
            </a:solidFill>
            <a:ln>
              <a:solidFill>
                <a:srgbClr val="0070C0"/>
              </a:solidFill>
            </a:ln>
            <a:effectLst/>
          </c:spPr>
          <c:invertIfNegative val="0"/>
          <c:cat>
            <c:strRef>
              <c:f>Sheet1!$D$20:$D$26</c:f>
              <c:strCache>
                <c:ptCount val="7"/>
                <c:pt idx="0">
                  <c:v>No additional tasks</c:v>
                </c:pt>
                <c:pt idx="1">
                  <c:v>No time</c:v>
                </c:pt>
                <c:pt idx="2">
                  <c:v>Not interested in questions on this topic</c:v>
                </c:pt>
                <c:pt idx="3">
                  <c:v>Not willing to share this kind of info</c:v>
                </c:pt>
                <c:pt idx="4">
                  <c:v>Do not want to take up storage space</c:v>
                </c:pt>
                <c:pt idx="5">
                  <c:v>Not able/confident</c:v>
                </c:pt>
                <c:pt idx="6">
                  <c:v>Not confident data secure</c:v>
                </c:pt>
              </c:strCache>
            </c:strRef>
          </c:cat>
          <c:val>
            <c:numRef>
              <c:f>Sheet1!$E$20:$E$26</c:f>
              <c:numCache>
                <c:formatCode>0</c:formatCode>
                <c:ptCount val="7"/>
                <c:pt idx="0">
                  <c:v>32.422360248447205</c:v>
                </c:pt>
                <c:pt idx="1">
                  <c:v>19.378881987577639</c:v>
                </c:pt>
                <c:pt idx="2">
                  <c:v>14.285714285714285</c:v>
                </c:pt>
                <c:pt idx="3">
                  <c:v>9.5652173913043477</c:v>
                </c:pt>
                <c:pt idx="4">
                  <c:v>8.3229813664596275</c:v>
                </c:pt>
                <c:pt idx="5">
                  <c:v>10.559006211180124</c:v>
                </c:pt>
                <c:pt idx="6">
                  <c:v>2.6086956521739131</c:v>
                </c:pt>
              </c:numCache>
            </c:numRef>
          </c:val>
          <c:extLst>
            <c:ext xmlns:c16="http://schemas.microsoft.com/office/drawing/2014/chart" uri="{C3380CC4-5D6E-409C-BE32-E72D297353CC}">
              <c16:uniqueId val="{00000002-56DC-459C-89CA-EA99F54214D0}"/>
            </c:ext>
          </c:extLst>
        </c:ser>
        <c:dLbls>
          <c:showLegendKey val="0"/>
          <c:showVal val="0"/>
          <c:showCatName val="0"/>
          <c:showSerName val="0"/>
          <c:showPercent val="0"/>
          <c:showBubbleSize val="0"/>
        </c:dLbls>
        <c:gapWidth val="182"/>
        <c:axId val="1361074911"/>
        <c:axId val="1346575775"/>
      </c:barChart>
      <c:catAx>
        <c:axId val="13610749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346575775"/>
        <c:crosses val="autoZero"/>
        <c:auto val="1"/>
        <c:lblAlgn val="ctr"/>
        <c:lblOffset val="100"/>
        <c:noMultiLvlLbl val="0"/>
      </c:catAx>
      <c:valAx>
        <c:axId val="1346575775"/>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361074911"/>
        <c:crosses val="autoZero"/>
        <c:crossBetween val="between"/>
        <c:majorUnit val="5"/>
      </c:valAx>
      <c:spPr>
        <a:noFill/>
        <a:ln>
          <a:noFill/>
        </a:ln>
        <a:effectLst/>
      </c:spPr>
    </c:plotArea>
    <c:legend>
      <c:legendPos val="r"/>
      <c:layout>
        <c:manualLayout>
          <c:xMode val="edge"/>
          <c:yMode val="edge"/>
          <c:x val="0.69255865089736868"/>
          <c:y val="7.0817880718684847E-2"/>
          <c:w val="0.28839643214688154"/>
          <c:h val="0.22360895162922909"/>
        </c:manualLayout>
      </c:layout>
      <c:overlay val="0"/>
      <c:spPr>
        <a:noFill/>
        <a:ln>
          <a:solidFill>
            <a:schemeClr val="tx1"/>
          </a:solid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Smartphone</c:v>
                </c:pt>
              </c:strCache>
            </c:strRef>
          </c:tx>
          <c:spPr>
            <a:ln w="38100" cap="rnd">
              <a:solidFill>
                <a:srgbClr val="FF0000"/>
              </a:solidFill>
              <a:round/>
            </a:ln>
            <a:effectLst/>
          </c:spPr>
          <c:marker>
            <c:symbol val="none"/>
          </c:marker>
          <c:dLbls>
            <c:delete val="1"/>
          </c:dLbls>
          <c:cat>
            <c:strRef>
              <c:f>Sheet1!$A$2:$A$12</c:f>
              <c:strCache>
                <c:ptCount val="11"/>
                <c:pt idx="0">
                  <c:v>W5 (2013-14)</c:v>
                </c:pt>
                <c:pt idx="1">
                  <c:v>W6</c:v>
                </c:pt>
                <c:pt idx="2">
                  <c:v>W7</c:v>
                </c:pt>
                <c:pt idx="3">
                  <c:v>W8</c:v>
                </c:pt>
                <c:pt idx="4">
                  <c:v>W9</c:v>
                </c:pt>
                <c:pt idx="5">
                  <c:v>W10</c:v>
                </c:pt>
                <c:pt idx="6">
                  <c:v>W11</c:v>
                </c:pt>
                <c:pt idx="7">
                  <c:v>W12</c:v>
                </c:pt>
                <c:pt idx="8">
                  <c:v>W13</c:v>
                </c:pt>
                <c:pt idx="9">
                  <c:v>W14</c:v>
                </c:pt>
                <c:pt idx="10">
                  <c:v>W15 (2023-4)</c:v>
                </c:pt>
              </c:strCache>
            </c:strRef>
          </c:cat>
          <c:val>
            <c:numRef>
              <c:f>Sheet1!$B$2:$B$12</c:f>
              <c:numCache>
                <c:formatCode>0.00%</c:formatCode>
                <c:ptCount val="11"/>
                <c:pt idx="0">
                  <c:v>0.62390000000000001</c:v>
                </c:pt>
                <c:pt idx="1">
                  <c:v>0.72009999999999996</c:v>
                </c:pt>
                <c:pt idx="2">
                  <c:v>0.77810000000000001</c:v>
                </c:pt>
                <c:pt idx="3">
                  <c:v>0.81079999999999997</c:v>
                </c:pt>
                <c:pt idx="4">
                  <c:v>0.83599999999999997</c:v>
                </c:pt>
                <c:pt idx="5">
                  <c:v>0.85629999999999995</c:v>
                </c:pt>
                <c:pt idx="6">
                  <c:v>0.87590000000000001</c:v>
                </c:pt>
                <c:pt idx="7">
                  <c:v>0.89590000000000003</c:v>
                </c:pt>
                <c:pt idx="8">
                  <c:v>0.91100000000000003</c:v>
                </c:pt>
                <c:pt idx="9">
                  <c:v>0.92500000000000004</c:v>
                </c:pt>
                <c:pt idx="10">
                  <c:v>0.93500000000000005</c:v>
                </c:pt>
              </c:numCache>
            </c:numRef>
          </c:val>
          <c:smooth val="0"/>
          <c:extLst>
            <c:ext xmlns:c16="http://schemas.microsoft.com/office/drawing/2014/chart" uri="{C3380CC4-5D6E-409C-BE32-E72D297353CC}">
              <c16:uniqueId val="{00000000-778C-4B73-A222-EFC91A307BF7}"/>
            </c:ext>
          </c:extLst>
        </c:ser>
        <c:ser>
          <c:idx val="1"/>
          <c:order val="1"/>
          <c:tx>
            <c:strRef>
              <c:f>Sheet1!$C$1</c:f>
              <c:strCache>
                <c:ptCount val="1"/>
                <c:pt idx="0">
                  <c:v>Daily internet</c:v>
                </c:pt>
              </c:strCache>
            </c:strRef>
          </c:tx>
          <c:spPr>
            <a:ln w="41275" cap="rnd">
              <a:solidFill>
                <a:srgbClr val="0070C0"/>
              </a:solidFill>
              <a:round/>
            </a:ln>
            <a:effectLst/>
          </c:spPr>
          <c:marker>
            <c:symbol val="none"/>
          </c:marker>
          <c:dLbls>
            <c:delete val="1"/>
          </c:dLbls>
          <c:cat>
            <c:strRef>
              <c:f>Sheet1!$A$2:$A$12</c:f>
              <c:strCache>
                <c:ptCount val="11"/>
                <c:pt idx="0">
                  <c:v>W5 (2013-14)</c:v>
                </c:pt>
                <c:pt idx="1">
                  <c:v>W6</c:v>
                </c:pt>
                <c:pt idx="2">
                  <c:v>W7</c:v>
                </c:pt>
                <c:pt idx="3">
                  <c:v>W8</c:v>
                </c:pt>
                <c:pt idx="4">
                  <c:v>W9</c:v>
                </c:pt>
                <c:pt idx="5">
                  <c:v>W10</c:v>
                </c:pt>
                <c:pt idx="6">
                  <c:v>W11</c:v>
                </c:pt>
                <c:pt idx="7">
                  <c:v>W12</c:v>
                </c:pt>
                <c:pt idx="8">
                  <c:v>W13</c:v>
                </c:pt>
                <c:pt idx="9">
                  <c:v>W14</c:v>
                </c:pt>
                <c:pt idx="10">
                  <c:v>W15 (2023-4)</c:v>
                </c:pt>
              </c:strCache>
            </c:strRef>
          </c:cat>
          <c:val>
            <c:numRef>
              <c:f>Sheet1!$C$2:$C$12</c:f>
              <c:numCache>
                <c:formatCode>0.00%</c:formatCode>
                <c:ptCount val="11"/>
                <c:pt idx="0" formatCode="0%">
                  <c:v>0.64549999999999996</c:v>
                </c:pt>
                <c:pt idx="1">
                  <c:v>0.69989999999999997</c:v>
                </c:pt>
                <c:pt idx="2">
                  <c:v>0.73519999999999996</c:v>
                </c:pt>
                <c:pt idx="3">
                  <c:v>0.75819999999999999</c:v>
                </c:pt>
                <c:pt idx="4">
                  <c:v>0.76819999999999999</c:v>
                </c:pt>
                <c:pt idx="5">
                  <c:v>0.78890000000000005</c:v>
                </c:pt>
                <c:pt idx="6">
                  <c:v>0.80759999999999998</c:v>
                </c:pt>
                <c:pt idx="7">
                  <c:v>0.85670000000000002</c:v>
                </c:pt>
                <c:pt idx="8">
                  <c:v>0.86709999999999998</c:v>
                </c:pt>
                <c:pt idx="9">
                  <c:v>0.88300000000000001</c:v>
                </c:pt>
                <c:pt idx="10">
                  <c:v>0.8952</c:v>
                </c:pt>
              </c:numCache>
            </c:numRef>
          </c:val>
          <c:smooth val="0"/>
          <c:extLst>
            <c:ext xmlns:c16="http://schemas.microsoft.com/office/drawing/2014/chart" uri="{C3380CC4-5D6E-409C-BE32-E72D297353CC}">
              <c16:uniqueId val="{00000003-778C-4B73-A222-EFC91A307BF7}"/>
            </c:ext>
          </c:extLst>
        </c:ser>
        <c:dLbls>
          <c:showLegendKey val="0"/>
          <c:showVal val="1"/>
          <c:showCatName val="0"/>
          <c:showSerName val="0"/>
          <c:showPercent val="0"/>
          <c:showBubbleSize val="0"/>
        </c:dLbls>
        <c:smooth val="0"/>
        <c:axId val="305751711"/>
        <c:axId val="1394560479"/>
      </c:lineChart>
      <c:catAx>
        <c:axId val="30575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94560479"/>
        <c:crosses val="autoZero"/>
        <c:auto val="1"/>
        <c:lblAlgn val="ctr"/>
        <c:lblOffset val="100"/>
        <c:noMultiLvlLbl val="0"/>
      </c:catAx>
      <c:valAx>
        <c:axId val="1394560479"/>
        <c:scaling>
          <c:orientation val="minMax"/>
        </c:scaling>
        <c:delete val="1"/>
        <c:axPos val="l"/>
        <c:numFmt formatCode="0.00%" sourceLinked="1"/>
        <c:majorTickMark val="none"/>
        <c:minorTickMark val="none"/>
        <c:tickLblPos val="nextTo"/>
        <c:crossAx val="30575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pPr>
      <a:endParaRPr lang="en-US"/>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Sheet1!$B$5</c:f>
              <c:strCache>
                <c:ptCount val="1"/>
                <c:pt idx="0">
                  <c:v>Navigation Game</c:v>
                </c:pt>
              </c:strCache>
            </c:strRef>
          </c:tx>
          <c:spPr>
            <a:solidFill>
              <a:srgbClr val="00B050"/>
            </a:solidFill>
            <a:ln>
              <a:noFill/>
            </a:ln>
            <a:effectLst/>
          </c:spPr>
          <c:invertIfNegative val="0"/>
          <c:cat>
            <c:strRef>
              <c:f>Sheet1!$A$6:$A$11</c:f>
              <c:strCache>
                <c:ptCount val="6"/>
                <c:pt idx="0">
                  <c:v>Age 71+</c:v>
                </c:pt>
                <c:pt idx="1">
                  <c:v>Age 61-70</c:v>
                </c:pt>
                <c:pt idx="2">
                  <c:v>Age 51-60</c:v>
                </c:pt>
                <c:pt idx="3">
                  <c:v>Age 41-50</c:v>
                </c:pt>
                <c:pt idx="4">
                  <c:v>Age 31-40</c:v>
                </c:pt>
                <c:pt idx="5">
                  <c:v>Age 16-30</c:v>
                </c:pt>
              </c:strCache>
            </c:strRef>
          </c:cat>
          <c:val>
            <c:numRef>
              <c:f>Sheet1!$B$6:$B$11</c:f>
              <c:numCache>
                <c:formatCode>0</c:formatCode>
                <c:ptCount val="6"/>
                <c:pt idx="0">
                  <c:v>-9.4356430000000007</c:v>
                </c:pt>
                <c:pt idx="1">
                  <c:v>-4.5211230000000002</c:v>
                </c:pt>
                <c:pt idx="2">
                  <c:v>1.8070269999999999</c:v>
                </c:pt>
                <c:pt idx="3">
                  <c:v>3.8578670000000002</c:v>
                </c:pt>
                <c:pt idx="4">
                  <c:v>4.982291</c:v>
                </c:pt>
                <c:pt idx="5">
                  <c:v>3.3095810000000006</c:v>
                </c:pt>
              </c:numCache>
            </c:numRef>
          </c:val>
          <c:extLst>
            <c:ext xmlns:c16="http://schemas.microsoft.com/office/drawing/2014/chart" uri="{C3380CC4-5D6E-409C-BE32-E72D297353CC}">
              <c16:uniqueId val="{00000000-810E-4A9A-B9FD-B6F80F81D09F}"/>
            </c:ext>
          </c:extLst>
        </c:ser>
        <c:ser>
          <c:idx val="1"/>
          <c:order val="1"/>
          <c:tx>
            <c:strRef>
              <c:f>Sheet1!$C$5</c:f>
              <c:strCache>
                <c:ptCount val="1"/>
                <c:pt idx="0">
                  <c:v>Body Volume</c:v>
                </c:pt>
              </c:strCache>
            </c:strRef>
          </c:tx>
          <c:spPr>
            <a:solidFill>
              <a:srgbClr val="FFC000">
                <a:alpha val="66000"/>
              </a:srgbClr>
            </a:solidFill>
            <a:ln>
              <a:noFill/>
            </a:ln>
            <a:effectLst/>
          </c:spPr>
          <c:invertIfNegative val="0"/>
          <c:cat>
            <c:strRef>
              <c:f>Sheet1!$A$6:$A$11</c:f>
              <c:strCache>
                <c:ptCount val="6"/>
                <c:pt idx="0">
                  <c:v>Age 71+</c:v>
                </c:pt>
                <c:pt idx="1">
                  <c:v>Age 61-70</c:v>
                </c:pt>
                <c:pt idx="2">
                  <c:v>Age 51-60</c:v>
                </c:pt>
                <c:pt idx="3">
                  <c:v>Age 41-50</c:v>
                </c:pt>
                <c:pt idx="4">
                  <c:v>Age 31-40</c:v>
                </c:pt>
                <c:pt idx="5">
                  <c:v>Age 16-30</c:v>
                </c:pt>
              </c:strCache>
            </c:strRef>
          </c:cat>
          <c:val>
            <c:numRef>
              <c:f>Sheet1!$C$6:$C$11</c:f>
              <c:numCache>
                <c:formatCode>0</c:formatCode>
                <c:ptCount val="6"/>
                <c:pt idx="0">
                  <c:v>-4.468248</c:v>
                </c:pt>
                <c:pt idx="1">
                  <c:v>0.24317900000000001</c:v>
                </c:pt>
                <c:pt idx="2">
                  <c:v>-2.7491910000000002</c:v>
                </c:pt>
                <c:pt idx="3">
                  <c:v>4.0621049999999999</c:v>
                </c:pt>
                <c:pt idx="4">
                  <c:v>6.0906250000000002</c:v>
                </c:pt>
                <c:pt idx="5">
                  <c:v>-3.1784699999999999</c:v>
                </c:pt>
              </c:numCache>
            </c:numRef>
          </c:val>
          <c:extLst>
            <c:ext xmlns:c16="http://schemas.microsoft.com/office/drawing/2014/chart" uri="{C3380CC4-5D6E-409C-BE32-E72D297353CC}">
              <c16:uniqueId val="{00000001-810E-4A9A-B9FD-B6F80F81D09F}"/>
            </c:ext>
          </c:extLst>
        </c:ser>
        <c:ser>
          <c:idx val="2"/>
          <c:order val="2"/>
          <c:tx>
            <c:strRef>
              <c:f>Sheet1!$D$5</c:f>
              <c:strCache>
                <c:ptCount val="1"/>
                <c:pt idx="0">
                  <c:v>Wellbeing</c:v>
                </c:pt>
              </c:strCache>
            </c:strRef>
          </c:tx>
          <c:spPr>
            <a:solidFill>
              <a:srgbClr val="0070C0"/>
            </a:solidFill>
            <a:ln>
              <a:noFill/>
            </a:ln>
            <a:effectLst/>
          </c:spPr>
          <c:invertIfNegative val="0"/>
          <c:cat>
            <c:strRef>
              <c:f>Sheet1!$A$6:$A$11</c:f>
              <c:strCache>
                <c:ptCount val="6"/>
                <c:pt idx="0">
                  <c:v>Age 71+</c:v>
                </c:pt>
                <c:pt idx="1">
                  <c:v>Age 61-70</c:v>
                </c:pt>
                <c:pt idx="2">
                  <c:v>Age 51-60</c:v>
                </c:pt>
                <c:pt idx="3">
                  <c:v>Age 41-50</c:v>
                </c:pt>
                <c:pt idx="4">
                  <c:v>Age 31-40</c:v>
                </c:pt>
                <c:pt idx="5">
                  <c:v>Age 16-30</c:v>
                </c:pt>
              </c:strCache>
            </c:strRef>
          </c:cat>
          <c:val>
            <c:numRef>
              <c:f>Sheet1!$D$6:$D$11</c:f>
              <c:numCache>
                <c:formatCode>General</c:formatCode>
                <c:ptCount val="6"/>
                <c:pt idx="0">
                  <c:v>-11</c:v>
                </c:pt>
                <c:pt idx="1">
                  <c:v>-4</c:v>
                </c:pt>
                <c:pt idx="2">
                  <c:v>2</c:v>
                </c:pt>
                <c:pt idx="3">
                  <c:v>5</c:v>
                </c:pt>
                <c:pt idx="4">
                  <c:v>5</c:v>
                </c:pt>
                <c:pt idx="5">
                  <c:v>3</c:v>
                </c:pt>
              </c:numCache>
            </c:numRef>
          </c:val>
          <c:extLst>
            <c:ext xmlns:c16="http://schemas.microsoft.com/office/drawing/2014/chart" uri="{C3380CC4-5D6E-409C-BE32-E72D297353CC}">
              <c16:uniqueId val="{00000002-810E-4A9A-B9FD-B6F80F81D09F}"/>
            </c:ext>
          </c:extLst>
        </c:ser>
        <c:ser>
          <c:idx val="3"/>
          <c:order val="3"/>
          <c:tx>
            <c:strRef>
              <c:f>Sheet1!$E$5</c:f>
              <c:strCache>
                <c:ptCount val="1"/>
                <c:pt idx="0">
                  <c:v>Spending Study 1</c:v>
                </c:pt>
              </c:strCache>
            </c:strRef>
          </c:tx>
          <c:spPr>
            <a:solidFill>
              <a:srgbClr val="FF0000"/>
            </a:solidFill>
            <a:ln>
              <a:noFill/>
            </a:ln>
            <a:effectLst/>
          </c:spPr>
          <c:invertIfNegative val="0"/>
          <c:cat>
            <c:strRef>
              <c:f>Sheet1!$A$6:$A$11</c:f>
              <c:strCache>
                <c:ptCount val="6"/>
                <c:pt idx="0">
                  <c:v>Age 71+</c:v>
                </c:pt>
                <c:pt idx="1">
                  <c:v>Age 61-70</c:v>
                </c:pt>
                <c:pt idx="2">
                  <c:v>Age 51-60</c:v>
                </c:pt>
                <c:pt idx="3">
                  <c:v>Age 41-50</c:v>
                </c:pt>
                <c:pt idx="4">
                  <c:v>Age 31-40</c:v>
                </c:pt>
                <c:pt idx="5">
                  <c:v>Age 16-30</c:v>
                </c:pt>
              </c:strCache>
            </c:strRef>
          </c:cat>
          <c:val>
            <c:numRef>
              <c:f>Sheet1!$E$6:$E$11</c:f>
              <c:numCache>
                <c:formatCode>General</c:formatCode>
                <c:ptCount val="6"/>
                <c:pt idx="0">
                  <c:v>-10</c:v>
                </c:pt>
                <c:pt idx="1">
                  <c:v>-9</c:v>
                </c:pt>
                <c:pt idx="2">
                  <c:v>-2</c:v>
                </c:pt>
                <c:pt idx="3">
                  <c:v>5</c:v>
                </c:pt>
                <c:pt idx="4">
                  <c:v>9</c:v>
                </c:pt>
                <c:pt idx="5">
                  <c:v>6</c:v>
                </c:pt>
              </c:numCache>
            </c:numRef>
          </c:val>
          <c:extLst>
            <c:ext xmlns:c16="http://schemas.microsoft.com/office/drawing/2014/chart" uri="{C3380CC4-5D6E-409C-BE32-E72D297353CC}">
              <c16:uniqueId val="{00000003-810E-4A9A-B9FD-B6F80F81D09F}"/>
            </c:ext>
          </c:extLst>
        </c:ser>
        <c:dLbls>
          <c:showLegendKey val="0"/>
          <c:showVal val="0"/>
          <c:showCatName val="0"/>
          <c:showSerName val="0"/>
          <c:showPercent val="0"/>
          <c:showBubbleSize val="0"/>
        </c:dLbls>
        <c:gapWidth val="182"/>
        <c:axId val="1620294704"/>
        <c:axId val="1287887232"/>
      </c:barChart>
      <c:catAx>
        <c:axId val="1620294704"/>
        <c:scaling>
          <c:orientation val="minMax"/>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287887232"/>
        <c:crosses val="autoZero"/>
        <c:auto val="1"/>
        <c:lblAlgn val="ctr"/>
        <c:lblOffset val="100"/>
        <c:noMultiLvlLbl val="0"/>
      </c:catAx>
      <c:valAx>
        <c:axId val="1287887232"/>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620294704"/>
        <c:crosses val="autoZero"/>
        <c:crossBetween val="between"/>
      </c:valAx>
      <c:spPr>
        <a:noFill/>
        <a:ln>
          <a:noFill/>
        </a:ln>
        <a:effectLst/>
      </c:spPr>
    </c:plotArea>
    <c:legend>
      <c:legendPos val="r"/>
      <c:layout>
        <c:manualLayout>
          <c:xMode val="edge"/>
          <c:yMode val="edge"/>
          <c:x val="0.66060718268549823"/>
          <c:y val="0.31207320633624686"/>
          <c:w val="0.31186361838486354"/>
          <c:h val="0.42507292471379149"/>
        </c:manualLayout>
      </c:layout>
      <c:overlay val="0"/>
      <c:spPr>
        <a:noFill/>
        <a:ln>
          <a:solidFill>
            <a:schemeClr val="tx1"/>
          </a:solid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a:pPr>
      <a:endParaRPr lang="en-US"/>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477285903807139"/>
          <c:y val="4.3112493673542446E-2"/>
          <c:w val="0.41062022520373553"/>
          <c:h val="0.76957004777246973"/>
        </c:manualLayout>
      </c:layout>
      <c:barChart>
        <c:barDir val="bar"/>
        <c:grouping val="clustered"/>
        <c:varyColors val="0"/>
        <c:ser>
          <c:idx val="0"/>
          <c:order val="0"/>
          <c:spPr>
            <a:solidFill>
              <a:srgbClr val="0070C0"/>
            </a:solidFill>
            <a:ln>
              <a:noFill/>
            </a:ln>
            <a:effectLst/>
          </c:spPr>
          <c:invertIfNegative val="0"/>
          <c:dPt>
            <c:idx val="0"/>
            <c:invertIfNegative val="0"/>
            <c:bubble3D val="0"/>
            <c:spPr>
              <a:solidFill>
                <a:srgbClr val="92D050"/>
              </a:solidFill>
              <a:ln>
                <a:noFill/>
              </a:ln>
              <a:effectLst/>
            </c:spPr>
            <c:extLst>
              <c:ext xmlns:c16="http://schemas.microsoft.com/office/drawing/2014/chart" uri="{C3380CC4-5D6E-409C-BE32-E72D297353CC}">
                <c16:uniqueId val="{00000001-7D0D-45F4-86B4-0C5F593C1C4C}"/>
              </c:ext>
            </c:extLst>
          </c:dPt>
          <c:dPt>
            <c:idx val="1"/>
            <c:invertIfNegative val="0"/>
            <c:bubble3D val="0"/>
            <c:spPr>
              <a:solidFill>
                <a:srgbClr val="FFC000">
                  <a:alpha val="66000"/>
                </a:srgbClr>
              </a:solidFill>
              <a:ln>
                <a:noFill/>
              </a:ln>
              <a:effectLst/>
            </c:spPr>
            <c:extLst>
              <c:ext xmlns:c16="http://schemas.microsoft.com/office/drawing/2014/chart" uri="{C3380CC4-5D6E-409C-BE32-E72D297353CC}">
                <c16:uniqueId val="{00000003-7D0D-45F4-86B4-0C5F593C1C4C}"/>
              </c:ext>
            </c:extLst>
          </c:dPt>
          <c:dPt>
            <c:idx val="2"/>
            <c:invertIfNegative val="0"/>
            <c:bubble3D val="0"/>
            <c:spPr>
              <a:solidFill>
                <a:srgbClr val="0070C0"/>
              </a:solidFill>
              <a:ln>
                <a:noFill/>
              </a:ln>
              <a:effectLst/>
            </c:spPr>
            <c:extLst>
              <c:ext xmlns:c16="http://schemas.microsoft.com/office/drawing/2014/chart" uri="{C3380CC4-5D6E-409C-BE32-E72D297353CC}">
                <c16:uniqueId val="{00000005-7D0D-45F4-86B4-0C5F593C1C4C}"/>
              </c:ext>
            </c:extLst>
          </c:dPt>
          <c:dPt>
            <c:idx val="3"/>
            <c:invertIfNegative val="0"/>
            <c:bubble3D val="0"/>
            <c:spPr>
              <a:solidFill>
                <a:srgbClr val="FF0000"/>
              </a:solidFill>
              <a:ln>
                <a:noFill/>
              </a:ln>
              <a:effectLst/>
            </c:spPr>
            <c:extLst>
              <c:ext xmlns:c16="http://schemas.microsoft.com/office/drawing/2014/chart" uri="{C3380CC4-5D6E-409C-BE32-E72D297353CC}">
                <c16:uniqueId val="{00000006-889E-4507-B1AC-25BD47133C04}"/>
              </c:ext>
            </c:extLst>
          </c:dPt>
          <c:cat>
            <c:strRef>
              <c:f>Sheet1!$A$21:$A$24</c:f>
              <c:strCache>
                <c:ptCount val="4"/>
                <c:pt idx="0">
                  <c:v>Uses smartphone for gaming</c:v>
                </c:pt>
                <c:pt idx="1">
                  <c:v>Downloads / uses apps regularly</c:v>
                </c:pt>
                <c:pt idx="2">
                  <c:v>Uses health apps</c:v>
                </c:pt>
                <c:pt idx="3">
                  <c:v>Checks bank balance on mobile</c:v>
                </c:pt>
              </c:strCache>
            </c:strRef>
          </c:cat>
          <c:val>
            <c:numRef>
              <c:f>Sheet1!$B$21:$B$24</c:f>
              <c:numCache>
                <c:formatCode>0</c:formatCode>
                <c:ptCount val="4"/>
                <c:pt idx="0" formatCode="General">
                  <c:v>13</c:v>
                </c:pt>
                <c:pt idx="1">
                  <c:v>13</c:v>
                </c:pt>
                <c:pt idx="2" formatCode="General">
                  <c:v>16</c:v>
                </c:pt>
                <c:pt idx="3" formatCode="General">
                  <c:v>20</c:v>
                </c:pt>
              </c:numCache>
            </c:numRef>
          </c:val>
          <c:extLst>
            <c:ext xmlns:c16="http://schemas.microsoft.com/office/drawing/2014/chart" uri="{C3380CC4-5D6E-409C-BE32-E72D297353CC}">
              <c16:uniqueId val="{00000006-7D0D-45F4-86B4-0C5F593C1C4C}"/>
            </c:ext>
          </c:extLst>
        </c:ser>
        <c:dLbls>
          <c:showLegendKey val="0"/>
          <c:showVal val="0"/>
          <c:showCatName val="0"/>
          <c:showSerName val="0"/>
          <c:showPercent val="0"/>
          <c:showBubbleSize val="0"/>
        </c:dLbls>
        <c:gapWidth val="182"/>
        <c:axId val="1376935024"/>
        <c:axId val="1728066176"/>
      </c:barChart>
      <c:catAx>
        <c:axId val="13769350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100" b="0" i="0" u="none" strike="noStrike" kern="1200" baseline="0">
                <a:solidFill>
                  <a:schemeClr val="tx1"/>
                </a:solidFill>
                <a:latin typeface="+mn-lt"/>
                <a:ea typeface="+mn-ea"/>
                <a:cs typeface="+mn-cs"/>
              </a:defRPr>
            </a:pPr>
            <a:endParaRPr lang="en-US"/>
          </a:p>
        </c:txPr>
        <c:crossAx val="1728066176"/>
        <c:crosses val="autoZero"/>
        <c:auto val="1"/>
        <c:lblAlgn val="ctr"/>
        <c:lblOffset val="100"/>
        <c:noMultiLvlLbl val="0"/>
      </c:catAx>
      <c:valAx>
        <c:axId val="172806617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1376935024"/>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sz="2000">
          <a:solidFill>
            <a:schemeClr val="tx1"/>
          </a:solidFill>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92D050"/>
              </a:solidFill>
              <a:ln>
                <a:noFill/>
              </a:ln>
              <a:effectLst/>
            </c:spPr>
            <c:extLst>
              <c:ext xmlns:c16="http://schemas.microsoft.com/office/drawing/2014/chart" uri="{C3380CC4-5D6E-409C-BE32-E72D297353CC}">
                <c16:uniqueId val="{00000003-0BA2-43A5-B288-2A1DD591BEE7}"/>
              </c:ext>
            </c:extLst>
          </c:dPt>
          <c:dPt>
            <c:idx val="1"/>
            <c:invertIfNegative val="0"/>
            <c:bubble3D val="0"/>
            <c:spPr>
              <a:solidFill>
                <a:srgbClr val="00B0F0"/>
              </a:solidFill>
              <a:ln>
                <a:noFill/>
              </a:ln>
              <a:effectLst/>
            </c:spPr>
            <c:extLst>
              <c:ext xmlns:c16="http://schemas.microsoft.com/office/drawing/2014/chart" uri="{C3380CC4-5D6E-409C-BE32-E72D297353CC}">
                <c16:uniqueId val="{00000004-0BA2-43A5-B288-2A1DD591BEE7}"/>
              </c:ext>
            </c:extLst>
          </c:dPt>
          <c:dPt>
            <c:idx val="2"/>
            <c:invertIfNegative val="0"/>
            <c:bubble3D val="0"/>
            <c:spPr>
              <a:solidFill>
                <a:srgbClr val="FF0000"/>
              </a:solidFill>
              <a:ln>
                <a:noFill/>
              </a:ln>
              <a:effectLst/>
            </c:spPr>
            <c:extLst>
              <c:ext xmlns:c16="http://schemas.microsoft.com/office/drawing/2014/chart" uri="{C3380CC4-5D6E-409C-BE32-E72D297353CC}">
                <c16:uniqueId val="{00000005-0BA2-43A5-B288-2A1DD591BEE7}"/>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Nurse</c:v>
                </c:pt>
                <c:pt idx="1">
                  <c:v>Interviewer</c:v>
                </c:pt>
                <c:pt idx="2">
                  <c:v>Web</c:v>
                </c:pt>
              </c:strCache>
            </c:strRef>
          </c:cat>
          <c:val>
            <c:numRef>
              <c:f>Sheet1!$B$2:$B$4</c:f>
              <c:numCache>
                <c:formatCode>0.00%</c:formatCode>
                <c:ptCount val="3"/>
                <c:pt idx="0">
                  <c:v>0.497</c:v>
                </c:pt>
                <c:pt idx="1">
                  <c:v>0.48199999999999998</c:v>
                </c:pt>
                <c:pt idx="2">
                  <c:v>0.54600000000000004</c:v>
                </c:pt>
              </c:numCache>
            </c:numRef>
          </c:val>
          <c:extLst>
            <c:ext xmlns:c16="http://schemas.microsoft.com/office/drawing/2014/chart" uri="{C3380CC4-5D6E-409C-BE32-E72D297353CC}">
              <c16:uniqueId val="{00000000-0BA2-43A5-B288-2A1DD591BEE7}"/>
            </c:ext>
          </c:extLst>
        </c:ser>
        <c:dLbls>
          <c:dLblPos val="outEnd"/>
          <c:showLegendKey val="0"/>
          <c:showVal val="1"/>
          <c:showCatName val="0"/>
          <c:showSerName val="0"/>
          <c:showPercent val="0"/>
          <c:showBubbleSize val="0"/>
        </c:dLbls>
        <c:gapWidth val="219"/>
        <c:overlap val="-27"/>
        <c:axId val="1399021856"/>
        <c:axId val="1399020416"/>
      </c:barChart>
      <c:catAx>
        <c:axId val="1399021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1399020416"/>
        <c:crosses val="autoZero"/>
        <c:auto val="1"/>
        <c:lblAlgn val="ctr"/>
        <c:lblOffset val="100"/>
        <c:noMultiLvlLbl val="0"/>
      </c:catAx>
      <c:valAx>
        <c:axId val="1399020416"/>
        <c:scaling>
          <c:orientation val="minMax"/>
          <c:min val="0"/>
        </c:scaling>
        <c:delete val="1"/>
        <c:axPos val="l"/>
        <c:numFmt formatCode="0.00%" sourceLinked="1"/>
        <c:majorTickMark val="none"/>
        <c:minorTickMark val="none"/>
        <c:tickLblPos val="nextTo"/>
        <c:crossAx val="139902185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DBS</c:v>
                </c:pt>
              </c:strCache>
            </c:strRef>
          </c:tx>
          <c:spPr>
            <a:solidFill>
              <a:srgbClr val="FF0000"/>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3E21-40DF-B15D-5E7CF24B6D5B}"/>
              </c:ext>
            </c:extLst>
          </c:dPt>
          <c:dPt>
            <c:idx val="1"/>
            <c:invertIfNegative val="0"/>
            <c:bubble3D val="0"/>
            <c:spPr>
              <a:solidFill>
                <a:srgbClr val="FF0000"/>
              </a:solidFill>
              <a:ln>
                <a:noFill/>
              </a:ln>
              <a:effectLst/>
            </c:spPr>
            <c:extLst>
              <c:ext xmlns:c16="http://schemas.microsoft.com/office/drawing/2014/chart" uri="{C3380CC4-5D6E-409C-BE32-E72D297353CC}">
                <c16:uniqueId val="{00000003-3E21-40DF-B15D-5E7CF24B6D5B}"/>
              </c:ext>
            </c:extLst>
          </c:dPt>
          <c:dPt>
            <c:idx val="2"/>
            <c:invertIfNegative val="0"/>
            <c:bubble3D val="0"/>
            <c:spPr>
              <a:solidFill>
                <a:srgbClr val="FF0000"/>
              </a:solidFill>
              <a:ln>
                <a:noFill/>
              </a:ln>
              <a:effectLst/>
            </c:spPr>
            <c:extLst>
              <c:ext xmlns:c16="http://schemas.microsoft.com/office/drawing/2014/chart" uri="{C3380CC4-5D6E-409C-BE32-E72D297353CC}">
                <c16:uniqueId val="{00000005-3E21-40DF-B15D-5E7CF24B6D5B}"/>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Nurse</c:v>
                </c:pt>
                <c:pt idx="1">
                  <c:v>Interviewer</c:v>
                </c:pt>
                <c:pt idx="2">
                  <c:v>Web</c:v>
                </c:pt>
              </c:strCache>
            </c:strRef>
          </c:cat>
          <c:val>
            <c:numRef>
              <c:f>Sheet1!$B$2:$B$4</c:f>
              <c:numCache>
                <c:formatCode>0.00%</c:formatCode>
                <c:ptCount val="3"/>
                <c:pt idx="0">
                  <c:v>0.74299999999999999</c:v>
                </c:pt>
                <c:pt idx="1">
                  <c:v>0.39800000000000002</c:v>
                </c:pt>
                <c:pt idx="2">
                  <c:v>0.312</c:v>
                </c:pt>
              </c:numCache>
            </c:numRef>
          </c:val>
          <c:extLst>
            <c:ext xmlns:c16="http://schemas.microsoft.com/office/drawing/2014/chart" uri="{C3380CC4-5D6E-409C-BE32-E72D297353CC}">
              <c16:uniqueId val="{00000006-3E21-40DF-B15D-5E7CF24B6D5B}"/>
            </c:ext>
          </c:extLst>
        </c:ser>
        <c:ser>
          <c:idx val="1"/>
          <c:order val="1"/>
          <c:tx>
            <c:strRef>
              <c:f>Sheet1!$C$1</c:f>
              <c:strCache>
                <c:ptCount val="1"/>
                <c:pt idx="0">
                  <c:v>Hair</c:v>
                </c:pt>
              </c:strCache>
            </c:strRef>
          </c:tx>
          <c:spPr>
            <a:solidFill>
              <a:srgbClr val="92D05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Nurse</c:v>
                </c:pt>
                <c:pt idx="1">
                  <c:v>Interviewer</c:v>
                </c:pt>
                <c:pt idx="2">
                  <c:v>Web</c:v>
                </c:pt>
              </c:strCache>
            </c:strRef>
          </c:cat>
          <c:val>
            <c:numRef>
              <c:f>Sheet1!$C$2:$C$4</c:f>
              <c:numCache>
                <c:formatCode>0.00%</c:formatCode>
                <c:ptCount val="3"/>
                <c:pt idx="0">
                  <c:v>0.60399999999999998</c:v>
                </c:pt>
                <c:pt idx="1">
                  <c:v>0.318</c:v>
                </c:pt>
                <c:pt idx="2">
                  <c:v>0.26600000000000001</c:v>
                </c:pt>
              </c:numCache>
            </c:numRef>
          </c:val>
          <c:extLst>
            <c:ext xmlns:c16="http://schemas.microsoft.com/office/drawing/2014/chart" uri="{C3380CC4-5D6E-409C-BE32-E72D297353CC}">
              <c16:uniqueId val="{00000007-3E21-40DF-B15D-5E7CF24B6D5B}"/>
            </c:ext>
          </c:extLst>
        </c:ser>
        <c:dLbls>
          <c:dLblPos val="outEnd"/>
          <c:showLegendKey val="0"/>
          <c:showVal val="1"/>
          <c:showCatName val="0"/>
          <c:showSerName val="0"/>
          <c:showPercent val="0"/>
          <c:showBubbleSize val="0"/>
        </c:dLbls>
        <c:gapWidth val="219"/>
        <c:overlap val="-27"/>
        <c:axId val="1399021856"/>
        <c:axId val="1399020416"/>
      </c:barChart>
      <c:catAx>
        <c:axId val="1399021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1399020416"/>
        <c:crosses val="autoZero"/>
        <c:auto val="1"/>
        <c:lblAlgn val="ctr"/>
        <c:lblOffset val="100"/>
        <c:noMultiLvlLbl val="0"/>
      </c:catAx>
      <c:valAx>
        <c:axId val="1399020416"/>
        <c:scaling>
          <c:orientation val="minMax"/>
          <c:min val="0"/>
        </c:scaling>
        <c:delete val="1"/>
        <c:axPos val="l"/>
        <c:numFmt formatCode="0.00%" sourceLinked="1"/>
        <c:majorTickMark val="none"/>
        <c:minorTickMark val="none"/>
        <c:tickLblPos val="nextTo"/>
        <c:crossAx val="1399021856"/>
        <c:crosses val="autoZero"/>
        <c:crossBetween val="between"/>
      </c:valAx>
      <c:spPr>
        <a:noFill/>
        <a:ln>
          <a:noFill/>
        </a:ln>
        <a:effectLst/>
      </c:spPr>
    </c:plotArea>
    <c:legend>
      <c:legendPos val="t"/>
      <c:layout>
        <c:manualLayout>
          <c:xMode val="edge"/>
          <c:yMode val="edge"/>
          <c:x val="0.39947387258410882"/>
          <c:y val="7.8862195968413082E-2"/>
          <c:w val="0.32187562634216177"/>
          <c:h val="8.1116654008147479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en-US"/>
              <a:t>Response rate</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3-B0C5-4F10-85E7-CD8E855C2F31}"/>
              </c:ext>
            </c:extLst>
          </c:dPt>
          <c:dPt>
            <c:idx val="1"/>
            <c:invertIfNegative val="0"/>
            <c:bubble3D val="0"/>
            <c:spPr>
              <a:solidFill>
                <a:srgbClr val="92D050"/>
              </a:solidFill>
              <a:ln>
                <a:noFill/>
              </a:ln>
              <a:effectLst/>
            </c:spPr>
            <c:extLst>
              <c:ext xmlns:c16="http://schemas.microsoft.com/office/drawing/2014/chart" uri="{C3380CC4-5D6E-409C-BE32-E72D297353CC}">
                <c16:uniqueId val="{00000004-B0C5-4F10-85E7-CD8E855C2F31}"/>
              </c:ext>
            </c:extLst>
          </c:dPt>
          <c:dLbls>
            <c:numFmt formatCode="0%" sourceLinked="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No microbiome</c:v>
                </c:pt>
                <c:pt idx="1">
                  <c:v>Microbiome request</c:v>
                </c:pt>
              </c:strCache>
            </c:strRef>
          </c:cat>
          <c:val>
            <c:numRef>
              <c:f>Sheet1!$B$2:$B$3</c:f>
              <c:numCache>
                <c:formatCode>0.00%</c:formatCode>
                <c:ptCount val="2"/>
                <c:pt idx="0">
                  <c:v>0.68210000000000004</c:v>
                </c:pt>
                <c:pt idx="1">
                  <c:v>0.49669999999999997</c:v>
                </c:pt>
              </c:numCache>
            </c:numRef>
          </c:val>
          <c:extLst>
            <c:ext xmlns:c16="http://schemas.microsoft.com/office/drawing/2014/chart" uri="{C3380CC4-5D6E-409C-BE32-E72D297353CC}">
              <c16:uniqueId val="{00000000-B0C5-4F10-85E7-CD8E855C2F31}"/>
            </c:ext>
          </c:extLst>
        </c:ser>
        <c:dLbls>
          <c:dLblPos val="outEnd"/>
          <c:showLegendKey val="0"/>
          <c:showVal val="1"/>
          <c:showCatName val="0"/>
          <c:showSerName val="0"/>
          <c:showPercent val="0"/>
          <c:showBubbleSize val="0"/>
        </c:dLbls>
        <c:gapWidth val="219"/>
        <c:overlap val="-27"/>
        <c:axId val="1563673120"/>
        <c:axId val="1563672160"/>
      </c:barChart>
      <c:catAx>
        <c:axId val="1563673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1563672160"/>
        <c:crosses val="autoZero"/>
        <c:auto val="1"/>
        <c:lblAlgn val="ctr"/>
        <c:lblOffset val="100"/>
        <c:noMultiLvlLbl val="0"/>
      </c:catAx>
      <c:valAx>
        <c:axId val="1563672160"/>
        <c:scaling>
          <c:orientation val="minMax"/>
        </c:scaling>
        <c:delete val="1"/>
        <c:axPos val="l"/>
        <c:numFmt formatCode="0.00%" sourceLinked="1"/>
        <c:majorTickMark val="none"/>
        <c:minorTickMark val="none"/>
        <c:tickLblPos val="nextTo"/>
        <c:crossAx val="156367312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solidFill>
            <a:schemeClr val="tx1"/>
          </a:solidFill>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70C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CAPI</c:v>
                </c:pt>
                <c:pt idx="1">
                  <c:v>Web</c:v>
                </c:pt>
              </c:strCache>
            </c:strRef>
          </c:cat>
          <c:val>
            <c:numRef>
              <c:f>Sheet1!$B$2:$B$3</c:f>
              <c:numCache>
                <c:formatCode>0.00%</c:formatCode>
                <c:ptCount val="2"/>
                <c:pt idx="0">
                  <c:v>0.72599999999999998</c:v>
                </c:pt>
                <c:pt idx="1">
                  <c:v>0.59009999999999996</c:v>
                </c:pt>
              </c:numCache>
            </c:numRef>
          </c:val>
          <c:extLst>
            <c:ext xmlns:c16="http://schemas.microsoft.com/office/drawing/2014/chart" uri="{C3380CC4-5D6E-409C-BE32-E72D297353CC}">
              <c16:uniqueId val="{00000000-CF61-4A34-A97D-8E103E0599CC}"/>
            </c:ext>
          </c:extLst>
        </c:ser>
        <c:dLbls>
          <c:dLblPos val="outEnd"/>
          <c:showLegendKey val="0"/>
          <c:showVal val="1"/>
          <c:showCatName val="0"/>
          <c:showSerName val="0"/>
          <c:showPercent val="0"/>
          <c:showBubbleSize val="0"/>
        </c:dLbls>
        <c:gapWidth val="219"/>
        <c:overlap val="-27"/>
        <c:axId val="1484334432"/>
        <c:axId val="1484349792"/>
      </c:barChart>
      <c:catAx>
        <c:axId val="1484334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1484349792"/>
        <c:crosses val="autoZero"/>
        <c:auto val="1"/>
        <c:lblAlgn val="ctr"/>
        <c:lblOffset val="100"/>
        <c:noMultiLvlLbl val="0"/>
      </c:catAx>
      <c:valAx>
        <c:axId val="1484349792"/>
        <c:scaling>
          <c:orientation val="minMax"/>
        </c:scaling>
        <c:delete val="1"/>
        <c:axPos val="l"/>
        <c:numFmt formatCode="0.00%" sourceLinked="1"/>
        <c:majorTickMark val="none"/>
        <c:minorTickMark val="none"/>
        <c:tickLblPos val="nextTo"/>
        <c:crossAx val="148433443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400">
          <a:solidFill>
            <a:schemeClr val="tx1"/>
          </a:solidFill>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Consent</c:v>
                </c:pt>
              </c:strCache>
            </c:strRef>
          </c:tx>
          <c:spPr>
            <a:solidFill>
              <a:srgbClr val="0070C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CAPI</c:v>
                </c:pt>
                <c:pt idx="1">
                  <c:v>Web</c:v>
                </c:pt>
              </c:strCache>
            </c:strRef>
          </c:cat>
          <c:val>
            <c:numRef>
              <c:f>Sheet1!$B$2:$B$3</c:f>
              <c:numCache>
                <c:formatCode>0.00%</c:formatCode>
                <c:ptCount val="2"/>
                <c:pt idx="0">
                  <c:v>0.72599999999999998</c:v>
                </c:pt>
                <c:pt idx="1">
                  <c:v>0.59009999999999996</c:v>
                </c:pt>
              </c:numCache>
            </c:numRef>
          </c:val>
          <c:extLst>
            <c:ext xmlns:c16="http://schemas.microsoft.com/office/drawing/2014/chart" uri="{C3380CC4-5D6E-409C-BE32-E72D297353CC}">
              <c16:uniqueId val="{00000000-CF61-4A34-A97D-8E103E0599CC}"/>
            </c:ext>
          </c:extLst>
        </c:ser>
        <c:ser>
          <c:idx val="1"/>
          <c:order val="1"/>
          <c:tx>
            <c:strRef>
              <c:f>Sheet1!$C$1</c:f>
              <c:strCache>
                <c:ptCount val="1"/>
                <c:pt idx="0">
                  <c:v>Return</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CAPI</c:v>
                </c:pt>
                <c:pt idx="1">
                  <c:v>Web</c:v>
                </c:pt>
              </c:strCache>
            </c:strRef>
          </c:cat>
          <c:val>
            <c:numRef>
              <c:f>Sheet1!$C$2:$C$3</c:f>
              <c:numCache>
                <c:formatCode>0%</c:formatCode>
                <c:ptCount val="2"/>
                <c:pt idx="0">
                  <c:v>0.25</c:v>
                </c:pt>
                <c:pt idx="1">
                  <c:v>0.46</c:v>
                </c:pt>
              </c:numCache>
            </c:numRef>
          </c:val>
          <c:extLst>
            <c:ext xmlns:c16="http://schemas.microsoft.com/office/drawing/2014/chart" uri="{C3380CC4-5D6E-409C-BE32-E72D297353CC}">
              <c16:uniqueId val="{00000000-5144-418D-8245-DF2684062674}"/>
            </c:ext>
          </c:extLst>
        </c:ser>
        <c:ser>
          <c:idx val="2"/>
          <c:order val="2"/>
          <c:tx>
            <c:strRef>
              <c:f>Sheet1!$D$1</c:f>
              <c:strCache>
                <c:ptCount val="1"/>
                <c:pt idx="0">
                  <c:v>Overall</c:v>
                </c:pt>
              </c:strCache>
            </c:strRef>
          </c:tx>
          <c:spPr>
            <a:solidFill>
              <a:srgbClr val="00206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CAPI</c:v>
                </c:pt>
                <c:pt idx="1">
                  <c:v>Web</c:v>
                </c:pt>
              </c:strCache>
            </c:strRef>
          </c:cat>
          <c:val>
            <c:numRef>
              <c:f>Sheet1!$D$2:$D$3</c:f>
              <c:numCache>
                <c:formatCode>0.00%</c:formatCode>
                <c:ptCount val="2"/>
                <c:pt idx="0">
                  <c:v>0.18149999999999999</c:v>
                </c:pt>
                <c:pt idx="1">
                  <c:v>0.27144599999999997</c:v>
                </c:pt>
              </c:numCache>
            </c:numRef>
          </c:val>
          <c:extLst>
            <c:ext xmlns:c16="http://schemas.microsoft.com/office/drawing/2014/chart" uri="{C3380CC4-5D6E-409C-BE32-E72D297353CC}">
              <c16:uniqueId val="{00000001-5144-418D-8245-DF2684062674}"/>
            </c:ext>
          </c:extLst>
        </c:ser>
        <c:dLbls>
          <c:dLblPos val="outEnd"/>
          <c:showLegendKey val="0"/>
          <c:showVal val="1"/>
          <c:showCatName val="0"/>
          <c:showSerName val="0"/>
          <c:showPercent val="0"/>
          <c:showBubbleSize val="0"/>
        </c:dLbls>
        <c:gapWidth val="219"/>
        <c:overlap val="-27"/>
        <c:axId val="1484334432"/>
        <c:axId val="1484349792"/>
      </c:barChart>
      <c:catAx>
        <c:axId val="1484334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1484349792"/>
        <c:crosses val="autoZero"/>
        <c:auto val="1"/>
        <c:lblAlgn val="ctr"/>
        <c:lblOffset val="100"/>
        <c:noMultiLvlLbl val="0"/>
      </c:catAx>
      <c:valAx>
        <c:axId val="1484349792"/>
        <c:scaling>
          <c:orientation val="minMax"/>
        </c:scaling>
        <c:delete val="1"/>
        <c:axPos val="l"/>
        <c:numFmt formatCode="0.00%" sourceLinked="1"/>
        <c:majorTickMark val="none"/>
        <c:minorTickMark val="none"/>
        <c:tickLblPos val="nextTo"/>
        <c:crossAx val="14843344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40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Sheet1!$B$16</c:f>
              <c:strCache>
                <c:ptCount val="1"/>
                <c:pt idx="0">
                  <c:v>Consent (%)</c:v>
                </c:pt>
              </c:strCache>
            </c:strRef>
          </c:tx>
          <c:spPr>
            <a:solidFill>
              <a:schemeClr val="accent2"/>
            </a:solidFill>
            <a:ln>
              <a:noFill/>
            </a:ln>
            <a:effectLst/>
          </c:spPr>
          <c:invertIfNegative val="0"/>
          <c:dPt>
            <c:idx val="0"/>
            <c:invertIfNegative val="0"/>
            <c:bubble3D val="0"/>
            <c:spPr>
              <a:solidFill>
                <a:srgbClr val="00B0F0"/>
              </a:solidFill>
              <a:ln>
                <a:noFill/>
              </a:ln>
              <a:effectLst/>
            </c:spPr>
            <c:extLst>
              <c:ext xmlns:c16="http://schemas.microsoft.com/office/drawing/2014/chart" uri="{C3380CC4-5D6E-409C-BE32-E72D297353CC}">
                <c16:uniqueId val="{00000001-D613-42D0-8627-1CC72F0CA864}"/>
              </c:ext>
            </c:extLst>
          </c:dPt>
          <c:dPt>
            <c:idx val="1"/>
            <c:invertIfNegative val="0"/>
            <c:bubble3D val="0"/>
            <c:spPr>
              <a:solidFill>
                <a:srgbClr val="FF0000"/>
              </a:solidFill>
              <a:ln>
                <a:noFill/>
              </a:ln>
              <a:effectLst/>
            </c:spPr>
            <c:extLst>
              <c:ext xmlns:c16="http://schemas.microsoft.com/office/drawing/2014/chart" uri="{C3380CC4-5D6E-409C-BE32-E72D297353CC}">
                <c16:uniqueId val="{00000003-D613-42D0-8627-1CC72F0CA864}"/>
              </c:ext>
            </c:extLst>
          </c:dPt>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Sheet1!$C$15:$D$15</c:f>
              <c:strCache>
                <c:ptCount val="2"/>
                <c:pt idx="0">
                  <c:v>FTF</c:v>
                </c:pt>
                <c:pt idx="1">
                  <c:v>Web</c:v>
                </c:pt>
              </c:strCache>
            </c:strRef>
          </c:cat>
          <c:val>
            <c:numRef>
              <c:f>Sheet1!$C$16:$D$16</c:f>
              <c:numCache>
                <c:formatCode>0</c:formatCode>
                <c:ptCount val="2"/>
                <c:pt idx="0">
                  <c:v>72.8</c:v>
                </c:pt>
                <c:pt idx="1">
                  <c:v>42</c:v>
                </c:pt>
              </c:numCache>
            </c:numRef>
          </c:val>
          <c:extLst>
            <c:ext xmlns:c16="http://schemas.microsoft.com/office/drawing/2014/chart" uri="{C3380CC4-5D6E-409C-BE32-E72D297353CC}">
              <c16:uniqueId val="{00000004-D613-42D0-8627-1CC72F0CA864}"/>
            </c:ext>
          </c:extLst>
        </c:ser>
        <c:dLbls>
          <c:showLegendKey val="0"/>
          <c:showVal val="0"/>
          <c:showCatName val="0"/>
          <c:showSerName val="0"/>
          <c:showPercent val="0"/>
          <c:showBubbleSize val="0"/>
        </c:dLbls>
        <c:gapWidth val="227"/>
        <c:overlap val="-27"/>
        <c:axId val="498735184"/>
        <c:axId val="498735504"/>
      </c:barChart>
      <c:catAx>
        <c:axId val="498735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98735504"/>
        <c:crosses val="autoZero"/>
        <c:auto val="1"/>
        <c:lblAlgn val="ctr"/>
        <c:lblOffset val="100"/>
        <c:noMultiLvlLbl val="0"/>
      </c:catAx>
      <c:valAx>
        <c:axId val="498735504"/>
        <c:scaling>
          <c:orientation val="minMax"/>
        </c:scaling>
        <c:delete val="1"/>
        <c:axPos val="l"/>
        <c:numFmt formatCode="0" sourceLinked="1"/>
        <c:majorTickMark val="none"/>
        <c:minorTickMark val="none"/>
        <c:tickLblPos val="nextTo"/>
        <c:crossAx val="498735184"/>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454545454545456E-2"/>
          <c:y val="9.2470653784300569E-2"/>
          <c:w val="0.90909090909090906"/>
          <c:h val="0.74303225234579784"/>
        </c:manualLayout>
      </c:layout>
      <c:barChart>
        <c:barDir val="col"/>
        <c:grouping val="clustered"/>
        <c:varyColors val="0"/>
        <c:ser>
          <c:idx val="0"/>
          <c:order val="0"/>
          <c:tx>
            <c:strRef>
              <c:f>Sheet1!$B$1</c:f>
              <c:strCache>
                <c:ptCount val="1"/>
                <c:pt idx="0">
                  <c:v>Series 1</c:v>
                </c:pt>
              </c:strCache>
            </c:strRef>
          </c:tx>
          <c:spPr>
            <a:solidFill>
              <a:srgbClr val="0070C0"/>
            </a:solidFill>
            <a:ln>
              <a:noFill/>
            </a:ln>
            <a:effectLst/>
          </c:spPr>
          <c:invertIfNegative val="0"/>
          <c:dPt>
            <c:idx val="0"/>
            <c:invertIfNegative val="0"/>
            <c:bubble3D val="0"/>
            <c:spPr>
              <a:solidFill>
                <a:srgbClr val="00B0F0"/>
              </a:solidFill>
              <a:ln>
                <a:noFill/>
              </a:ln>
              <a:effectLst/>
            </c:spPr>
            <c:extLst>
              <c:ext xmlns:c16="http://schemas.microsoft.com/office/drawing/2014/chart" uri="{C3380CC4-5D6E-409C-BE32-E72D297353CC}">
                <c16:uniqueId val="{00000003-3215-4BC3-8F04-8696DE731E8D}"/>
              </c:ext>
            </c:extLst>
          </c:dPt>
          <c:dPt>
            <c:idx val="1"/>
            <c:invertIfNegative val="0"/>
            <c:bubble3D val="0"/>
            <c:spPr>
              <a:solidFill>
                <a:srgbClr val="FF0000"/>
              </a:solidFill>
              <a:ln>
                <a:noFill/>
              </a:ln>
              <a:effectLst/>
            </c:spPr>
            <c:extLst>
              <c:ext xmlns:c16="http://schemas.microsoft.com/office/drawing/2014/chart" uri="{C3380CC4-5D6E-409C-BE32-E72D297353CC}">
                <c16:uniqueId val="{00000004-3215-4BC3-8F04-8696DE731E8D}"/>
              </c:ext>
            </c:extLst>
          </c:dPt>
          <c:dLbls>
            <c:dLbl>
              <c:idx val="0"/>
              <c:tx>
                <c:rich>
                  <a:bodyPr/>
                  <a:lstStyle/>
                  <a:p>
                    <a:r>
                      <a:rPr lang="en-US" dirty="0"/>
                      <a:t>77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3215-4BC3-8F04-8696DE731E8D}"/>
                </c:ext>
              </c:extLst>
            </c:dLbl>
            <c:dLbl>
              <c:idx val="1"/>
              <c:tx>
                <c:rich>
                  <a:bodyPr/>
                  <a:lstStyle/>
                  <a:p>
                    <a:r>
                      <a:rPr lang="en-US"/>
                      <a:t>42</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3215-4BC3-8F04-8696DE731E8D}"/>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FTF</c:v>
                </c:pt>
                <c:pt idx="1">
                  <c:v>Web</c:v>
                </c:pt>
              </c:strCache>
            </c:strRef>
          </c:cat>
          <c:val>
            <c:numRef>
              <c:f>Sheet1!$B$2:$B$3</c:f>
              <c:numCache>
                <c:formatCode>0.00%</c:formatCode>
                <c:ptCount val="2"/>
                <c:pt idx="0">
                  <c:v>0.77300000000000002</c:v>
                </c:pt>
                <c:pt idx="1">
                  <c:v>0.41599999999999998</c:v>
                </c:pt>
              </c:numCache>
            </c:numRef>
          </c:val>
          <c:extLst>
            <c:ext xmlns:c16="http://schemas.microsoft.com/office/drawing/2014/chart" uri="{C3380CC4-5D6E-409C-BE32-E72D297353CC}">
              <c16:uniqueId val="{00000000-3215-4BC3-8F04-8696DE731E8D}"/>
            </c:ext>
          </c:extLst>
        </c:ser>
        <c:dLbls>
          <c:showLegendKey val="0"/>
          <c:showVal val="0"/>
          <c:showCatName val="0"/>
          <c:showSerName val="0"/>
          <c:showPercent val="0"/>
          <c:showBubbleSize val="0"/>
        </c:dLbls>
        <c:gapWidth val="219"/>
        <c:overlap val="-27"/>
        <c:axId val="617838944"/>
        <c:axId val="617827712"/>
      </c:barChart>
      <c:catAx>
        <c:axId val="617838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617827712"/>
        <c:crosses val="autoZero"/>
        <c:auto val="1"/>
        <c:lblAlgn val="ctr"/>
        <c:lblOffset val="100"/>
        <c:noMultiLvlLbl val="0"/>
      </c:catAx>
      <c:valAx>
        <c:axId val="617827712"/>
        <c:scaling>
          <c:orientation val="minMax"/>
          <c:max val="0.8"/>
        </c:scaling>
        <c:delete val="1"/>
        <c:axPos val="l"/>
        <c:numFmt formatCode="0.00%" sourceLinked="1"/>
        <c:majorTickMark val="out"/>
        <c:minorTickMark val="none"/>
        <c:tickLblPos val="nextTo"/>
        <c:crossAx val="61783894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GB" dirty="0"/>
              <a:t>Next Steps (Age 25)</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B0F0"/>
              </a:solidFill>
              <a:ln>
                <a:noFill/>
              </a:ln>
              <a:effectLst/>
            </c:spPr>
            <c:extLst>
              <c:ext xmlns:c16="http://schemas.microsoft.com/office/drawing/2014/chart" uri="{C3380CC4-5D6E-409C-BE32-E72D297353CC}">
                <c16:uniqueId val="{00000003-5509-44BC-94AC-DE8A12533B3E}"/>
              </c:ext>
            </c:extLst>
          </c:dPt>
          <c:dPt>
            <c:idx val="1"/>
            <c:invertIfNegative val="0"/>
            <c:bubble3D val="0"/>
            <c:spPr>
              <a:solidFill>
                <a:srgbClr val="FF0000"/>
              </a:solidFill>
              <a:ln>
                <a:noFill/>
              </a:ln>
              <a:effectLst/>
            </c:spPr>
            <c:extLst>
              <c:ext xmlns:c16="http://schemas.microsoft.com/office/drawing/2014/chart" uri="{C3380CC4-5D6E-409C-BE32-E72D297353CC}">
                <c16:uniqueId val="{00000004-5509-44BC-94AC-DE8A12533B3E}"/>
              </c:ext>
            </c:extLst>
          </c:dPt>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FTF</c:v>
                </c:pt>
                <c:pt idx="1">
                  <c:v>Web</c:v>
                </c:pt>
              </c:strCache>
            </c:strRef>
          </c:cat>
          <c:val>
            <c:numRef>
              <c:f>Sheet1!$B$2:$B$3</c:f>
              <c:numCache>
                <c:formatCode>0%</c:formatCode>
                <c:ptCount val="2"/>
                <c:pt idx="0">
                  <c:v>0.89</c:v>
                </c:pt>
                <c:pt idx="1">
                  <c:v>0.69</c:v>
                </c:pt>
              </c:numCache>
            </c:numRef>
          </c:val>
          <c:extLst>
            <c:ext xmlns:c16="http://schemas.microsoft.com/office/drawing/2014/chart" uri="{C3380CC4-5D6E-409C-BE32-E72D297353CC}">
              <c16:uniqueId val="{00000000-5509-44BC-94AC-DE8A12533B3E}"/>
            </c:ext>
          </c:extLst>
        </c:ser>
        <c:dLbls>
          <c:dLblPos val="outEnd"/>
          <c:showLegendKey val="0"/>
          <c:showVal val="1"/>
          <c:showCatName val="0"/>
          <c:showSerName val="0"/>
          <c:showPercent val="0"/>
          <c:showBubbleSize val="0"/>
        </c:dLbls>
        <c:gapWidth val="219"/>
        <c:overlap val="-27"/>
        <c:axId val="863352431"/>
        <c:axId val="863354351"/>
      </c:barChart>
      <c:catAx>
        <c:axId val="863352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863354351"/>
        <c:crosses val="autoZero"/>
        <c:auto val="1"/>
        <c:lblAlgn val="ctr"/>
        <c:lblOffset val="100"/>
        <c:noMultiLvlLbl val="0"/>
      </c:catAx>
      <c:valAx>
        <c:axId val="863354351"/>
        <c:scaling>
          <c:orientation val="minMax"/>
        </c:scaling>
        <c:delete val="1"/>
        <c:axPos val="l"/>
        <c:numFmt formatCode="0%" sourceLinked="1"/>
        <c:majorTickMark val="none"/>
        <c:minorTickMark val="none"/>
        <c:tickLblPos val="nextTo"/>
        <c:crossAx val="86335243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US"/>
              <a:t>British Election Study, 2019</a:t>
            </a:r>
            <a:endParaRPr lang="en-GB"/>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B0F0"/>
              </a:solidFill>
              <a:ln>
                <a:noFill/>
              </a:ln>
              <a:effectLst/>
            </c:spPr>
            <c:extLst>
              <c:ext xmlns:c16="http://schemas.microsoft.com/office/drawing/2014/chart" uri="{C3380CC4-5D6E-409C-BE32-E72D297353CC}">
                <c16:uniqueId val="{00000003-92A4-4AC1-B3F2-99D808A80DCB}"/>
              </c:ext>
            </c:extLst>
          </c:dPt>
          <c:dPt>
            <c:idx val="1"/>
            <c:invertIfNegative val="0"/>
            <c:bubble3D val="0"/>
            <c:spPr>
              <a:solidFill>
                <a:srgbClr val="FF0000"/>
              </a:solidFill>
              <a:ln>
                <a:noFill/>
              </a:ln>
              <a:effectLst/>
            </c:spPr>
            <c:extLst>
              <c:ext xmlns:c16="http://schemas.microsoft.com/office/drawing/2014/chart" uri="{C3380CC4-5D6E-409C-BE32-E72D297353CC}">
                <c16:uniqueId val="{00000004-92A4-4AC1-B3F2-99D808A80DCB}"/>
              </c:ext>
            </c:extLst>
          </c:dPt>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FTF</c:v>
                </c:pt>
                <c:pt idx="1">
                  <c:v>Web</c:v>
                </c:pt>
              </c:strCache>
            </c:strRef>
          </c:cat>
          <c:val>
            <c:numRef>
              <c:f>Sheet1!$B$2:$B$3</c:f>
              <c:numCache>
                <c:formatCode>0%</c:formatCode>
                <c:ptCount val="2"/>
                <c:pt idx="0">
                  <c:v>0.81</c:v>
                </c:pt>
                <c:pt idx="1">
                  <c:v>0.59</c:v>
                </c:pt>
              </c:numCache>
            </c:numRef>
          </c:val>
          <c:extLst>
            <c:ext xmlns:c16="http://schemas.microsoft.com/office/drawing/2014/chart" uri="{C3380CC4-5D6E-409C-BE32-E72D297353CC}">
              <c16:uniqueId val="{00000000-92A4-4AC1-B3F2-99D808A80DCB}"/>
            </c:ext>
          </c:extLst>
        </c:ser>
        <c:dLbls>
          <c:dLblPos val="outEnd"/>
          <c:showLegendKey val="0"/>
          <c:showVal val="1"/>
          <c:showCatName val="0"/>
          <c:showSerName val="0"/>
          <c:showPercent val="0"/>
          <c:showBubbleSize val="0"/>
        </c:dLbls>
        <c:gapWidth val="219"/>
        <c:overlap val="-27"/>
        <c:axId val="610727871"/>
        <c:axId val="610714431"/>
      </c:barChart>
      <c:catAx>
        <c:axId val="6107278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10714431"/>
        <c:crosses val="autoZero"/>
        <c:auto val="1"/>
        <c:lblAlgn val="ctr"/>
        <c:lblOffset val="100"/>
        <c:noMultiLvlLbl val="0"/>
      </c:catAx>
      <c:valAx>
        <c:axId val="610714431"/>
        <c:scaling>
          <c:orientation val="minMax"/>
          <c:max val="1"/>
        </c:scaling>
        <c:delete val="1"/>
        <c:axPos val="l"/>
        <c:numFmt formatCode="0%" sourceLinked="1"/>
        <c:majorTickMark val="none"/>
        <c:minorTickMark val="none"/>
        <c:tickLblPos val="nextTo"/>
        <c:crossAx val="61072787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Sheet1!$B$6:$B$10</c:f>
              <c:strCache>
                <c:ptCount val="5"/>
                <c:pt idx="0">
                  <c:v>Other</c:v>
                </c:pt>
                <c:pt idx="1">
                  <c:v>Habit</c:v>
                </c:pt>
                <c:pt idx="2">
                  <c:v>Gut feeling</c:v>
                </c:pt>
                <c:pt idx="3">
                  <c:v>Trust</c:v>
                </c:pt>
                <c:pt idx="4">
                  <c:v>Reflective</c:v>
                </c:pt>
              </c:strCache>
            </c:strRef>
          </c:cat>
          <c:val>
            <c:numRef>
              <c:f>Sheet1!$C$6:$C$10</c:f>
              <c:numCache>
                <c:formatCode>General</c:formatCode>
                <c:ptCount val="5"/>
                <c:pt idx="0">
                  <c:v>3</c:v>
                </c:pt>
                <c:pt idx="1">
                  <c:v>33</c:v>
                </c:pt>
                <c:pt idx="2">
                  <c:v>37</c:v>
                </c:pt>
                <c:pt idx="3">
                  <c:v>42</c:v>
                </c:pt>
                <c:pt idx="4">
                  <c:v>36</c:v>
                </c:pt>
              </c:numCache>
            </c:numRef>
          </c:val>
          <c:extLst>
            <c:ext xmlns:c16="http://schemas.microsoft.com/office/drawing/2014/chart" uri="{C3380CC4-5D6E-409C-BE32-E72D297353CC}">
              <c16:uniqueId val="{00000000-56ED-47E7-AC62-A9C278251CE5}"/>
            </c:ext>
          </c:extLst>
        </c:ser>
        <c:dLbls>
          <c:dLblPos val="outEnd"/>
          <c:showLegendKey val="0"/>
          <c:showVal val="1"/>
          <c:showCatName val="0"/>
          <c:showSerName val="0"/>
          <c:showPercent val="0"/>
          <c:showBubbleSize val="0"/>
        </c:dLbls>
        <c:gapWidth val="219"/>
        <c:axId val="418116088"/>
        <c:axId val="418117048"/>
      </c:barChart>
      <c:catAx>
        <c:axId val="4181160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18117048"/>
        <c:crosses val="autoZero"/>
        <c:auto val="1"/>
        <c:lblAlgn val="ctr"/>
        <c:lblOffset val="100"/>
        <c:noMultiLvlLbl val="0"/>
      </c:catAx>
      <c:valAx>
        <c:axId val="418117048"/>
        <c:scaling>
          <c:orientation val="minMax"/>
        </c:scaling>
        <c:delete val="1"/>
        <c:axPos val="b"/>
        <c:numFmt formatCode="General" sourceLinked="1"/>
        <c:majorTickMark val="none"/>
        <c:minorTickMark val="none"/>
        <c:tickLblPos val="nextTo"/>
        <c:crossAx val="418116088"/>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en-GB">
                <a:solidFill>
                  <a:schemeClr val="tx1"/>
                </a:solidFill>
              </a:rPr>
              <a:t>Consent rates</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spPr>
            <a:solidFill>
              <a:srgbClr val="0070C0"/>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Sheet1!$B$58:$B$62</c:f>
              <c:strCache>
                <c:ptCount val="5"/>
                <c:pt idx="0">
                  <c:v>Habit</c:v>
                </c:pt>
                <c:pt idx="1">
                  <c:v>Gut feeling</c:v>
                </c:pt>
                <c:pt idx="2">
                  <c:v>Trust </c:v>
                </c:pt>
                <c:pt idx="3">
                  <c:v>Reflective + trust</c:v>
                </c:pt>
                <c:pt idx="4">
                  <c:v>Reflective  </c:v>
                </c:pt>
              </c:strCache>
            </c:strRef>
          </c:cat>
          <c:val>
            <c:numRef>
              <c:f>Sheet1!$C$58:$C$62</c:f>
              <c:numCache>
                <c:formatCode>General</c:formatCode>
                <c:ptCount val="5"/>
                <c:pt idx="0">
                  <c:v>20</c:v>
                </c:pt>
                <c:pt idx="1">
                  <c:v>41</c:v>
                </c:pt>
                <c:pt idx="2">
                  <c:v>83</c:v>
                </c:pt>
                <c:pt idx="3">
                  <c:v>89</c:v>
                </c:pt>
                <c:pt idx="4">
                  <c:v>53</c:v>
                </c:pt>
              </c:numCache>
            </c:numRef>
          </c:val>
          <c:extLst>
            <c:ext xmlns:c16="http://schemas.microsoft.com/office/drawing/2014/chart" uri="{C3380CC4-5D6E-409C-BE32-E72D297353CC}">
              <c16:uniqueId val="{00000000-E7DF-4834-BEA1-25CD63AC3718}"/>
            </c:ext>
          </c:extLst>
        </c:ser>
        <c:dLbls>
          <c:dLblPos val="outEnd"/>
          <c:showLegendKey val="0"/>
          <c:showVal val="1"/>
          <c:showCatName val="0"/>
          <c:showSerName val="0"/>
          <c:showPercent val="0"/>
          <c:showBubbleSize val="0"/>
        </c:dLbls>
        <c:gapWidth val="219"/>
        <c:axId val="418116088"/>
        <c:axId val="418117048"/>
      </c:barChart>
      <c:catAx>
        <c:axId val="4181160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418117048"/>
        <c:crosses val="autoZero"/>
        <c:auto val="1"/>
        <c:lblAlgn val="ctr"/>
        <c:lblOffset val="100"/>
        <c:noMultiLvlLbl val="0"/>
      </c:catAx>
      <c:valAx>
        <c:axId val="418117048"/>
        <c:scaling>
          <c:orientation val="minMax"/>
        </c:scaling>
        <c:delete val="1"/>
        <c:axPos val="b"/>
        <c:numFmt formatCode="General" sourceLinked="1"/>
        <c:majorTickMark val="none"/>
        <c:minorTickMark val="none"/>
        <c:tickLblPos val="nextTo"/>
        <c:crossAx val="418116088"/>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sz="20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136986301369864E-2"/>
          <c:y val="0.2391053260196408"/>
          <c:w val="0.9397260273972603"/>
          <c:h val="0.64596500928956913"/>
        </c:manualLayout>
      </c:layout>
      <c:barChart>
        <c:barDir val="col"/>
        <c:grouping val="clustered"/>
        <c:varyColors val="0"/>
        <c:ser>
          <c:idx val="0"/>
          <c:order val="0"/>
          <c:tx>
            <c:strRef>
              <c:f>Sheet1!$B$1</c:f>
              <c:strCache>
                <c:ptCount val="1"/>
                <c:pt idx="0">
                  <c:v>Early</c:v>
                </c:pt>
              </c:strCache>
            </c:strRef>
          </c:tx>
          <c:spPr>
            <a:solidFill>
              <a:srgbClr val="FF000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Health data (CV19)</c:v>
                </c:pt>
                <c:pt idx="1">
                  <c:v>HMRC (IP)</c:v>
                </c:pt>
              </c:strCache>
            </c:strRef>
          </c:cat>
          <c:val>
            <c:numRef>
              <c:f>Sheet1!$B$2:$B$3</c:f>
              <c:numCache>
                <c:formatCode>0.00%</c:formatCode>
                <c:ptCount val="2"/>
                <c:pt idx="0">
                  <c:v>0.75600000000000001</c:v>
                </c:pt>
                <c:pt idx="1">
                  <c:v>0.754</c:v>
                </c:pt>
              </c:numCache>
            </c:numRef>
          </c:val>
          <c:extLst>
            <c:ext xmlns:c16="http://schemas.microsoft.com/office/drawing/2014/chart" uri="{C3380CC4-5D6E-409C-BE32-E72D297353CC}">
              <c16:uniqueId val="{00000000-4850-4AE2-8BCD-8F3BECC358A2}"/>
            </c:ext>
          </c:extLst>
        </c:ser>
        <c:ser>
          <c:idx val="1"/>
          <c:order val="1"/>
          <c:tx>
            <c:strRef>
              <c:f>Sheet1!$C$1</c:f>
              <c:strCache>
                <c:ptCount val="1"/>
                <c:pt idx="0">
                  <c:v>Late</c:v>
                </c:pt>
              </c:strCache>
            </c:strRef>
          </c:tx>
          <c:spPr>
            <a:solidFill>
              <a:srgbClr val="0070C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Health data (CV19)</c:v>
                </c:pt>
                <c:pt idx="1">
                  <c:v>HMRC (IP)</c:v>
                </c:pt>
              </c:strCache>
            </c:strRef>
          </c:cat>
          <c:val>
            <c:numRef>
              <c:f>Sheet1!$C$2:$C$3</c:f>
              <c:numCache>
                <c:formatCode>0.00%</c:formatCode>
                <c:ptCount val="2"/>
                <c:pt idx="0">
                  <c:v>0.68400000000000005</c:v>
                </c:pt>
                <c:pt idx="1">
                  <c:v>0.68899999999999995</c:v>
                </c:pt>
              </c:numCache>
            </c:numRef>
          </c:val>
          <c:extLst>
            <c:ext xmlns:c16="http://schemas.microsoft.com/office/drawing/2014/chart" uri="{C3380CC4-5D6E-409C-BE32-E72D297353CC}">
              <c16:uniqueId val="{00000005-4850-4AE2-8BCD-8F3BECC358A2}"/>
            </c:ext>
          </c:extLst>
        </c:ser>
        <c:dLbls>
          <c:dLblPos val="outEnd"/>
          <c:showLegendKey val="0"/>
          <c:showVal val="1"/>
          <c:showCatName val="0"/>
          <c:showSerName val="0"/>
          <c:showPercent val="0"/>
          <c:showBubbleSize val="0"/>
        </c:dLbls>
        <c:gapWidth val="219"/>
        <c:overlap val="-27"/>
        <c:axId val="2072483296"/>
        <c:axId val="2072498272"/>
      </c:barChart>
      <c:catAx>
        <c:axId val="2072483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2072498272"/>
        <c:crosses val="autoZero"/>
        <c:auto val="1"/>
        <c:lblAlgn val="ctr"/>
        <c:lblOffset val="100"/>
        <c:noMultiLvlLbl val="0"/>
      </c:catAx>
      <c:valAx>
        <c:axId val="2072498272"/>
        <c:scaling>
          <c:orientation val="minMax"/>
          <c:min val="0"/>
        </c:scaling>
        <c:delete val="1"/>
        <c:axPos val="l"/>
        <c:numFmt formatCode="0%" sourceLinked="0"/>
        <c:majorTickMark val="none"/>
        <c:minorTickMark val="none"/>
        <c:tickLblPos val="nextTo"/>
        <c:crossAx val="207248329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5">
  <a:schemeClr val="accent2"/>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01914D-9583-42E5-956D-C078DF9511E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3D44CAAA-A27A-47E4-81D1-6C56F2651B58}">
      <dgm:prSet phldrT="[Text]" custT="1"/>
      <dgm:spPr/>
      <dgm:t>
        <a:bodyPr/>
        <a:lstStyle/>
        <a:p>
          <a:r>
            <a:rPr lang="en-GB" sz="2000" dirty="0">
              <a:solidFill>
                <a:schemeClr val="tx1"/>
              </a:solidFill>
              <a:latin typeface="+mn-lt"/>
              <a:cs typeface="Calibri" panose="020F0502020204030204" pitchFamily="34" charset="0"/>
            </a:rPr>
            <a:t>Device?</a:t>
          </a:r>
        </a:p>
      </dgm:t>
    </dgm:pt>
    <dgm:pt modelId="{578541DE-8BDA-41D3-BA0E-D4435696A189}" type="parTrans" cxnId="{862F1B3A-B3B0-4679-A564-9FAF005E3727}">
      <dgm:prSet/>
      <dgm:spPr/>
      <dgm:t>
        <a:bodyPr/>
        <a:lstStyle/>
        <a:p>
          <a:endParaRPr lang="en-GB"/>
        </a:p>
      </dgm:t>
    </dgm:pt>
    <dgm:pt modelId="{8981E124-A314-4666-8D7E-B3AA033D0BB5}" type="sibTrans" cxnId="{862F1B3A-B3B0-4679-A564-9FAF005E3727}">
      <dgm:prSet/>
      <dgm:spPr/>
      <dgm:t>
        <a:bodyPr/>
        <a:lstStyle/>
        <a:p>
          <a:endParaRPr lang="en-GB"/>
        </a:p>
      </dgm:t>
    </dgm:pt>
    <dgm:pt modelId="{2F85414C-6646-466F-8AD9-BB734C66A84B}">
      <dgm:prSet phldrT="[Text]" custT="1"/>
      <dgm:spPr/>
      <dgm:t>
        <a:bodyPr/>
        <a:lstStyle/>
        <a:p>
          <a:r>
            <a:rPr lang="en-GB" sz="2000" dirty="0">
              <a:solidFill>
                <a:schemeClr val="tx1"/>
              </a:solidFill>
              <a:latin typeface="+mn-lt"/>
              <a:cs typeface="Calibri" panose="020F0502020204030204" pitchFamily="34" charset="0"/>
            </a:rPr>
            <a:t>Willing &amp; able?</a:t>
          </a:r>
        </a:p>
      </dgm:t>
    </dgm:pt>
    <dgm:pt modelId="{6FAFFCB1-ABC1-450A-84AA-23618A52373F}" type="parTrans" cxnId="{64BD16DE-25AE-48D5-873E-9B7CB6D042DA}">
      <dgm:prSet/>
      <dgm:spPr/>
      <dgm:t>
        <a:bodyPr/>
        <a:lstStyle/>
        <a:p>
          <a:endParaRPr lang="en-GB"/>
        </a:p>
      </dgm:t>
    </dgm:pt>
    <dgm:pt modelId="{8FFB42C1-E1DB-4F20-9A12-2655D61DDD54}" type="sibTrans" cxnId="{64BD16DE-25AE-48D5-873E-9B7CB6D042DA}">
      <dgm:prSet/>
      <dgm:spPr/>
      <dgm:t>
        <a:bodyPr/>
        <a:lstStyle/>
        <a:p>
          <a:endParaRPr lang="en-GB"/>
        </a:p>
      </dgm:t>
    </dgm:pt>
    <dgm:pt modelId="{2245678A-4801-410F-B1DD-F8FF7522A4D0}">
      <dgm:prSet phldrT="[Text]" phldr="1"/>
      <dgm:spPr/>
      <dgm:t>
        <a:bodyPr/>
        <a:lstStyle/>
        <a:p>
          <a:endParaRPr lang="en-GB"/>
        </a:p>
      </dgm:t>
    </dgm:pt>
    <dgm:pt modelId="{E50F6878-72CB-48F9-AAB2-F349EB11BD20}" type="parTrans" cxnId="{EDA26899-74D2-41DF-84C3-50525A47D809}">
      <dgm:prSet/>
      <dgm:spPr/>
      <dgm:t>
        <a:bodyPr/>
        <a:lstStyle/>
        <a:p>
          <a:endParaRPr lang="en-GB"/>
        </a:p>
      </dgm:t>
    </dgm:pt>
    <dgm:pt modelId="{5EDAFD6C-92E9-4562-8107-DB52FDBDA1E7}" type="sibTrans" cxnId="{EDA26899-74D2-41DF-84C3-50525A47D809}">
      <dgm:prSet/>
      <dgm:spPr/>
      <dgm:t>
        <a:bodyPr/>
        <a:lstStyle/>
        <a:p>
          <a:endParaRPr lang="en-GB"/>
        </a:p>
      </dgm:t>
    </dgm:pt>
    <dgm:pt modelId="{7FD41ED5-3D1E-4E1D-98B7-E99E23772FAC}">
      <dgm:prSet phldrT="[Text]" phldr="1"/>
      <dgm:spPr/>
      <dgm:t>
        <a:bodyPr/>
        <a:lstStyle/>
        <a:p>
          <a:endParaRPr lang="en-GB"/>
        </a:p>
      </dgm:t>
    </dgm:pt>
    <dgm:pt modelId="{67903B1A-34F8-4039-B9C2-8E056C7E46A6}" type="parTrans" cxnId="{789033F2-901A-4767-9551-B067AF2F29FD}">
      <dgm:prSet/>
      <dgm:spPr/>
      <dgm:t>
        <a:bodyPr/>
        <a:lstStyle/>
        <a:p>
          <a:endParaRPr lang="en-GB"/>
        </a:p>
      </dgm:t>
    </dgm:pt>
    <dgm:pt modelId="{9A323C68-24A7-49FB-80AC-202C1498B328}" type="sibTrans" cxnId="{789033F2-901A-4767-9551-B067AF2F29FD}">
      <dgm:prSet/>
      <dgm:spPr/>
      <dgm:t>
        <a:bodyPr/>
        <a:lstStyle/>
        <a:p>
          <a:endParaRPr lang="en-GB"/>
        </a:p>
      </dgm:t>
    </dgm:pt>
    <dgm:pt modelId="{2CEB732A-C9CB-4CB7-818D-119579B5771C}">
      <dgm:prSet phldrT="[Text]" custT="1"/>
      <dgm:spPr/>
      <dgm:t>
        <a:bodyPr/>
        <a:lstStyle/>
        <a:p>
          <a:r>
            <a:rPr lang="en-GB" sz="2000" dirty="0">
              <a:solidFill>
                <a:schemeClr val="tx1"/>
              </a:solidFill>
              <a:latin typeface="+mn-lt"/>
              <a:cs typeface="Calibri" panose="020F0502020204030204" pitchFamily="34" charset="0"/>
            </a:rPr>
            <a:t>Find app?</a:t>
          </a:r>
        </a:p>
      </dgm:t>
    </dgm:pt>
    <dgm:pt modelId="{9969BAB6-F3FF-4FCE-8E69-0EEC7D80DEBA}" type="parTrans" cxnId="{C2C791B7-FB3E-4BA2-9831-CB67D105B9EE}">
      <dgm:prSet/>
      <dgm:spPr/>
      <dgm:t>
        <a:bodyPr/>
        <a:lstStyle/>
        <a:p>
          <a:endParaRPr lang="en-GB"/>
        </a:p>
      </dgm:t>
    </dgm:pt>
    <dgm:pt modelId="{AB34D3A6-FA1F-4889-8D73-224CC4633A49}" type="sibTrans" cxnId="{C2C791B7-FB3E-4BA2-9831-CB67D105B9EE}">
      <dgm:prSet/>
      <dgm:spPr/>
      <dgm:t>
        <a:bodyPr/>
        <a:lstStyle/>
        <a:p>
          <a:endParaRPr lang="en-GB"/>
        </a:p>
      </dgm:t>
    </dgm:pt>
    <dgm:pt modelId="{2EC4A867-CE73-490B-AE54-7D8C96C3A64F}">
      <dgm:prSet phldrT="[Text]" phldr="1"/>
      <dgm:spPr/>
      <dgm:t>
        <a:bodyPr/>
        <a:lstStyle/>
        <a:p>
          <a:endParaRPr lang="en-GB"/>
        </a:p>
      </dgm:t>
    </dgm:pt>
    <dgm:pt modelId="{06325C96-F275-4983-9CE4-06C916F4B687}" type="parTrans" cxnId="{B2544AD4-BE8E-4FCF-A83F-B2AE3EC5396D}">
      <dgm:prSet/>
      <dgm:spPr/>
      <dgm:t>
        <a:bodyPr/>
        <a:lstStyle/>
        <a:p>
          <a:endParaRPr lang="en-GB"/>
        </a:p>
      </dgm:t>
    </dgm:pt>
    <dgm:pt modelId="{26753187-6922-4F5D-B3E3-B879D81A1554}" type="sibTrans" cxnId="{B2544AD4-BE8E-4FCF-A83F-B2AE3EC5396D}">
      <dgm:prSet/>
      <dgm:spPr/>
      <dgm:t>
        <a:bodyPr/>
        <a:lstStyle/>
        <a:p>
          <a:endParaRPr lang="en-GB"/>
        </a:p>
      </dgm:t>
    </dgm:pt>
    <dgm:pt modelId="{2C1C8218-A1EE-45A4-9248-157FC4D61337}">
      <dgm:prSet phldrT="[Text]" phldr="1"/>
      <dgm:spPr/>
      <dgm:t>
        <a:bodyPr/>
        <a:lstStyle/>
        <a:p>
          <a:endParaRPr lang="en-GB"/>
        </a:p>
      </dgm:t>
    </dgm:pt>
    <dgm:pt modelId="{2DD5F6A7-C913-4B9C-A796-EA6C455E5C58}" type="parTrans" cxnId="{C94E5969-A2EF-487C-A296-E7A5494E0C2F}">
      <dgm:prSet/>
      <dgm:spPr/>
      <dgm:t>
        <a:bodyPr/>
        <a:lstStyle/>
        <a:p>
          <a:endParaRPr lang="en-GB"/>
        </a:p>
      </dgm:t>
    </dgm:pt>
    <dgm:pt modelId="{76F88B3B-DA41-4A74-BEA0-2C7C77F98EB3}" type="sibTrans" cxnId="{C94E5969-A2EF-487C-A296-E7A5494E0C2F}">
      <dgm:prSet/>
      <dgm:spPr/>
      <dgm:t>
        <a:bodyPr/>
        <a:lstStyle/>
        <a:p>
          <a:endParaRPr lang="en-GB"/>
        </a:p>
      </dgm:t>
    </dgm:pt>
    <dgm:pt modelId="{90CD1B6D-2C0C-4D3F-A16A-6641634756CD}">
      <dgm:prSet custT="1"/>
      <dgm:spPr/>
      <dgm:t>
        <a:bodyPr/>
        <a:lstStyle/>
        <a:p>
          <a:r>
            <a:rPr lang="en-GB" sz="2000" dirty="0">
              <a:solidFill>
                <a:schemeClr val="tx1"/>
              </a:solidFill>
              <a:latin typeface="+mn-lt"/>
              <a:cs typeface="Calibri" panose="020F0502020204030204" pitchFamily="34" charset="0"/>
            </a:rPr>
            <a:t>Install app?</a:t>
          </a:r>
        </a:p>
      </dgm:t>
    </dgm:pt>
    <dgm:pt modelId="{4937DD22-37B7-4FD4-9CBC-A4043D813AB4}" type="parTrans" cxnId="{A00645C0-115F-4314-82EF-5D4E7328D693}">
      <dgm:prSet/>
      <dgm:spPr/>
      <dgm:t>
        <a:bodyPr/>
        <a:lstStyle/>
        <a:p>
          <a:endParaRPr lang="en-GB"/>
        </a:p>
      </dgm:t>
    </dgm:pt>
    <dgm:pt modelId="{84A62B1E-F542-4695-A6F4-EEFB5284B3B9}" type="sibTrans" cxnId="{A00645C0-115F-4314-82EF-5D4E7328D693}">
      <dgm:prSet/>
      <dgm:spPr/>
      <dgm:t>
        <a:bodyPr/>
        <a:lstStyle/>
        <a:p>
          <a:endParaRPr lang="en-GB"/>
        </a:p>
      </dgm:t>
    </dgm:pt>
    <dgm:pt modelId="{1217CAC6-71AD-41EA-83D7-051078E03056}">
      <dgm:prSet/>
      <dgm:spPr/>
      <dgm:t>
        <a:bodyPr/>
        <a:lstStyle/>
        <a:p>
          <a:endParaRPr lang="en-GB" dirty="0"/>
        </a:p>
      </dgm:t>
    </dgm:pt>
    <dgm:pt modelId="{1EF11685-2B90-4178-9991-7F97EC63AD2A}" type="parTrans" cxnId="{C6149406-3EBE-4398-B327-AF46C2FACE96}">
      <dgm:prSet/>
      <dgm:spPr/>
      <dgm:t>
        <a:bodyPr/>
        <a:lstStyle/>
        <a:p>
          <a:endParaRPr lang="en-GB"/>
        </a:p>
      </dgm:t>
    </dgm:pt>
    <dgm:pt modelId="{765E7C75-A030-41CA-ACA2-D2E64B8734DB}" type="sibTrans" cxnId="{C6149406-3EBE-4398-B327-AF46C2FACE96}">
      <dgm:prSet/>
      <dgm:spPr/>
      <dgm:t>
        <a:bodyPr/>
        <a:lstStyle/>
        <a:p>
          <a:endParaRPr lang="en-GB"/>
        </a:p>
      </dgm:t>
    </dgm:pt>
    <dgm:pt modelId="{B7D823C5-6A8C-4385-9F8E-1C70A8D1C221}">
      <dgm:prSet custT="1"/>
      <dgm:spPr/>
      <dgm:t>
        <a:bodyPr/>
        <a:lstStyle/>
        <a:p>
          <a:r>
            <a:rPr lang="en-GB" sz="2000" dirty="0">
              <a:solidFill>
                <a:schemeClr val="tx1"/>
              </a:solidFill>
              <a:latin typeface="+mn-lt"/>
              <a:cs typeface="Calibri" panose="020F0502020204030204" pitchFamily="34" charset="0"/>
            </a:rPr>
            <a:t>Log in?</a:t>
          </a:r>
        </a:p>
      </dgm:t>
    </dgm:pt>
    <dgm:pt modelId="{F6FDEFEF-141C-4EF9-B171-930966A193CE}" type="parTrans" cxnId="{430CD2F8-50A3-4090-B564-B4ADC4FC12FA}">
      <dgm:prSet/>
      <dgm:spPr/>
      <dgm:t>
        <a:bodyPr/>
        <a:lstStyle/>
        <a:p>
          <a:endParaRPr lang="en-GB"/>
        </a:p>
      </dgm:t>
    </dgm:pt>
    <dgm:pt modelId="{DE7BA912-24BA-496B-8FE7-4269BFF4D54A}" type="sibTrans" cxnId="{430CD2F8-50A3-4090-B564-B4ADC4FC12FA}">
      <dgm:prSet/>
      <dgm:spPr/>
      <dgm:t>
        <a:bodyPr/>
        <a:lstStyle/>
        <a:p>
          <a:endParaRPr lang="en-GB"/>
        </a:p>
      </dgm:t>
    </dgm:pt>
    <dgm:pt modelId="{D93EF93E-034D-4617-A02B-51EE78AAE503}">
      <dgm:prSet custT="1"/>
      <dgm:spPr/>
      <dgm:t>
        <a:bodyPr/>
        <a:lstStyle/>
        <a:p>
          <a:r>
            <a:rPr lang="en-GB" sz="2000" dirty="0">
              <a:solidFill>
                <a:schemeClr val="tx1"/>
              </a:solidFill>
              <a:latin typeface="+mn-lt"/>
              <a:cs typeface="Calibri" panose="020F0502020204030204" pitchFamily="34" charset="0"/>
            </a:rPr>
            <a:t>Set permissions?</a:t>
          </a:r>
        </a:p>
      </dgm:t>
    </dgm:pt>
    <dgm:pt modelId="{0307690A-0178-4C50-9FDD-7758A7595E06}" type="parTrans" cxnId="{92C890E1-211A-4A4C-B72C-E5637CE21C92}">
      <dgm:prSet/>
      <dgm:spPr/>
      <dgm:t>
        <a:bodyPr/>
        <a:lstStyle/>
        <a:p>
          <a:endParaRPr lang="en-GB"/>
        </a:p>
      </dgm:t>
    </dgm:pt>
    <dgm:pt modelId="{F41954B7-4E28-45C0-8124-338B072EF870}" type="sibTrans" cxnId="{92C890E1-211A-4A4C-B72C-E5637CE21C92}">
      <dgm:prSet/>
      <dgm:spPr/>
      <dgm:t>
        <a:bodyPr/>
        <a:lstStyle/>
        <a:p>
          <a:endParaRPr lang="en-GB"/>
        </a:p>
      </dgm:t>
    </dgm:pt>
    <dgm:pt modelId="{F7749459-414E-49AE-B5A7-A8296644BE62}">
      <dgm:prSet/>
      <dgm:spPr/>
      <dgm:t>
        <a:bodyPr/>
        <a:lstStyle/>
        <a:p>
          <a:endParaRPr lang="en-GB" dirty="0"/>
        </a:p>
      </dgm:t>
    </dgm:pt>
    <dgm:pt modelId="{4F515A95-E57F-45C0-80F9-11C9C91103D0}" type="parTrans" cxnId="{582AC786-8E67-4803-AF30-07CA777435A5}">
      <dgm:prSet/>
      <dgm:spPr/>
      <dgm:t>
        <a:bodyPr/>
        <a:lstStyle/>
        <a:p>
          <a:endParaRPr lang="en-GB"/>
        </a:p>
      </dgm:t>
    </dgm:pt>
    <dgm:pt modelId="{8C28D311-4EC3-4382-98E2-5FFC6BAAC060}" type="sibTrans" cxnId="{582AC786-8E67-4803-AF30-07CA777435A5}">
      <dgm:prSet/>
      <dgm:spPr/>
      <dgm:t>
        <a:bodyPr/>
        <a:lstStyle/>
        <a:p>
          <a:endParaRPr lang="en-GB"/>
        </a:p>
      </dgm:t>
    </dgm:pt>
    <dgm:pt modelId="{6996BFFD-9586-4672-876D-FBD157AC7D3A}">
      <dgm:prSet custT="1"/>
      <dgm:spPr/>
      <dgm:t>
        <a:bodyPr/>
        <a:lstStyle/>
        <a:p>
          <a:r>
            <a:rPr lang="en-GB" sz="2000" dirty="0">
              <a:solidFill>
                <a:schemeClr val="tx1"/>
              </a:solidFill>
              <a:latin typeface="+mn-lt"/>
              <a:cs typeface="Calibri" panose="020F0502020204030204" pitchFamily="34" charset="0"/>
            </a:rPr>
            <a:t>Use app?</a:t>
          </a:r>
        </a:p>
      </dgm:t>
    </dgm:pt>
    <dgm:pt modelId="{60C075A9-7826-49E6-A65E-AEA2BC16126D}" type="parTrans" cxnId="{EFBF6C69-AF04-47C5-9A4E-8766E574D849}">
      <dgm:prSet/>
      <dgm:spPr/>
      <dgm:t>
        <a:bodyPr/>
        <a:lstStyle/>
        <a:p>
          <a:endParaRPr lang="en-GB"/>
        </a:p>
      </dgm:t>
    </dgm:pt>
    <dgm:pt modelId="{55C720F2-88FE-44A9-AEB6-4540F6C9488B}" type="sibTrans" cxnId="{EFBF6C69-AF04-47C5-9A4E-8766E574D849}">
      <dgm:prSet/>
      <dgm:spPr/>
      <dgm:t>
        <a:bodyPr/>
        <a:lstStyle/>
        <a:p>
          <a:endParaRPr lang="en-GB"/>
        </a:p>
      </dgm:t>
    </dgm:pt>
    <dgm:pt modelId="{AC1BF480-950D-49B3-9C0A-6A0D0084D96F}">
      <dgm:prSet/>
      <dgm:spPr/>
      <dgm:t>
        <a:bodyPr/>
        <a:lstStyle/>
        <a:p>
          <a:endParaRPr lang="en-GB" dirty="0"/>
        </a:p>
      </dgm:t>
    </dgm:pt>
    <dgm:pt modelId="{883966F4-F315-4585-8D7E-92F752146278}" type="parTrans" cxnId="{160D45DD-B3D2-4DB9-B5C1-2FD1F9C4A07D}">
      <dgm:prSet/>
      <dgm:spPr/>
      <dgm:t>
        <a:bodyPr/>
        <a:lstStyle/>
        <a:p>
          <a:endParaRPr lang="en-GB"/>
        </a:p>
      </dgm:t>
    </dgm:pt>
    <dgm:pt modelId="{A958422B-1540-46F1-A5B1-01D3625FBFCA}" type="sibTrans" cxnId="{160D45DD-B3D2-4DB9-B5C1-2FD1F9C4A07D}">
      <dgm:prSet/>
      <dgm:spPr/>
      <dgm:t>
        <a:bodyPr/>
        <a:lstStyle/>
        <a:p>
          <a:endParaRPr lang="en-GB"/>
        </a:p>
      </dgm:t>
    </dgm:pt>
    <dgm:pt modelId="{C4519658-126F-4F84-81D4-6C087A73A642}">
      <dgm:prSet custT="1"/>
      <dgm:spPr/>
      <dgm:t>
        <a:bodyPr/>
        <a:lstStyle/>
        <a:p>
          <a:r>
            <a:rPr lang="en-GB" sz="2000" dirty="0">
              <a:solidFill>
                <a:schemeClr val="tx1"/>
              </a:solidFill>
              <a:latin typeface="+mn-lt"/>
              <a:cs typeface="Calibri" panose="020F0502020204030204" pitchFamily="34" charset="0"/>
            </a:rPr>
            <a:t>Adhere to protocols?</a:t>
          </a:r>
        </a:p>
      </dgm:t>
    </dgm:pt>
    <dgm:pt modelId="{0D3668F5-1CB8-454C-9B10-B53929BB3586}" type="parTrans" cxnId="{4BD8AD80-D106-410F-929F-ABCF9DF22AC9}">
      <dgm:prSet/>
      <dgm:spPr/>
      <dgm:t>
        <a:bodyPr/>
        <a:lstStyle/>
        <a:p>
          <a:endParaRPr lang="en-GB"/>
        </a:p>
      </dgm:t>
    </dgm:pt>
    <dgm:pt modelId="{AA43CAB6-5772-4D09-B889-0FF28FD60E8A}" type="sibTrans" cxnId="{4BD8AD80-D106-410F-929F-ABCF9DF22AC9}">
      <dgm:prSet/>
      <dgm:spPr/>
      <dgm:t>
        <a:bodyPr/>
        <a:lstStyle/>
        <a:p>
          <a:endParaRPr lang="en-GB"/>
        </a:p>
      </dgm:t>
    </dgm:pt>
    <dgm:pt modelId="{7572525A-D6CE-4DF5-998B-B5FFC35165AC}">
      <dgm:prSet/>
      <dgm:spPr/>
      <dgm:t>
        <a:bodyPr/>
        <a:lstStyle/>
        <a:p>
          <a:endParaRPr lang="en-GB"/>
        </a:p>
      </dgm:t>
    </dgm:pt>
    <dgm:pt modelId="{C65E12F1-AED0-4E15-B11F-D183992681F3}" type="parTrans" cxnId="{39EE8FCE-F538-4EEE-B0FC-4C8C489A1799}">
      <dgm:prSet/>
      <dgm:spPr/>
      <dgm:t>
        <a:bodyPr/>
        <a:lstStyle/>
        <a:p>
          <a:endParaRPr lang="en-GB"/>
        </a:p>
      </dgm:t>
    </dgm:pt>
    <dgm:pt modelId="{FAC68AA7-35F8-4002-BF55-8C02C0E0B3E2}" type="sibTrans" cxnId="{39EE8FCE-F538-4EEE-B0FC-4C8C489A1799}">
      <dgm:prSet/>
      <dgm:spPr/>
      <dgm:t>
        <a:bodyPr/>
        <a:lstStyle/>
        <a:p>
          <a:endParaRPr lang="en-GB"/>
        </a:p>
      </dgm:t>
    </dgm:pt>
    <dgm:pt modelId="{0E48606F-775C-4B54-B7B9-11821DE90642}">
      <dgm:prSet/>
      <dgm:spPr/>
      <dgm:t>
        <a:bodyPr/>
        <a:lstStyle/>
        <a:p>
          <a:endParaRPr lang="en-GB"/>
        </a:p>
      </dgm:t>
    </dgm:pt>
    <dgm:pt modelId="{AF8A5DB6-FAA6-461E-8770-B1C3892729E2}" type="parTrans" cxnId="{05B42264-4751-4481-85F2-0D1EE8FD3D23}">
      <dgm:prSet/>
      <dgm:spPr/>
      <dgm:t>
        <a:bodyPr/>
        <a:lstStyle/>
        <a:p>
          <a:endParaRPr lang="en-GB"/>
        </a:p>
      </dgm:t>
    </dgm:pt>
    <dgm:pt modelId="{ACEA75CB-DD34-4D7A-B17A-F141F4C894E2}" type="sibTrans" cxnId="{05B42264-4751-4481-85F2-0D1EE8FD3D23}">
      <dgm:prSet/>
      <dgm:spPr/>
      <dgm:t>
        <a:bodyPr/>
        <a:lstStyle/>
        <a:p>
          <a:endParaRPr lang="en-GB"/>
        </a:p>
      </dgm:t>
    </dgm:pt>
    <dgm:pt modelId="{A0661FBE-DBB2-49F2-9E66-ED301AB250FE}">
      <dgm:prSet phldrT="[Text]" phldr="1"/>
      <dgm:spPr/>
      <dgm:t>
        <a:bodyPr/>
        <a:lstStyle/>
        <a:p>
          <a:endParaRPr lang="en-GB"/>
        </a:p>
      </dgm:t>
    </dgm:pt>
    <dgm:pt modelId="{11ABF45A-E8F3-4B89-A819-7E9F94BE24E8}" type="sibTrans" cxnId="{A8BCA261-847E-4155-B35B-E81FC3DDF07D}">
      <dgm:prSet/>
      <dgm:spPr/>
      <dgm:t>
        <a:bodyPr/>
        <a:lstStyle/>
        <a:p>
          <a:endParaRPr lang="en-GB"/>
        </a:p>
      </dgm:t>
    </dgm:pt>
    <dgm:pt modelId="{E4D6EE4B-4B3D-404D-849C-8FB947A7AFE7}" type="parTrans" cxnId="{A8BCA261-847E-4155-B35B-E81FC3DDF07D}">
      <dgm:prSet/>
      <dgm:spPr/>
      <dgm:t>
        <a:bodyPr/>
        <a:lstStyle/>
        <a:p>
          <a:endParaRPr lang="en-GB"/>
        </a:p>
      </dgm:t>
    </dgm:pt>
    <dgm:pt modelId="{A535A87A-337C-49DB-BBD1-2E92F45CF9E9}">
      <dgm:prSet phldrT="[Text]" phldr="1"/>
      <dgm:spPr/>
      <dgm:t>
        <a:bodyPr/>
        <a:lstStyle/>
        <a:p>
          <a:endParaRPr lang="en-GB"/>
        </a:p>
      </dgm:t>
    </dgm:pt>
    <dgm:pt modelId="{DF7507B3-DE50-486D-AF94-FB911E58660B}" type="sibTrans" cxnId="{45D2F9C6-F90D-45BF-B365-F0F96901CDB4}">
      <dgm:prSet/>
      <dgm:spPr/>
      <dgm:t>
        <a:bodyPr/>
        <a:lstStyle/>
        <a:p>
          <a:endParaRPr lang="en-GB"/>
        </a:p>
      </dgm:t>
    </dgm:pt>
    <dgm:pt modelId="{4A72A21A-8349-453B-8425-AB9409716D95}" type="parTrans" cxnId="{45D2F9C6-F90D-45BF-B365-F0F96901CDB4}">
      <dgm:prSet/>
      <dgm:spPr/>
      <dgm:t>
        <a:bodyPr/>
        <a:lstStyle/>
        <a:p>
          <a:endParaRPr lang="en-GB"/>
        </a:p>
      </dgm:t>
    </dgm:pt>
    <dgm:pt modelId="{90ACF1D4-BAC2-4E54-9EBF-B38C31F7005B}" type="pres">
      <dgm:prSet presAssocID="{5C01914D-9583-42E5-956D-C078DF9511E8}" presName="Name0" presStyleCnt="0">
        <dgm:presLayoutVars>
          <dgm:dir/>
          <dgm:animLvl val="lvl"/>
          <dgm:resizeHandles val="exact"/>
        </dgm:presLayoutVars>
      </dgm:prSet>
      <dgm:spPr/>
    </dgm:pt>
    <dgm:pt modelId="{96795063-3047-4884-9E28-B26520D53461}" type="pres">
      <dgm:prSet presAssocID="{3D44CAAA-A27A-47E4-81D1-6C56F2651B58}" presName="linNode" presStyleCnt="0"/>
      <dgm:spPr/>
    </dgm:pt>
    <dgm:pt modelId="{95AEA166-41D2-4D13-BD79-54EA21D2F71A}" type="pres">
      <dgm:prSet presAssocID="{3D44CAAA-A27A-47E4-81D1-6C56F2651B58}" presName="parentText" presStyleLbl="node1" presStyleIdx="0" presStyleCnt="8" custScaleX="130358">
        <dgm:presLayoutVars>
          <dgm:chMax val="1"/>
          <dgm:bulletEnabled val="1"/>
        </dgm:presLayoutVars>
      </dgm:prSet>
      <dgm:spPr/>
    </dgm:pt>
    <dgm:pt modelId="{DE5128EC-ABAE-4179-AF2F-6BBF5DB4CB98}" type="pres">
      <dgm:prSet presAssocID="{3D44CAAA-A27A-47E4-81D1-6C56F2651B58}" presName="descendantText" presStyleLbl="alignAccFollowNode1" presStyleIdx="0" presStyleCnt="8">
        <dgm:presLayoutVars>
          <dgm:bulletEnabled val="1"/>
        </dgm:presLayoutVars>
      </dgm:prSet>
      <dgm:spPr/>
    </dgm:pt>
    <dgm:pt modelId="{B66986B4-B015-4F08-BB9E-3735EFF0547A}" type="pres">
      <dgm:prSet presAssocID="{8981E124-A314-4666-8D7E-B3AA033D0BB5}" presName="sp" presStyleCnt="0"/>
      <dgm:spPr/>
    </dgm:pt>
    <dgm:pt modelId="{86170315-A2BF-4F73-9BEF-38EB0000BEF7}" type="pres">
      <dgm:prSet presAssocID="{2F85414C-6646-466F-8AD9-BB734C66A84B}" presName="linNode" presStyleCnt="0"/>
      <dgm:spPr/>
    </dgm:pt>
    <dgm:pt modelId="{CE27A80C-B5FC-464C-BBCB-45B245699239}" type="pres">
      <dgm:prSet presAssocID="{2F85414C-6646-466F-8AD9-BB734C66A84B}" presName="parentText" presStyleLbl="node1" presStyleIdx="1" presStyleCnt="8" custScaleX="130358">
        <dgm:presLayoutVars>
          <dgm:chMax val="1"/>
          <dgm:bulletEnabled val="1"/>
        </dgm:presLayoutVars>
      </dgm:prSet>
      <dgm:spPr/>
    </dgm:pt>
    <dgm:pt modelId="{1B9732CC-1FC4-430E-9211-FB4206A2B39B}" type="pres">
      <dgm:prSet presAssocID="{2F85414C-6646-466F-8AD9-BB734C66A84B}" presName="descendantText" presStyleLbl="alignAccFollowNode1" presStyleIdx="1" presStyleCnt="8">
        <dgm:presLayoutVars>
          <dgm:bulletEnabled val="1"/>
        </dgm:presLayoutVars>
      </dgm:prSet>
      <dgm:spPr/>
    </dgm:pt>
    <dgm:pt modelId="{31913D53-B6BF-48F2-9B9D-BA3DE5F897A9}" type="pres">
      <dgm:prSet presAssocID="{8FFB42C1-E1DB-4F20-9A12-2655D61DDD54}" presName="sp" presStyleCnt="0"/>
      <dgm:spPr/>
    </dgm:pt>
    <dgm:pt modelId="{A659637F-CBC4-4609-A85A-8A99C9D0EAFF}" type="pres">
      <dgm:prSet presAssocID="{2CEB732A-C9CB-4CB7-818D-119579B5771C}" presName="linNode" presStyleCnt="0"/>
      <dgm:spPr/>
    </dgm:pt>
    <dgm:pt modelId="{8D8BD38A-2C87-4EC1-9F5F-E4F11AE5776E}" type="pres">
      <dgm:prSet presAssocID="{2CEB732A-C9CB-4CB7-818D-119579B5771C}" presName="parentText" presStyleLbl="node1" presStyleIdx="2" presStyleCnt="8" custScaleX="130358">
        <dgm:presLayoutVars>
          <dgm:chMax val="1"/>
          <dgm:bulletEnabled val="1"/>
        </dgm:presLayoutVars>
      </dgm:prSet>
      <dgm:spPr/>
    </dgm:pt>
    <dgm:pt modelId="{A62A34E6-5FDD-4DDD-B0FB-D90E22C7A713}" type="pres">
      <dgm:prSet presAssocID="{2CEB732A-C9CB-4CB7-818D-119579B5771C}" presName="descendantText" presStyleLbl="alignAccFollowNode1" presStyleIdx="2" presStyleCnt="8">
        <dgm:presLayoutVars>
          <dgm:bulletEnabled val="1"/>
        </dgm:presLayoutVars>
      </dgm:prSet>
      <dgm:spPr/>
    </dgm:pt>
    <dgm:pt modelId="{380BA30E-75A9-41EA-8D0A-2A9545E2166D}" type="pres">
      <dgm:prSet presAssocID="{AB34D3A6-FA1F-4889-8D73-224CC4633A49}" presName="sp" presStyleCnt="0"/>
      <dgm:spPr/>
    </dgm:pt>
    <dgm:pt modelId="{3290D7AB-6D0A-4438-9A53-4B47E19AFCB5}" type="pres">
      <dgm:prSet presAssocID="{90CD1B6D-2C0C-4D3F-A16A-6641634756CD}" presName="linNode" presStyleCnt="0"/>
      <dgm:spPr/>
    </dgm:pt>
    <dgm:pt modelId="{4EF21C6C-D1DE-4256-B07B-3EB1B4A741DF}" type="pres">
      <dgm:prSet presAssocID="{90CD1B6D-2C0C-4D3F-A16A-6641634756CD}" presName="parentText" presStyleLbl="node1" presStyleIdx="3" presStyleCnt="8" custScaleX="130358">
        <dgm:presLayoutVars>
          <dgm:chMax val="1"/>
          <dgm:bulletEnabled val="1"/>
        </dgm:presLayoutVars>
      </dgm:prSet>
      <dgm:spPr/>
    </dgm:pt>
    <dgm:pt modelId="{4792D8FA-2633-4F63-9165-BAF365A0A315}" type="pres">
      <dgm:prSet presAssocID="{90CD1B6D-2C0C-4D3F-A16A-6641634756CD}" presName="descendantText" presStyleLbl="alignAccFollowNode1" presStyleIdx="3" presStyleCnt="8">
        <dgm:presLayoutVars>
          <dgm:bulletEnabled val="1"/>
        </dgm:presLayoutVars>
      </dgm:prSet>
      <dgm:spPr/>
    </dgm:pt>
    <dgm:pt modelId="{4971F122-D5FB-4A4A-A933-92CB85267D12}" type="pres">
      <dgm:prSet presAssocID="{84A62B1E-F542-4695-A6F4-EEFB5284B3B9}" presName="sp" presStyleCnt="0"/>
      <dgm:spPr/>
    </dgm:pt>
    <dgm:pt modelId="{8E138BFD-4F31-44F5-AF55-2D08CAF81520}" type="pres">
      <dgm:prSet presAssocID="{B7D823C5-6A8C-4385-9F8E-1C70A8D1C221}" presName="linNode" presStyleCnt="0"/>
      <dgm:spPr/>
    </dgm:pt>
    <dgm:pt modelId="{FC37938B-869F-415E-A7DE-672B9AAEFFFA}" type="pres">
      <dgm:prSet presAssocID="{B7D823C5-6A8C-4385-9F8E-1C70A8D1C221}" presName="parentText" presStyleLbl="node1" presStyleIdx="4" presStyleCnt="8" custScaleX="130358">
        <dgm:presLayoutVars>
          <dgm:chMax val="1"/>
          <dgm:bulletEnabled val="1"/>
        </dgm:presLayoutVars>
      </dgm:prSet>
      <dgm:spPr/>
    </dgm:pt>
    <dgm:pt modelId="{9E208335-6C38-4206-B659-5AC7CE622C82}" type="pres">
      <dgm:prSet presAssocID="{B7D823C5-6A8C-4385-9F8E-1C70A8D1C221}" presName="descendantText" presStyleLbl="alignAccFollowNode1" presStyleIdx="4" presStyleCnt="8">
        <dgm:presLayoutVars>
          <dgm:bulletEnabled val="1"/>
        </dgm:presLayoutVars>
      </dgm:prSet>
      <dgm:spPr/>
    </dgm:pt>
    <dgm:pt modelId="{D703F3E6-487C-4C9E-8B1C-95F2934A4CBB}" type="pres">
      <dgm:prSet presAssocID="{DE7BA912-24BA-496B-8FE7-4269BFF4D54A}" presName="sp" presStyleCnt="0"/>
      <dgm:spPr/>
    </dgm:pt>
    <dgm:pt modelId="{3268640C-7A8A-4BA8-89BD-5930682D2DB1}" type="pres">
      <dgm:prSet presAssocID="{D93EF93E-034D-4617-A02B-51EE78AAE503}" presName="linNode" presStyleCnt="0"/>
      <dgm:spPr/>
    </dgm:pt>
    <dgm:pt modelId="{62641092-D94D-44DE-BF9F-ACE73DB0FD22}" type="pres">
      <dgm:prSet presAssocID="{D93EF93E-034D-4617-A02B-51EE78AAE503}" presName="parentText" presStyleLbl="node1" presStyleIdx="5" presStyleCnt="8" custScaleX="130358">
        <dgm:presLayoutVars>
          <dgm:chMax val="1"/>
          <dgm:bulletEnabled val="1"/>
        </dgm:presLayoutVars>
      </dgm:prSet>
      <dgm:spPr/>
    </dgm:pt>
    <dgm:pt modelId="{B9D290BC-FE28-4D4B-959D-A5A3824ACD63}" type="pres">
      <dgm:prSet presAssocID="{D93EF93E-034D-4617-A02B-51EE78AAE503}" presName="descendantText" presStyleLbl="alignAccFollowNode1" presStyleIdx="5" presStyleCnt="8">
        <dgm:presLayoutVars>
          <dgm:bulletEnabled val="1"/>
        </dgm:presLayoutVars>
      </dgm:prSet>
      <dgm:spPr/>
    </dgm:pt>
    <dgm:pt modelId="{D0C63959-7133-4ECD-80E3-53C2E430DF42}" type="pres">
      <dgm:prSet presAssocID="{F41954B7-4E28-45C0-8124-338B072EF870}" presName="sp" presStyleCnt="0"/>
      <dgm:spPr/>
    </dgm:pt>
    <dgm:pt modelId="{4C3BAC00-EF44-4B6F-A96A-8A12E8948F9F}" type="pres">
      <dgm:prSet presAssocID="{6996BFFD-9586-4672-876D-FBD157AC7D3A}" presName="linNode" presStyleCnt="0"/>
      <dgm:spPr/>
    </dgm:pt>
    <dgm:pt modelId="{5DCA53D4-0934-4120-9DCB-CBF7E2F133EF}" type="pres">
      <dgm:prSet presAssocID="{6996BFFD-9586-4672-876D-FBD157AC7D3A}" presName="parentText" presStyleLbl="node1" presStyleIdx="6" presStyleCnt="8" custScaleX="130358">
        <dgm:presLayoutVars>
          <dgm:chMax val="1"/>
          <dgm:bulletEnabled val="1"/>
        </dgm:presLayoutVars>
      </dgm:prSet>
      <dgm:spPr/>
    </dgm:pt>
    <dgm:pt modelId="{74234516-ED78-4C52-A7DD-D75DB2DD5ACD}" type="pres">
      <dgm:prSet presAssocID="{6996BFFD-9586-4672-876D-FBD157AC7D3A}" presName="descendantText" presStyleLbl="alignAccFollowNode1" presStyleIdx="6" presStyleCnt="8">
        <dgm:presLayoutVars>
          <dgm:bulletEnabled val="1"/>
        </dgm:presLayoutVars>
      </dgm:prSet>
      <dgm:spPr/>
    </dgm:pt>
    <dgm:pt modelId="{555461CE-D2E8-4339-A58B-4F9C7AC664AF}" type="pres">
      <dgm:prSet presAssocID="{55C720F2-88FE-44A9-AEB6-4540F6C9488B}" presName="sp" presStyleCnt="0"/>
      <dgm:spPr/>
    </dgm:pt>
    <dgm:pt modelId="{C23A9464-40DB-428A-B82D-2845C41AD945}" type="pres">
      <dgm:prSet presAssocID="{C4519658-126F-4F84-81D4-6C087A73A642}" presName="linNode" presStyleCnt="0"/>
      <dgm:spPr/>
    </dgm:pt>
    <dgm:pt modelId="{EAED988A-A12C-4B47-BEFA-40B52AB9D459}" type="pres">
      <dgm:prSet presAssocID="{C4519658-126F-4F84-81D4-6C087A73A642}" presName="parentText" presStyleLbl="node1" presStyleIdx="7" presStyleCnt="8" custScaleX="130358">
        <dgm:presLayoutVars>
          <dgm:chMax val="1"/>
          <dgm:bulletEnabled val="1"/>
        </dgm:presLayoutVars>
      </dgm:prSet>
      <dgm:spPr/>
    </dgm:pt>
    <dgm:pt modelId="{8B91E474-4EA8-45FA-BA73-D1530F70D543}" type="pres">
      <dgm:prSet presAssocID="{C4519658-126F-4F84-81D4-6C087A73A642}" presName="descendantText" presStyleLbl="alignAccFollowNode1" presStyleIdx="7" presStyleCnt="8">
        <dgm:presLayoutVars>
          <dgm:bulletEnabled val="1"/>
        </dgm:presLayoutVars>
      </dgm:prSet>
      <dgm:spPr/>
    </dgm:pt>
  </dgm:ptLst>
  <dgm:cxnLst>
    <dgm:cxn modelId="{C6149406-3EBE-4398-B327-AF46C2FACE96}" srcId="{90CD1B6D-2C0C-4D3F-A16A-6641634756CD}" destId="{1217CAC6-71AD-41EA-83D7-051078E03056}" srcOrd="0" destOrd="0" parTransId="{1EF11685-2B90-4178-9991-7F97EC63AD2A}" sibTransId="{765E7C75-A030-41CA-ACA2-D2E64B8734DB}"/>
    <dgm:cxn modelId="{7062BC0A-7723-48EA-9311-D07B8AB197C3}" type="presOf" srcId="{AC1BF480-950D-49B3-9C0A-6A0D0084D96F}" destId="{B9D290BC-FE28-4D4B-959D-A5A3824ACD63}" srcOrd="0" destOrd="0" presId="urn:microsoft.com/office/officeart/2005/8/layout/vList5"/>
    <dgm:cxn modelId="{DFA9041C-DC3B-4042-9AD9-2DC886306684}" type="presOf" srcId="{7572525A-D6CE-4DF5-998B-B5FFC35165AC}" destId="{8B91E474-4EA8-45FA-BA73-D1530F70D543}" srcOrd="0" destOrd="0" presId="urn:microsoft.com/office/officeart/2005/8/layout/vList5"/>
    <dgm:cxn modelId="{0BB26820-C7AF-4200-8F50-F6C82D96D98C}" type="presOf" srcId="{D93EF93E-034D-4617-A02B-51EE78AAE503}" destId="{62641092-D94D-44DE-BF9F-ACE73DB0FD22}" srcOrd="0" destOrd="0" presId="urn:microsoft.com/office/officeart/2005/8/layout/vList5"/>
    <dgm:cxn modelId="{862F1B3A-B3B0-4679-A564-9FAF005E3727}" srcId="{5C01914D-9583-42E5-956D-C078DF9511E8}" destId="{3D44CAAA-A27A-47E4-81D1-6C56F2651B58}" srcOrd="0" destOrd="0" parTransId="{578541DE-8BDA-41D3-BA0E-D4435696A189}" sibTransId="{8981E124-A314-4666-8D7E-B3AA033D0BB5}"/>
    <dgm:cxn modelId="{A8BCA261-847E-4155-B35B-E81FC3DDF07D}" srcId="{3D44CAAA-A27A-47E4-81D1-6C56F2651B58}" destId="{A0661FBE-DBB2-49F2-9E66-ED301AB250FE}" srcOrd="0" destOrd="0" parTransId="{E4D6EE4B-4B3D-404D-849C-8FB947A7AFE7}" sibTransId="{11ABF45A-E8F3-4B89-A819-7E9F94BE24E8}"/>
    <dgm:cxn modelId="{05B42264-4751-4481-85F2-0D1EE8FD3D23}" srcId="{6996BFFD-9586-4672-876D-FBD157AC7D3A}" destId="{0E48606F-775C-4B54-B7B9-11821DE90642}" srcOrd="0" destOrd="0" parTransId="{AF8A5DB6-FAA6-461E-8770-B1C3892729E2}" sibTransId="{ACEA75CB-DD34-4D7A-B17A-F141F4C894E2}"/>
    <dgm:cxn modelId="{2AB0DF48-B364-4D93-94D5-79C8D8B97A33}" type="presOf" srcId="{2245678A-4801-410F-B1DD-F8FF7522A4D0}" destId="{1B9732CC-1FC4-430E-9211-FB4206A2B39B}" srcOrd="0" destOrd="0" presId="urn:microsoft.com/office/officeart/2005/8/layout/vList5"/>
    <dgm:cxn modelId="{EFBF6C69-AF04-47C5-9A4E-8766E574D849}" srcId="{5C01914D-9583-42E5-956D-C078DF9511E8}" destId="{6996BFFD-9586-4672-876D-FBD157AC7D3A}" srcOrd="6" destOrd="0" parTransId="{60C075A9-7826-49E6-A65E-AEA2BC16126D}" sibTransId="{55C720F2-88FE-44A9-AEB6-4540F6C9488B}"/>
    <dgm:cxn modelId="{C94E5969-A2EF-487C-A296-E7A5494E0C2F}" srcId="{2CEB732A-C9CB-4CB7-818D-119579B5771C}" destId="{2C1C8218-A1EE-45A4-9248-157FC4D61337}" srcOrd="1" destOrd="0" parTransId="{2DD5F6A7-C913-4B9C-A796-EA6C455E5C58}" sibTransId="{76F88B3B-DA41-4A74-BEA0-2C7C77F98EB3}"/>
    <dgm:cxn modelId="{A935AA6E-01CE-4E41-A742-A39FD972C7E0}" type="presOf" srcId="{2EC4A867-CE73-490B-AE54-7D8C96C3A64F}" destId="{A62A34E6-5FDD-4DDD-B0FB-D90E22C7A713}" srcOrd="0" destOrd="0" presId="urn:microsoft.com/office/officeart/2005/8/layout/vList5"/>
    <dgm:cxn modelId="{92E6A475-DD6C-43B6-929C-0B7EF98CDC37}" type="presOf" srcId="{1217CAC6-71AD-41EA-83D7-051078E03056}" destId="{4792D8FA-2633-4F63-9165-BAF365A0A315}" srcOrd="0" destOrd="0" presId="urn:microsoft.com/office/officeart/2005/8/layout/vList5"/>
    <dgm:cxn modelId="{4BD8AD80-D106-410F-929F-ABCF9DF22AC9}" srcId="{5C01914D-9583-42E5-956D-C078DF9511E8}" destId="{C4519658-126F-4F84-81D4-6C087A73A642}" srcOrd="7" destOrd="0" parTransId="{0D3668F5-1CB8-454C-9B10-B53929BB3586}" sibTransId="{AA43CAB6-5772-4D09-B889-0FF28FD60E8A}"/>
    <dgm:cxn modelId="{85619486-D61A-4CBB-8645-FA72D6318BE8}" type="presOf" srcId="{2C1C8218-A1EE-45A4-9248-157FC4D61337}" destId="{A62A34E6-5FDD-4DDD-B0FB-D90E22C7A713}" srcOrd="0" destOrd="1" presId="urn:microsoft.com/office/officeart/2005/8/layout/vList5"/>
    <dgm:cxn modelId="{582AC786-8E67-4803-AF30-07CA777435A5}" srcId="{B7D823C5-6A8C-4385-9F8E-1C70A8D1C221}" destId="{F7749459-414E-49AE-B5A7-A8296644BE62}" srcOrd="0" destOrd="0" parTransId="{4F515A95-E57F-45C0-80F9-11C9C91103D0}" sibTransId="{8C28D311-4EC3-4382-98E2-5FFC6BAAC060}"/>
    <dgm:cxn modelId="{1B00938F-01D4-470F-8525-705A3E0B5F31}" type="presOf" srcId="{6996BFFD-9586-4672-876D-FBD157AC7D3A}" destId="{5DCA53D4-0934-4120-9DCB-CBF7E2F133EF}" srcOrd="0" destOrd="0" presId="urn:microsoft.com/office/officeart/2005/8/layout/vList5"/>
    <dgm:cxn modelId="{EDA26899-74D2-41DF-84C3-50525A47D809}" srcId="{2F85414C-6646-466F-8AD9-BB734C66A84B}" destId="{2245678A-4801-410F-B1DD-F8FF7522A4D0}" srcOrd="0" destOrd="0" parTransId="{E50F6878-72CB-48F9-AAB2-F349EB11BD20}" sibTransId="{5EDAFD6C-92E9-4562-8107-DB52FDBDA1E7}"/>
    <dgm:cxn modelId="{A9C081A6-81D1-4E56-8B83-DE4FAD08BF1D}" type="presOf" srcId="{0E48606F-775C-4B54-B7B9-11821DE90642}" destId="{74234516-ED78-4C52-A7DD-D75DB2DD5ACD}" srcOrd="0" destOrd="0" presId="urn:microsoft.com/office/officeart/2005/8/layout/vList5"/>
    <dgm:cxn modelId="{5C0911B4-0D9B-4732-B006-F92D55FD445B}" type="presOf" srcId="{2CEB732A-C9CB-4CB7-818D-119579B5771C}" destId="{8D8BD38A-2C87-4EC1-9F5F-E4F11AE5776E}" srcOrd="0" destOrd="0" presId="urn:microsoft.com/office/officeart/2005/8/layout/vList5"/>
    <dgm:cxn modelId="{CE56E1B4-6A07-4D1D-8B6E-D3518FA548C9}" type="presOf" srcId="{5C01914D-9583-42E5-956D-C078DF9511E8}" destId="{90ACF1D4-BAC2-4E54-9EBF-B38C31F7005B}" srcOrd="0" destOrd="0" presId="urn:microsoft.com/office/officeart/2005/8/layout/vList5"/>
    <dgm:cxn modelId="{C2C791B7-FB3E-4BA2-9831-CB67D105B9EE}" srcId="{5C01914D-9583-42E5-956D-C078DF9511E8}" destId="{2CEB732A-C9CB-4CB7-818D-119579B5771C}" srcOrd="2" destOrd="0" parTransId="{9969BAB6-F3FF-4FCE-8E69-0EEC7D80DEBA}" sibTransId="{AB34D3A6-FA1F-4889-8D73-224CC4633A49}"/>
    <dgm:cxn modelId="{4BFE2AB8-C26F-4DB6-A554-604EC7D792D6}" type="presOf" srcId="{3D44CAAA-A27A-47E4-81D1-6C56F2651B58}" destId="{95AEA166-41D2-4D13-BD79-54EA21D2F71A}" srcOrd="0" destOrd="0" presId="urn:microsoft.com/office/officeart/2005/8/layout/vList5"/>
    <dgm:cxn modelId="{738A90BF-3010-45EB-977E-18093720B285}" type="presOf" srcId="{B7D823C5-6A8C-4385-9F8E-1C70A8D1C221}" destId="{FC37938B-869F-415E-A7DE-672B9AAEFFFA}" srcOrd="0" destOrd="0" presId="urn:microsoft.com/office/officeart/2005/8/layout/vList5"/>
    <dgm:cxn modelId="{A00645C0-115F-4314-82EF-5D4E7328D693}" srcId="{5C01914D-9583-42E5-956D-C078DF9511E8}" destId="{90CD1B6D-2C0C-4D3F-A16A-6641634756CD}" srcOrd="3" destOrd="0" parTransId="{4937DD22-37B7-4FD4-9CBC-A4043D813AB4}" sibTransId="{84A62B1E-F542-4695-A6F4-EEFB5284B3B9}"/>
    <dgm:cxn modelId="{41E713C5-F4B7-4F76-A1F0-7BE400EC3363}" type="presOf" srcId="{A0661FBE-DBB2-49F2-9E66-ED301AB250FE}" destId="{DE5128EC-ABAE-4179-AF2F-6BBF5DB4CB98}" srcOrd="0" destOrd="0" presId="urn:microsoft.com/office/officeart/2005/8/layout/vList5"/>
    <dgm:cxn modelId="{9FCDC7C5-BA58-4F3C-AFD1-E2B2F2779A57}" type="presOf" srcId="{90CD1B6D-2C0C-4D3F-A16A-6641634756CD}" destId="{4EF21C6C-D1DE-4256-B07B-3EB1B4A741DF}" srcOrd="0" destOrd="0" presId="urn:microsoft.com/office/officeart/2005/8/layout/vList5"/>
    <dgm:cxn modelId="{45D2F9C6-F90D-45BF-B365-F0F96901CDB4}" srcId="{3D44CAAA-A27A-47E4-81D1-6C56F2651B58}" destId="{A535A87A-337C-49DB-BBD1-2E92F45CF9E9}" srcOrd="1" destOrd="0" parTransId="{4A72A21A-8349-453B-8425-AB9409716D95}" sibTransId="{DF7507B3-DE50-486D-AF94-FB911E58660B}"/>
    <dgm:cxn modelId="{0CF31DC7-B6F3-413F-ADE0-7EDB2249B9CB}" type="presOf" srcId="{C4519658-126F-4F84-81D4-6C087A73A642}" destId="{EAED988A-A12C-4B47-BEFA-40B52AB9D459}" srcOrd="0" destOrd="0" presId="urn:microsoft.com/office/officeart/2005/8/layout/vList5"/>
    <dgm:cxn modelId="{39EE8FCE-F538-4EEE-B0FC-4C8C489A1799}" srcId="{C4519658-126F-4F84-81D4-6C087A73A642}" destId="{7572525A-D6CE-4DF5-998B-B5FFC35165AC}" srcOrd="0" destOrd="0" parTransId="{C65E12F1-AED0-4E15-B11F-D183992681F3}" sibTransId="{FAC68AA7-35F8-4002-BF55-8C02C0E0B3E2}"/>
    <dgm:cxn modelId="{2F54E1D1-F705-4113-9EBD-D103714D7269}" type="presOf" srcId="{F7749459-414E-49AE-B5A7-A8296644BE62}" destId="{9E208335-6C38-4206-B659-5AC7CE622C82}" srcOrd="0" destOrd="0" presId="urn:microsoft.com/office/officeart/2005/8/layout/vList5"/>
    <dgm:cxn modelId="{882826D3-5DC5-4027-8F4C-0BA052CDD2B6}" type="presOf" srcId="{7FD41ED5-3D1E-4E1D-98B7-E99E23772FAC}" destId="{1B9732CC-1FC4-430E-9211-FB4206A2B39B}" srcOrd="0" destOrd="1" presId="urn:microsoft.com/office/officeart/2005/8/layout/vList5"/>
    <dgm:cxn modelId="{B2544AD4-BE8E-4FCF-A83F-B2AE3EC5396D}" srcId="{2CEB732A-C9CB-4CB7-818D-119579B5771C}" destId="{2EC4A867-CE73-490B-AE54-7D8C96C3A64F}" srcOrd="0" destOrd="0" parTransId="{06325C96-F275-4983-9CE4-06C916F4B687}" sibTransId="{26753187-6922-4F5D-B3E3-B879D81A1554}"/>
    <dgm:cxn modelId="{160D45DD-B3D2-4DB9-B5C1-2FD1F9C4A07D}" srcId="{D93EF93E-034D-4617-A02B-51EE78AAE503}" destId="{AC1BF480-950D-49B3-9C0A-6A0D0084D96F}" srcOrd="0" destOrd="0" parTransId="{883966F4-F315-4585-8D7E-92F752146278}" sibTransId="{A958422B-1540-46F1-A5B1-01D3625FBFCA}"/>
    <dgm:cxn modelId="{EBBE05DE-E87C-4FC9-BE5F-D7C285037D68}" type="presOf" srcId="{2F85414C-6646-466F-8AD9-BB734C66A84B}" destId="{CE27A80C-B5FC-464C-BBCB-45B245699239}" srcOrd="0" destOrd="0" presId="urn:microsoft.com/office/officeart/2005/8/layout/vList5"/>
    <dgm:cxn modelId="{64BD16DE-25AE-48D5-873E-9B7CB6D042DA}" srcId="{5C01914D-9583-42E5-956D-C078DF9511E8}" destId="{2F85414C-6646-466F-8AD9-BB734C66A84B}" srcOrd="1" destOrd="0" parTransId="{6FAFFCB1-ABC1-450A-84AA-23618A52373F}" sibTransId="{8FFB42C1-E1DB-4F20-9A12-2655D61DDD54}"/>
    <dgm:cxn modelId="{92C890E1-211A-4A4C-B72C-E5637CE21C92}" srcId="{5C01914D-9583-42E5-956D-C078DF9511E8}" destId="{D93EF93E-034D-4617-A02B-51EE78AAE503}" srcOrd="5" destOrd="0" parTransId="{0307690A-0178-4C50-9FDD-7758A7595E06}" sibTransId="{F41954B7-4E28-45C0-8124-338B072EF870}"/>
    <dgm:cxn modelId="{C228B4E6-F4FE-4212-B61D-4B87F38F572D}" type="presOf" srcId="{A535A87A-337C-49DB-BBD1-2E92F45CF9E9}" destId="{DE5128EC-ABAE-4179-AF2F-6BBF5DB4CB98}" srcOrd="0" destOrd="1" presId="urn:microsoft.com/office/officeart/2005/8/layout/vList5"/>
    <dgm:cxn modelId="{789033F2-901A-4767-9551-B067AF2F29FD}" srcId="{2F85414C-6646-466F-8AD9-BB734C66A84B}" destId="{7FD41ED5-3D1E-4E1D-98B7-E99E23772FAC}" srcOrd="1" destOrd="0" parTransId="{67903B1A-34F8-4039-B9C2-8E056C7E46A6}" sibTransId="{9A323C68-24A7-49FB-80AC-202C1498B328}"/>
    <dgm:cxn modelId="{430CD2F8-50A3-4090-B564-B4ADC4FC12FA}" srcId="{5C01914D-9583-42E5-956D-C078DF9511E8}" destId="{B7D823C5-6A8C-4385-9F8E-1C70A8D1C221}" srcOrd="4" destOrd="0" parTransId="{F6FDEFEF-141C-4EF9-B171-930966A193CE}" sibTransId="{DE7BA912-24BA-496B-8FE7-4269BFF4D54A}"/>
    <dgm:cxn modelId="{7C8EF5D4-D403-49F4-82D8-D2A69809ACF8}" type="presParOf" srcId="{90ACF1D4-BAC2-4E54-9EBF-B38C31F7005B}" destId="{96795063-3047-4884-9E28-B26520D53461}" srcOrd="0" destOrd="0" presId="urn:microsoft.com/office/officeart/2005/8/layout/vList5"/>
    <dgm:cxn modelId="{E836D679-1E10-409F-9929-30F778065A5E}" type="presParOf" srcId="{96795063-3047-4884-9E28-B26520D53461}" destId="{95AEA166-41D2-4D13-BD79-54EA21D2F71A}" srcOrd="0" destOrd="0" presId="urn:microsoft.com/office/officeart/2005/8/layout/vList5"/>
    <dgm:cxn modelId="{E35F85C1-0BA7-4AD6-A675-27C1702A70EF}" type="presParOf" srcId="{96795063-3047-4884-9E28-B26520D53461}" destId="{DE5128EC-ABAE-4179-AF2F-6BBF5DB4CB98}" srcOrd="1" destOrd="0" presId="urn:microsoft.com/office/officeart/2005/8/layout/vList5"/>
    <dgm:cxn modelId="{64D0E84C-CAD9-4C88-A581-0B47CCF6C2C3}" type="presParOf" srcId="{90ACF1D4-BAC2-4E54-9EBF-B38C31F7005B}" destId="{B66986B4-B015-4F08-BB9E-3735EFF0547A}" srcOrd="1" destOrd="0" presId="urn:microsoft.com/office/officeart/2005/8/layout/vList5"/>
    <dgm:cxn modelId="{69B3AF7D-DBFA-4FEB-B580-E07CC4C3C8BB}" type="presParOf" srcId="{90ACF1D4-BAC2-4E54-9EBF-B38C31F7005B}" destId="{86170315-A2BF-4F73-9BEF-38EB0000BEF7}" srcOrd="2" destOrd="0" presId="urn:microsoft.com/office/officeart/2005/8/layout/vList5"/>
    <dgm:cxn modelId="{39BBFEBD-9A84-4BCD-A7E8-96EEC485E497}" type="presParOf" srcId="{86170315-A2BF-4F73-9BEF-38EB0000BEF7}" destId="{CE27A80C-B5FC-464C-BBCB-45B245699239}" srcOrd="0" destOrd="0" presId="urn:microsoft.com/office/officeart/2005/8/layout/vList5"/>
    <dgm:cxn modelId="{8913095D-0521-4751-9438-0B8E30842046}" type="presParOf" srcId="{86170315-A2BF-4F73-9BEF-38EB0000BEF7}" destId="{1B9732CC-1FC4-430E-9211-FB4206A2B39B}" srcOrd="1" destOrd="0" presId="urn:microsoft.com/office/officeart/2005/8/layout/vList5"/>
    <dgm:cxn modelId="{162D1AA4-7BEA-408A-B4E0-1B5EBE99CD3A}" type="presParOf" srcId="{90ACF1D4-BAC2-4E54-9EBF-B38C31F7005B}" destId="{31913D53-B6BF-48F2-9B9D-BA3DE5F897A9}" srcOrd="3" destOrd="0" presId="urn:microsoft.com/office/officeart/2005/8/layout/vList5"/>
    <dgm:cxn modelId="{EFA9843A-4EA3-4E05-B10B-795753C95DD0}" type="presParOf" srcId="{90ACF1D4-BAC2-4E54-9EBF-B38C31F7005B}" destId="{A659637F-CBC4-4609-A85A-8A99C9D0EAFF}" srcOrd="4" destOrd="0" presId="urn:microsoft.com/office/officeart/2005/8/layout/vList5"/>
    <dgm:cxn modelId="{E95F76C5-9806-4070-AC0E-67D10F44F7DD}" type="presParOf" srcId="{A659637F-CBC4-4609-A85A-8A99C9D0EAFF}" destId="{8D8BD38A-2C87-4EC1-9F5F-E4F11AE5776E}" srcOrd="0" destOrd="0" presId="urn:microsoft.com/office/officeart/2005/8/layout/vList5"/>
    <dgm:cxn modelId="{8673C29D-3810-4F8E-B904-0A476B487DD2}" type="presParOf" srcId="{A659637F-CBC4-4609-A85A-8A99C9D0EAFF}" destId="{A62A34E6-5FDD-4DDD-B0FB-D90E22C7A713}" srcOrd="1" destOrd="0" presId="urn:microsoft.com/office/officeart/2005/8/layout/vList5"/>
    <dgm:cxn modelId="{F00F4B67-1ACB-40F4-B9B7-67A25D7CC7F2}" type="presParOf" srcId="{90ACF1D4-BAC2-4E54-9EBF-B38C31F7005B}" destId="{380BA30E-75A9-41EA-8D0A-2A9545E2166D}" srcOrd="5" destOrd="0" presId="urn:microsoft.com/office/officeart/2005/8/layout/vList5"/>
    <dgm:cxn modelId="{C16F7271-AC53-4CDD-8B02-92BF10CACAA6}" type="presParOf" srcId="{90ACF1D4-BAC2-4E54-9EBF-B38C31F7005B}" destId="{3290D7AB-6D0A-4438-9A53-4B47E19AFCB5}" srcOrd="6" destOrd="0" presId="urn:microsoft.com/office/officeart/2005/8/layout/vList5"/>
    <dgm:cxn modelId="{73AE2FF8-4F09-48D0-BC1A-2903C8857E68}" type="presParOf" srcId="{3290D7AB-6D0A-4438-9A53-4B47E19AFCB5}" destId="{4EF21C6C-D1DE-4256-B07B-3EB1B4A741DF}" srcOrd="0" destOrd="0" presId="urn:microsoft.com/office/officeart/2005/8/layout/vList5"/>
    <dgm:cxn modelId="{A31DB085-2E04-4164-A47A-4BBD62B6D3E7}" type="presParOf" srcId="{3290D7AB-6D0A-4438-9A53-4B47E19AFCB5}" destId="{4792D8FA-2633-4F63-9165-BAF365A0A315}" srcOrd="1" destOrd="0" presId="urn:microsoft.com/office/officeart/2005/8/layout/vList5"/>
    <dgm:cxn modelId="{4800FDAB-6298-4B7F-A221-9542EC0CEF88}" type="presParOf" srcId="{90ACF1D4-BAC2-4E54-9EBF-B38C31F7005B}" destId="{4971F122-D5FB-4A4A-A933-92CB85267D12}" srcOrd="7" destOrd="0" presId="urn:microsoft.com/office/officeart/2005/8/layout/vList5"/>
    <dgm:cxn modelId="{FC575738-FFF5-4352-A41C-8BA3156BAF2D}" type="presParOf" srcId="{90ACF1D4-BAC2-4E54-9EBF-B38C31F7005B}" destId="{8E138BFD-4F31-44F5-AF55-2D08CAF81520}" srcOrd="8" destOrd="0" presId="urn:microsoft.com/office/officeart/2005/8/layout/vList5"/>
    <dgm:cxn modelId="{2BA295DE-F28E-4173-A282-184FCDDCDBA6}" type="presParOf" srcId="{8E138BFD-4F31-44F5-AF55-2D08CAF81520}" destId="{FC37938B-869F-415E-A7DE-672B9AAEFFFA}" srcOrd="0" destOrd="0" presId="urn:microsoft.com/office/officeart/2005/8/layout/vList5"/>
    <dgm:cxn modelId="{F68FD35A-09BB-4B51-AF05-99EA7071312E}" type="presParOf" srcId="{8E138BFD-4F31-44F5-AF55-2D08CAF81520}" destId="{9E208335-6C38-4206-B659-5AC7CE622C82}" srcOrd="1" destOrd="0" presId="urn:microsoft.com/office/officeart/2005/8/layout/vList5"/>
    <dgm:cxn modelId="{2CC24084-1F04-4C0E-A00C-1A8E9B92E860}" type="presParOf" srcId="{90ACF1D4-BAC2-4E54-9EBF-B38C31F7005B}" destId="{D703F3E6-487C-4C9E-8B1C-95F2934A4CBB}" srcOrd="9" destOrd="0" presId="urn:microsoft.com/office/officeart/2005/8/layout/vList5"/>
    <dgm:cxn modelId="{A0F45D71-07C2-4DA4-8442-2271BB13DE29}" type="presParOf" srcId="{90ACF1D4-BAC2-4E54-9EBF-B38C31F7005B}" destId="{3268640C-7A8A-4BA8-89BD-5930682D2DB1}" srcOrd="10" destOrd="0" presId="urn:microsoft.com/office/officeart/2005/8/layout/vList5"/>
    <dgm:cxn modelId="{3CC12212-6598-464B-B909-F86020D8468B}" type="presParOf" srcId="{3268640C-7A8A-4BA8-89BD-5930682D2DB1}" destId="{62641092-D94D-44DE-BF9F-ACE73DB0FD22}" srcOrd="0" destOrd="0" presId="urn:microsoft.com/office/officeart/2005/8/layout/vList5"/>
    <dgm:cxn modelId="{400D4768-0F50-48DB-8C2B-FD5B0B4AB8B1}" type="presParOf" srcId="{3268640C-7A8A-4BA8-89BD-5930682D2DB1}" destId="{B9D290BC-FE28-4D4B-959D-A5A3824ACD63}" srcOrd="1" destOrd="0" presId="urn:microsoft.com/office/officeart/2005/8/layout/vList5"/>
    <dgm:cxn modelId="{7C368D5E-7425-45A5-8BB2-A345DF12749E}" type="presParOf" srcId="{90ACF1D4-BAC2-4E54-9EBF-B38C31F7005B}" destId="{D0C63959-7133-4ECD-80E3-53C2E430DF42}" srcOrd="11" destOrd="0" presId="urn:microsoft.com/office/officeart/2005/8/layout/vList5"/>
    <dgm:cxn modelId="{33CC0245-E490-44AF-8FBD-3517FF631F61}" type="presParOf" srcId="{90ACF1D4-BAC2-4E54-9EBF-B38C31F7005B}" destId="{4C3BAC00-EF44-4B6F-A96A-8A12E8948F9F}" srcOrd="12" destOrd="0" presId="urn:microsoft.com/office/officeart/2005/8/layout/vList5"/>
    <dgm:cxn modelId="{D83183E1-CD28-4950-B7EF-2170E74A43C0}" type="presParOf" srcId="{4C3BAC00-EF44-4B6F-A96A-8A12E8948F9F}" destId="{5DCA53D4-0934-4120-9DCB-CBF7E2F133EF}" srcOrd="0" destOrd="0" presId="urn:microsoft.com/office/officeart/2005/8/layout/vList5"/>
    <dgm:cxn modelId="{68F3B153-C1EF-42B7-AF3C-5E50C3870068}" type="presParOf" srcId="{4C3BAC00-EF44-4B6F-A96A-8A12E8948F9F}" destId="{74234516-ED78-4C52-A7DD-D75DB2DD5ACD}" srcOrd="1" destOrd="0" presId="urn:microsoft.com/office/officeart/2005/8/layout/vList5"/>
    <dgm:cxn modelId="{D3BD8372-BD49-4A60-B622-172B4148C2E2}" type="presParOf" srcId="{90ACF1D4-BAC2-4E54-9EBF-B38C31F7005B}" destId="{555461CE-D2E8-4339-A58B-4F9C7AC664AF}" srcOrd="13" destOrd="0" presId="urn:microsoft.com/office/officeart/2005/8/layout/vList5"/>
    <dgm:cxn modelId="{7B865EEE-9223-4FFE-9135-47987429152B}" type="presParOf" srcId="{90ACF1D4-BAC2-4E54-9EBF-B38C31F7005B}" destId="{C23A9464-40DB-428A-B82D-2845C41AD945}" srcOrd="14" destOrd="0" presId="urn:microsoft.com/office/officeart/2005/8/layout/vList5"/>
    <dgm:cxn modelId="{F8D9E76A-6A49-4B55-BF35-86D1AF51482F}" type="presParOf" srcId="{C23A9464-40DB-428A-B82D-2845C41AD945}" destId="{EAED988A-A12C-4B47-BEFA-40B52AB9D459}" srcOrd="0" destOrd="0" presId="urn:microsoft.com/office/officeart/2005/8/layout/vList5"/>
    <dgm:cxn modelId="{984E8F81-84E5-446F-96EC-E2862379FEC5}" type="presParOf" srcId="{C23A9464-40DB-428A-B82D-2845C41AD945}" destId="{8B91E474-4EA8-45FA-BA73-D1530F70D54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01914D-9583-42E5-956D-C078DF9511E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3D44CAAA-A27A-47E4-81D1-6C56F2651B58}">
      <dgm:prSet phldrT="[Text]" custT="1"/>
      <dgm:spPr/>
      <dgm:t>
        <a:bodyPr/>
        <a:lstStyle/>
        <a:p>
          <a:r>
            <a:rPr lang="en-GB" sz="2000" dirty="0">
              <a:solidFill>
                <a:schemeClr val="tx1"/>
              </a:solidFill>
              <a:latin typeface="+mn-lt"/>
              <a:cs typeface="Calibri" panose="020F0502020204030204" pitchFamily="34" charset="0"/>
            </a:rPr>
            <a:t>Device</a:t>
          </a:r>
        </a:p>
      </dgm:t>
    </dgm:pt>
    <dgm:pt modelId="{578541DE-8BDA-41D3-BA0E-D4435696A189}" type="parTrans" cxnId="{862F1B3A-B3B0-4679-A564-9FAF005E3727}">
      <dgm:prSet/>
      <dgm:spPr/>
      <dgm:t>
        <a:bodyPr/>
        <a:lstStyle/>
        <a:p>
          <a:endParaRPr lang="en-GB"/>
        </a:p>
      </dgm:t>
    </dgm:pt>
    <dgm:pt modelId="{8981E124-A314-4666-8D7E-B3AA033D0BB5}" type="sibTrans" cxnId="{862F1B3A-B3B0-4679-A564-9FAF005E3727}">
      <dgm:prSet/>
      <dgm:spPr/>
      <dgm:t>
        <a:bodyPr/>
        <a:lstStyle/>
        <a:p>
          <a:endParaRPr lang="en-GB"/>
        </a:p>
      </dgm:t>
    </dgm:pt>
    <dgm:pt modelId="{A0661FBE-DBB2-49F2-9E66-ED301AB250FE}">
      <dgm:prSet phldrT="[Text]" custT="1"/>
      <dgm:spPr/>
      <dgm:t>
        <a:bodyPr/>
        <a:lstStyle/>
        <a:p>
          <a:r>
            <a:rPr lang="en-GB" sz="1600" dirty="0">
              <a:latin typeface="Calibri" panose="020F0502020204030204" pitchFamily="34" charset="0"/>
              <a:cs typeface="Calibri" panose="020F0502020204030204" pitchFamily="34" charset="0"/>
            </a:rPr>
            <a:t>Loan device</a:t>
          </a:r>
        </a:p>
      </dgm:t>
    </dgm:pt>
    <dgm:pt modelId="{E4D6EE4B-4B3D-404D-849C-8FB947A7AFE7}" type="parTrans" cxnId="{A8BCA261-847E-4155-B35B-E81FC3DDF07D}">
      <dgm:prSet/>
      <dgm:spPr/>
      <dgm:t>
        <a:bodyPr/>
        <a:lstStyle/>
        <a:p>
          <a:endParaRPr lang="en-GB"/>
        </a:p>
      </dgm:t>
    </dgm:pt>
    <dgm:pt modelId="{11ABF45A-E8F3-4B89-A819-7E9F94BE24E8}" type="sibTrans" cxnId="{A8BCA261-847E-4155-B35B-E81FC3DDF07D}">
      <dgm:prSet/>
      <dgm:spPr/>
      <dgm:t>
        <a:bodyPr/>
        <a:lstStyle/>
        <a:p>
          <a:endParaRPr lang="en-GB"/>
        </a:p>
      </dgm:t>
    </dgm:pt>
    <dgm:pt modelId="{A535A87A-337C-49DB-BBD1-2E92F45CF9E9}">
      <dgm:prSet phldrT="[Text]" custT="1"/>
      <dgm:spPr/>
      <dgm:t>
        <a:bodyPr/>
        <a:lstStyle/>
        <a:p>
          <a:r>
            <a:rPr lang="en-GB" sz="1600" dirty="0">
              <a:latin typeface="Calibri" panose="020F0502020204030204" pitchFamily="34" charset="0"/>
              <a:cs typeface="Calibri" panose="020F0502020204030204" pitchFamily="34" charset="0"/>
            </a:rPr>
            <a:t>Compatibility: OS / OS version / tablet &amp; phone</a:t>
          </a:r>
        </a:p>
      </dgm:t>
    </dgm:pt>
    <dgm:pt modelId="{4A72A21A-8349-453B-8425-AB9409716D95}" type="parTrans" cxnId="{45D2F9C6-F90D-45BF-B365-F0F96901CDB4}">
      <dgm:prSet/>
      <dgm:spPr/>
      <dgm:t>
        <a:bodyPr/>
        <a:lstStyle/>
        <a:p>
          <a:endParaRPr lang="en-GB"/>
        </a:p>
      </dgm:t>
    </dgm:pt>
    <dgm:pt modelId="{DF7507B3-DE50-486D-AF94-FB911E58660B}" type="sibTrans" cxnId="{45D2F9C6-F90D-45BF-B365-F0F96901CDB4}">
      <dgm:prSet/>
      <dgm:spPr/>
      <dgm:t>
        <a:bodyPr/>
        <a:lstStyle/>
        <a:p>
          <a:endParaRPr lang="en-GB"/>
        </a:p>
      </dgm:t>
    </dgm:pt>
    <dgm:pt modelId="{2F85414C-6646-466F-8AD9-BB734C66A84B}">
      <dgm:prSet phldrT="[Text]" custT="1"/>
      <dgm:spPr/>
      <dgm:t>
        <a:bodyPr/>
        <a:lstStyle/>
        <a:p>
          <a:r>
            <a:rPr lang="en-GB" sz="2000" dirty="0">
              <a:solidFill>
                <a:schemeClr val="tx1"/>
              </a:solidFill>
              <a:latin typeface="+mn-lt"/>
              <a:cs typeface="Calibri" panose="020F0502020204030204" pitchFamily="34" charset="0"/>
            </a:rPr>
            <a:t>Willing &amp; able</a:t>
          </a:r>
        </a:p>
      </dgm:t>
    </dgm:pt>
    <dgm:pt modelId="{6FAFFCB1-ABC1-450A-84AA-23618A52373F}" type="parTrans" cxnId="{64BD16DE-25AE-48D5-873E-9B7CB6D042DA}">
      <dgm:prSet/>
      <dgm:spPr/>
      <dgm:t>
        <a:bodyPr/>
        <a:lstStyle/>
        <a:p>
          <a:endParaRPr lang="en-GB"/>
        </a:p>
      </dgm:t>
    </dgm:pt>
    <dgm:pt modelId="{8FFB42C1-E1DB-4F20-9A12-2655D61DDD54}" type="sibTrans" cxnId="{64BD16DE-25AE-48D5-873E-9B7CB6D042DA}">
      <dgm:prSet/>
      <dgm:spPr/>
      <dgm:t>
        <a:bodyPr/>
        <a:lstStyle/>
        <a:p>
          <a:endParaRPr lang="en-GB"/>
        </a:p>
      </dgm:t>
    </dgm:pt>
    <dgm:pt modelId="{2245678A-4801-410F-B1DD-F8FF7522A4D0}">
      <dgm:prSet phldrT="[Text]" custT="1"/>
      <dgm:spPr/>
      <dgm:t>
        <a:bodyPr/>
        <a:lstStyle/>
        <a:p>
          <a:r>
            <a:rPr lang="en-GB" sz="1600" b="1" dirty="0">
              <a:solidFill>
                <a:srgbClr val="00B0F0"/>
              </a:solidFill>
              <a:latin typeface="Calibri" panose="020F0502020204030204" pitchFamily="34" charset="0"/>
              <a:cs typeface="Calibri" panose="020F0502020204030204" pitchFamily="34" charset="0"/>
            </a:rPr>
            <a:t>Incentives</a:t>
          </a:r>
        </a:p>
      </dgm:t>
    </dgm:pt>
    <dgm:pt modelId="{E50F6878-72CB-48F9-AAB2-F349EB11BD20}" type="parTrans" cxnId="{EDA26899-74D2-41DF-84C3-50525A47D809}">
      <dgm:prSet/>
      <dgm:spPr/>
      <dgm:t>
        <a:bodyPr/>
        <a:lstStyle/>
        <a:p>
          <a:endParaRPr lang="en-GB"/>
        </a:p>
      </dgm:t>
    </dgm:pt>
    <dgm:pt modelId="{5EDAFD6C-92E9-4562-8107-DB52FDBDA1E7}" type="sibTrans" cxnId="{EDA26899-74D2-41DF-84C3-50525A47D809}">
      <dgm:prSet/>
      <dgm:spPr/>
      <dgm:t>
        <a:bodyPr/>
        <a:lstStyle/>
        <a:p>
          <a:endParaRPr lang="en-GB"/>
        </a:p>
      </dgm:t>
    </dgm:pt>
    <dgm:pt modelId="{2CEB732A-C9CB-4CB7-818D-119579B5771C}">
      <dgm:prSet phldrT="[Text]" custT="1"/>
      <dgm:spPr/>
      <dgm:t>
        <a:bodyPr/>
        <a:lstStyle/>
        <a:p>
          <a:r>
            <a:rPr lang="en-GB" sz="2000" dirty="0">
              <a:solidFill>
                <a:schemeClr val="tx1"/>
              </a:solidFill>
              <a:latin typeface="+mn-lt"/>
              <a:cs typeface="Calibri" panose="020F0502020204030204" pitchFamily="34" charset="0"/>
            </a:rPr>
            <a:t>Find app</a:t>
          </a:r>
        </a:p>
      </dgm:t>
    </dgm:pt>
    <dgm:pt modelId="{9969BAB6-F3FF-4FCE-8E69-0EEC7D80DEBA}" type="parTrans" cxnId="{C2C791B7-FB3E-4BA2-9831-CB67D105B9EE}">
      <dgm:prSet/>
      <dgm:spPr/>
      <dgm:t>
        <a:bodyPr/>
        <a:lstStyle/>
        <a:p>
          <a:endParaRPr lang="en-GB"/>
        </a:p>
      </dgm:t>
    </dgm:pt>
    <dgm:pt modelId="{AB34D3A6-FA1F-4889-8D73-224CC4633A49}" type="sibTrans" cxnId="{C2C791B7-FB3E-4BA2-9831-CB67D105B9EE}">
      <dgm:prSet/>
      <dgm:spPr/>
      <dgm:t>
        <a:bodyPr/>
        <a:lstStyle/>
        <a:p>
          <a:endParaRPr lang="en-GB"/>
        </a:p>
      </dgm:t>
    </dgm:pt>
    <dgm:pt modelId="{2EC4A867-CE73-490B-AE54-7D8C96C3A64F}">
      <dgm:prSet phldrT="[Text]" custT="1"/>
      <dgm:spPr>
        <a:solidFill>
          <a:srgbClr val="BBE0E3">
            <a:alpha val="90000"/>
            <a:tint val="40000"/>
            <a:hueOff val="0"/>
            <a:satOff val="0"/>
            <a:lumOff val="0"/>
            <a:alphaOff val="0"/>
          </a:srgbClr>
        </a:solidFill>
        <a:ln w="25400" cap="flat" cmpd="sng" algn="ctr">
          <a:solidFill>
            <a:srgbClr val="BBE0E3">
              <a:alpha val="90000"/>
              <a:tint val="40000"/>
              <a:hueOff val="0"/>
              <a:satOff val="0"/>
              <a:lumOff val="0"/>
              <a:alphaOff val="0"/>
            </a:srgbClr>
          </a:solidFill>
          <a:prstDash val="solid"/>
        </a:ln>
        <a:effectLst/>
      </dgm:spPr>
      <dgm:t>
        <a:bodyPr spcFirstLastPara="0" vert="horz" wrap="square" lIns="247650" tIns="123825" rIns="247650" bIns="123825" numCol="1" spcCol="1270" anchor="ctr" anchorCtr="0"/>
        <a:lstStyle/>
        <a:p>
          <a:r>
            <a:rPr lang="en-GB" sz="1600" kern="1200" dirty="0">
              <a:latin typeface="Calibri" panose="020F0502020204030204" pitchFamily="34" charset="0"/>
              <a:cs typeface="Calibri" panose="020F0502020204030204" pitchFamily="34" charset="0"/>
            </a:rPr>
            <a:t>Search / </a:t>
          </a:r>
          <a:r>
            <a:rPr lang="en-GB" sz="1600" kern="1200" dirty="0">
              <a:solidFill>
                <a:srgbClr val="000000">
                  <a:hueOff val="0"/>
                  <a:satOff val="0"/>
                  <a:lumOff val="0"/>
                  <a:alphaOff val="0"/>
                </a:srgbClr>
              </a:solidFill>
              <a:latin typeface="Calibri" panose="020F0502020204030204" pitchFamily="34" charset="0"/>
              <a:ea typeface="ヒラギノ角ゴ Pro W3"/>
              <a:cs typeface="Calibri" panose="020F0502020204030204" pitchFamily="34" charset="0"/>
            </a:rPr>
            <a:t>link</a:t>
          </a:r>
          <a:r>
            <a:rPr lang="en-GB" sz="1600" kern="1200" dirty="0">
              <a:latin typeface="Calibri" panose="020F0502020204030204" pitchFamily="34" charset="0"/>
              <a:cs typeface="Calibri" panose="020F0502020204030204" pitchFamily="34" charset="0"/>
            </a:rPr>
            <a:t> / QR code</a:t>
          </a:r>
        </a:p>
      </dgm:t>
    </dgm:pt>
    <dgm:pt modelId="{06325C96-F275-4983-9CE4-06C916F4B687}" type="parTrans" cxnId="{B2544AD4-BE8E-4FCF-A83F-B2AE3EC5396D}">
      <dgm:prSet/>
      <dgm:spPr/>
      <dgm:t>
        <a:bodyPr/>
        <a:lstStyle/>
        <a:p>
          <a:endParaRPr lang="en-GB"/>
        </a:p>
      </dgm:t>
    </dgm:pt>
    <dgm:pt modelId="{26753187-6922-4F5D-B3E3-B879D81A1554}" type="sibTrans" cxnId="{B2544AD4-BE8E-4FCF-A83F-B2AE3EC5396D}">
      <dgm:prSet/>
      <dgm:spPr/>
      <dgm:t>
        <a:bodyPr/>
        <a:lstStyle/>
        <a:p>
          <a:endParaRPr lang="en-GB"/>
        </a:p>
      </dgm:t>
    </dgm:pt>
    <dgm:pt modelId="{90CD1B6D-2C0C-4D3F-A16A-6641634756CD}">
      <dgm:prSet custT="1"/>
      <dgm:spPr/>
      <dgm:t>
        <a:bodyPr/>
        <a:lstStyle/>
        <a:p>
          <a:r>
            <a:rPr lang="en-GB" sz="2000" dirty="0">
              <a:solidFill>
                <a:schemeClr val="tx1"/>
              </a:solidFill>
              <a:latin typeface="+mn-lt"/>
              <a:cs typeface="Calibri" panose="020F0502020204030204" pitchFamily="34" charset="0"/>
            </a:rPr>
            <a:t>Install app</a:t>
          </a:r>
        </a:p>
      </dgm:t>
    </dgm:pt>
    <dgm:pt modelId="{4937DD22-37B7-4FD4-9CBC-A4043D813AB4}" type="parTrans" cxnId="{A00645C0-115F-4314-82EF-5D4E7328D693}">
      <dgm:prSet/>
      <dgm:spPr/>
      <dgm:t>
        <a:bodyPr/>
        <a:lstStyle/>
        <a:p>
          <a:endParaRPr lang="en-GB"/>
        </a:p>
      </dgm:t>
    </dgm:pt>
    <dgm:pt modelId="{84A62B1E-F542-4695-A6F4-EEFB5284B3B9}" type="sibTrans" cxnId="{A00645C0-115F-4314-82EF-5D4E7328D693}">
      <dgm:prSet/>
      <dgm:spPr/>
      <dgm:t>
        <a:bodyPr/>
        <a:lstStyle/>
        <a:p>
          <a:endParaRPr lang="en-GB"/>
        </a:p>
      </dgm:t>
    </dgm:pt>
    <dgm:pt modelId="{1217CAC6-71AD-41EA-83D7-051078E03056}">
      <dgm:prSet custT="1"/>
      <dgm:spPr>
        <a:solidFill>
          <a:srgbClr val="BBE0E3">
            <a:alpha val="90000"/>
            <a:tint val="40000"/>
            <a:hueOff val="0"/>
            <a:satOff val="0"/>
            <a:lumOff val="0"/>
            <a:alphaOff val="0"/>
          </a:srgbClr>
        </a:solidFill>
        <a:ln w="25400" cap="flat" cmpd="sng" algn="ctr">
          <a:solidFill>
            <a:srgbClr val="BBE0E3">
              <a:alpha val="90000"/>
              <a:tint val="40000"/>
              <a:hueOff val="0"/>
              <a:satOff val="0"/>
              <a:lumOff val="0"/>
              <a:alphaOff val="0"/>
            </a:srgbClr>
          </a:solidFill>
          <a:prstDash val="solid"/>
        </a:ln>
        <a:effectLst/>
      </dgm:spPr>
      <dgm:t>
        <a:bodyPr spcFirstLastPara="0" vert="horz" wrap="square" lIns="247650" tIns="123825" rIns="247650" bIns="123825" numCol="1" spcCol="1270" anchor="ctr" anchorCtr="0"/>
        <a:lstStyle/>
        <a:p>
          <a:pPr marL="114300" lvl="1" indent="-114300" algn="l" defTabSz="622300">
            <a:lnSpc>
              <a:spcPct val="90000"/>
            </a:lnSpc>
            <a:spcBef>
              <a:spcPct val="0"/>
            </a:spcBef>
            <a:spcAft>
              <a:spcPct val="15000"/>
            </a:spcAft>
            <a:buChar char="•"/>
          </a:pPr>
          <a:r>
            <a:rPr lang="en-GB" sz="1600" kern="1200" dirty="0">
              <a:solidFill>
                <a:srgbClr val="000000">
                  <a:hueOff val="0"/>
                  <a:satOff val="0"/>
                  <a:lumOff val="0"/>
                  <a:alphaOff val="0"/>
                </a:srgbClr>
              </a:solidFill>
              <a:latin typeface="Calibri" panose="020F0502020204030204" pitchFamily="34" charset="0"/>
              <a:ea typeface="ヒラギノ角ゴ Pro W3"/>
              <a:cs typeface="Calibri" panose="020F0502020204030204" pitchFamily="34" charset="0"/>
            </a:rPr>
            <a:t> App size</a:t>
          </a:r>
        </a:p>
      </dgm:t>
    </dgm:pt>
    <dgm:pt modelId="{1EF11685-2B90-4178-9991-7F97EC63AD2A}" type="parTrans" cxnId="{C6149406-3EBE-4398-B327-AF46C2FACE96}">
      <dgm:prSet/>
      <dgm:spPr/>
      <dgm:t>
        <a:bodyPr/>
        <a:lstStyle/>
        <a:p>
          <a:endParaRPr lang="en-GB"/>
        </a:p>
      </dgm:t>
    </dgm:pt>
    <dgm:pt modelId="{765E7C75-A030-41CA-ACA2-D2E64B8734DB}" type="sibTrans" cxnId="{C6149406-3EBE-4398-B327-AF46C2FACE96}">
      <dgm:prSet/>
      <dgm:spPr/>
      <dgm:t>
        <a:bodyPr/>
        <a:lstStyle/>
        <a:p>
          <a:endParaRPr lang="en-GB"/>
        </a:p>
      </dgm:t>
    </dgm:pt>
    <dgm:pt modelId="{B7D823C5-6A8C-4385-9F8E-1C70A8D1C221}">
      <dgm:prSet custT="1"/>
      <dgm:spPr/>
      <dgm:t>
        <a:bodyPr/>
        <a:lstStyle/>
        <a:p>
          <a:r>
            <a:rPr lang="en-GB" sz="2000" dirty="0">
              <a:solidFill>
                <a:schemeClr val="tx1"/>
              </a:solidFill>
              <a:latin typeface="+mn-lt"/>
              <a:cs typeface="Calibri" panose="020F0502020204030204" pitchFamily="34" charset="0"/>
            </a:rPr>
            <a:t>Log in</a:t>
          </a:r>
        </a:p>
      </dgm:t>
    </dgm:pt>
    <dgm:pt modelId="{F6FDEFEF-141C-4EF9-B171-930966A193CE}" type="parTrans" cxnId="{430CD2F8-50A3-4090-B564-B4ADC4FC12FA}">
      <dgm:prSet/>
      <dgm:spPr/>
      <dgm:t>
        <a:bodyPr/>
        <a:lstStyle/>
        <a:p>
          <a:endParaRPr lang="en-GB"/>
        </a:p>
      </dgm:t>
    </dgm:pt>
    <dgm:pt modelId="{DE7BA912-24BA-496B-8FE7-4269BFF4D54A}" type="sibTrans" cxnId="{430CD2F8-50A3-4090-B564-B4ADC4FC12FA}">
      <dgm:prSet/>
      <dgm:spPr/>
      <dgm:t>
        <a:bodyPr/>
        <a:lstStyle/>
        <a:p>
          <a:endParaRPr lang="en-GB"/>
        </a:p>
      </dgm:t>
    </dgm:pt>
    <dgm:pt modelId="{D93EF93E-034D-4617-A02B-51EE78AAE503}">
      <dgm:prSet custT="1"/>
      <dgm:spPr/>
      <dgm:t>
        <a:bodyPr/>
        <a:lstStyle/>
        <a:p>
          <a:r>
            <a:rPr lang="en-GB" sz="2000" dirty="0">
              <a:solidFill>
                <a:schemeClr val="tx1"/>
              </a:solidFill>
              <a:latin typeface="+mn-lt"/>
              <a:cs typeface="Calibri" panose="020F0502020204030204" pitchFamily="34" charset="0"/>
            </a:rPr>
            <a:t>Set permissions</a:t>
          </a:r>
        </a:p>
      </dgm:t>
    </dgm:pt>
    <dgm:pt modelId="{0307690A-0178-4C50-9FDD-7758A7595E06}" type="parTrans" cxnId="{92C890E1-211A-4A4C-B72C-E5637CE21C92}">
      <dgm:prSet/>
      <dgm:spPr/>
      <dgm:t>
        <a:bodyPr/>
        <a:lstStyle/>
        <a:p>
          <a:endParaRPr lang="en-GB"/>
        </a:p>
      </dgm:t>
    </dgm:pt>
    <dgm:pt modelId="{F41954B7-4E28-45C0-8124-338B072EF870}" type="sibTrans" cxnId="{92C890E1-211A-4A4C-B72C-E5637CE21C92}">
      <dgm:prSet/>
      <dgm:spPr/>
      <dgm:t>
        <a:bodyPr/>
        <a:lstStyle/>
        <a:p>
          <a:endParaRPr lang="en-GB"/>
        </a:p>
      </dgm:t>
    </dgm:pt>
    <dgm:pt modelId="{F7749459-414E-49AE-B5A7-A8296644BE62}">
      <dgm:prSet custT="1"/>
      <dgm:spPr>
        <a:solidFill>
          <a:srgbClr val="BBE0E3">
            <a:alpha val="90000"/>
            <a:tint val="40000"/>
            <a:hueOff val="0"/>
            <a:satOff val="0"/>
            <a:lumOff val="0"/>
            <a:alphaOff val="0"/>
          </a:srgbClr>
        </a:solidFill>
        <a:ln w="25400" cap="flat" cmpd="sng" algn="ctr">
          <a:solidFill>
            <a:srgbClr val="BBE0E3">
              <a:alpha val="90000"/>
              <a:tint val="40000"/>
              <a:hueOff val="0"/>
              <a:satOff val="0"/>
              <a:lumOff val="0"/>
              <a:alphaOff val="0"/>
            </a:srgbClr>
          </a:solidFill>
          <a:prstDash val="solid"/>
        </a:ln>
        <a:effectLst/>
      </dgm:spPr>
      <dgm:t>
        <a:bodyPr spcFirstLastPara="0" vert="horz" wrap="square" lIns="247650" tIns="123825" rIns="247650" bIns="123825" numCol="1" spcCol="1270" anchor="ctr" anchorCtr="0"/>
        <a:lstStyle/>
        <a:p>
          <a:r>
            <a:rPr lang="en-GB" sz="1600" kern="1200" dirty="0">
              <a:solidFill>
                <a:srgbClr val="000000">
                  <a:hueOff val="0"/>
                  <a:satOff val="0"/>
                  <a:lumOff val="0"/>
                  <a:alphaOff val="0"/>
                </a:srgbClr>
              </a:solidFill>
              <a:latin typeface="Calibri" panose="020F0502020204030204" pitchFamily="34" charset="0"/>
              <a:ea typeface="ヒラギノ角ゴ Pro W3"/>
              <a:cs typeface="Calibri" panose="020F0502020204030204" pitchFamily="34" charset="0"/>
            </a:rPr>
            <a:t>User</a:t>
          </a:r>
          <a:r>
            <a:rPr lang="en-GB" sz="1600" kern="1200" dirty="0">
              <a:latin typeface="Calibri" panose="020F0502020204030204" pitchFamily="34" charset="0"/>
              <a:cs typeface="Calibri" panose="020F0502020204030204" pitchFamily="34" charset="0"/>
            </a:rPr>
            <a:t> name and/or password</a:t>
          </a:r>
        </a:p>
      </dgm:t>
    </dgm:pt>
    <dgm:pt modelId="{4F515A95-E57F-45C0-80F9-11C9C91103D0}" type="parTrans" cxnId="{582AC786-8E67-4803-AF30-07CA777435A5}">
      <dgm:prSet/>
      <dgm:spPr/>
      <dgm:t>
        <a:bodyPr/>
        <a:lstStyle/>
        <a:p>
          <a:endParaRPr lang="en-GB"/>
        </a:p>
      </dgm:t>
    </dgm:pt>
    <dgm:pt modelId="{8C28D311-4EC3-4382-98E2-5FFC6BAAC060}" type="sibTrans" cxnId="{582AC786-8E67-4803-AF30-07CA777435A5}">
      <dgm:prSet/>
      <dgm:spPr/>
      <dgm:t>
        <a:bodyPr/>
        <a:lstStyle/>
        <a:p>
          <a:endParaRPr lang="en-GB"/>
        </a:p>
      </dgm:t>
    </dgm:pt>
    <dgm:pt modelId="{6996BFFD-9586-4672-876D-FBD157AC7D3A}">
      <dgm:prSet custT="1"/>
      <dgm:spPr/>
      <dgm:t>
        <a:bodyPr/>
        <a:lstStyle/>
        <a:p>
          <a:r>
            <a:rPr lang="en-GB" sz="2000" dirty="0">
              <a:solidFill>
                <a:schemeClr val="tx1"/>
              </a:solidFill>
              <a:latin typeface="+mn-lt"/>
              <a:cs typeface="Calibri" panose="020F0502020204030204" pitchFamily="34" charset="0"/>
            </a:rPr>
            <a:t>Use app</a:t>
          </a:r>
        </a:p>
      </dgm:t>
    </dgm:pt>
    <dgm:pt modelId="{60C075A9-7826-49E6-A65E-AEA2BC16126D}" type="parTrans" cxnId="{EFBF6C69-AF04-47C5-9A4E-8766E574D849}">
      <dgm:prSet/>
      <dgm:spPr/>
      <dgm:t>
        <a:bodyPr/>
        <a:lstStyle/>
        <a:p>
          <a:endParaRPr lang="en-GB"/>
        </a:p>
      </dgm:t>
    </dgm:pt>
    <dgm:pt modelId="{55C720F2-88FE-44A9-AEB6-4540F6C9488B}" type="sibTrans" cxnId="{EFBF6C69-AF04-47C5-9A4E-8766E574D849}">
      <dgm:prSet/>
      <dgm:spPr/>
      <dgm:t>
        <a:bodyPr/>
        <a:lstStyle/>
        <a:p>
          <a:endParaRPr lang="en-GB"/>
        </a:p>
      </dgm:t>
    </dgm:pt>
    <dgm:pt modelId="{AC1BF480-950D-49B3-9C0A-6A0D0084D96F}">
      <dgm:prSet custT="1"/>
      <dgm:spPr>
        <a:solidFill>
          <a:srgbClr val="BBE0E3">
            <a:alpha val="90000"/>
            <a:tint val="40000"/>
            <a:hueOff val="0"/>
            <a:satOff val="0"/>
            <a:lumOff val="0"/>
            <a:alphaOff val="0"/>
          </a:srgbClr>
        </a:solidFill>
        <a:ln w="25400" cap="flat" cmpd="sng" algn="ctr">
          <a:solidFill>
            <a:srgbClr val="BBE0E3">
              <a:alpha val="90000"/>
              <a:tint val="40000"/>
              <a:hueOff val="0"/>
              <a:satOff val="0"/>
              <a:lumOff val="0"/>
              <a:alphaOff val="0"/>
            </a:srgbClr>
          </a:solidFill>
          <a:prstDash val="solid"/>
        </a:ln>
        <a:effectLst/>
      </dgm:spPr>
      <dgm:t>
        <a:bodyPr spcFirstLastPara="0" vert="horz" wrap="square" lIns="247650" tIns="123825" rIns="247650" bIns="123825" numCol="1" spcCol="1270" anchor="ctr" anchorCtr="0"/>
        <a:lstStyle/>
        <a:p>
          <a:r>
            <a:rPr lang="en-GB" sz="1600" kern="1200" dirty="0">
              <a:solidFill>
                <a:srgbClr val="000000">
                  <a:hueOff val="0"/>
                  <a:satOff val="0"/>
                  <a:lumOff val="0"/>
                  <a:alphaOff val="0"/>
                </a:srgbClr>
              </a:solidFill>
              <a:latin typeface="Calibri" panose="020F0502020204030204" pitchFamily="34" charset="0"/>
              <a:ea typeface="ヒラギノ角ゴ Pro W3"/>
              <a:cs typeface="Calibri" panose="020F0502020204030204" pitchFamily="34" charset="0"/>
            </a:rPr>
            <a:t>Wording</a:t>
          </a:r>
          <a:r>
            <a:rPr lang="en-GB" sz="1600" kern="1200" dirty="0">
              <a:latin typeface="Calibri" panose="020F0502020204030204" pitchFamily="34" charset="0"/>
              <a:cs typeface="Calibri" panose="020F0502020204030204" pitchFamily="34" charset="0"/>
            </a:rPr>
            <a:t>: </a:t>
          </a:r>
          <a:r>
            <a:rPr lang="en-GB" sz="1600" kern="1200" dirty="0">
              <a:solidFill>
                <a:srgbClr val="000000">
                  <a:hueOff val="0"/>
                  <a:satOff val="0"/>
                  <a:lumOff val="0"/>
                  <a:alphaOff val="0"/>
                </a:srgbClr>
              </a:solidFill>
              <a:latin typeface="Calibri" panose="020F0502020204030204" pitchFamily="34" charset="0"/>
              <a:ea typeface="ヒラギノ角ゴ Pro W3"/>
              <a:cs typeface="Calibri" panose="020F0502020204030204" pitchFamily="34" charset="0"/>
            </a:rPr>
            <a:t>justification</a:t>
          </a:r>
        </a:p>
      </dgm:t>
    </dgm:pt>
    <dgm:pt modelId="{883966F4-F315-4585-8D7E-92F752146278}" type="parTrans" cxnId="{160D45DD-B3D2-4DB9-B5C1-2FD1F9C4A07D}">
      <dgm:prSet/>
      <dgm:spPr/>
      <dgm:t>
        <a:bodyPr/>
        <a:lstStyle/>
        <a:p>
          <a:endParaRPr lang="en-GB"/>
        </a:p>
      </dgm:t>
    </dgm:pt>
    <dgm:pt modelId="{A958422B-1540-46F1-A5B1-01D3625FBFCA}" type="sibTrans" cxnId="{160D45DD-B3D2-4DB9-B5C1-2FD1F9C4A07D}">
      <dgm:prSet/>
      <dgm:spPr/>
      <dgm:t>
        <a:bodyPr/>
        <a:lstStyle/>
        <a:p>
          <a:endParaRPr lang="en-GB"/>
        </a:p>
      </dgm:t>
    </dgm:pt>
    <dgm:pt modelId="{C4519658-126F-4F84-81D4-6C087A73A642}">
      <dgm:prSet custT="1"/>
      <dgm:spPr/>
      <dgm:t>
        <a:bodyPr/>
        <a:lstStyle/>
        <a:p>
          <a:r>
            <a:rPr lang="en-GB" sz="2000" dirty="0">
              <a:solidFill>
                <a:schemeClr val="tx1"/>
              </a:solidFill>
              <a:latin typeface="+mn-lt"/>
              <a:cs typeface="Calibri" panose="020F0502020204030204" pitchFamily="34" charset="0"/>
            </a:rPr>
            <a:t>Adhere to protocols</a:t>
          </a:r>
        </a:p>
      </dgm:t>
    </dgm:pt>
    <dgm:pt modelId="{0D3668F5-1CB8-454C-9B10-B53929BB3586}" type="parTrans" cxnId="{4BD8AD80-D106-410F-929F-ABCF9DF22AC9}">
      <dgm:prSet/>
      <dgm:spPr/>
      <dgm:t>
        <a:bodyPr/>
        <a:lstStyle/>
        <a:p>
          <a:endParaRPr lang="en-GB"/>
        </a:p>
      </dgm:t>
    </dgm:pt>
    <dgm:pt modelId="{AA43CAB6-5772-4D09-B889-0FF28FD60E8A}" type="sibTrans" cxnId="{4BD8AD80-D106-410F-929F-ABCF9DF22AC9}">
      <dgm:prSet/>
      <dgm:spPr/>
      <dgm:t>
        <a:bodyPr/>
        <a:lstStyle/>
        <a:p>
          <a:endParaRPr lang="en-GB"/>
        </a:p>
      </dgm:t>
    </dgm:pt>
    <dgm:pt modelId="{7572525A-D6CE-4DF5-998B-B5FFC35165AC}">
      <dgm:prSet custT="1"/>
      <dgm:spPr>
        <a:solidFill>
          <a:srgbClr val="BBE0E3">
            <a:alpha val="90000"/>
            <a:tint val="40000"/>
            <a:hueOff val="0"/>
            <a:satOff val="0"/>
            <a:lumOff val="0"/>
            <a:alphaOff val="0"/>
          </a:srgbClr>
        </a:solidFill>
        <a:ln w="25400" cap="flat" cmpd="sng" algn="ctr">
          <a:solidFill>
            <a:srgbClr val="BBE0E3">
              <a:alpha val="90000"/>
              <a:tint val="40000"/>
              <a:hueOff val="0"/>
              <a:satOff val="0"/>
              <a:lumOff val="0"/>
              <a:alphaOff val="0"/>
            </a:srgbClr>
          </a:solidFill>
          <a:prstDash val="solid"/>
        </a:ln>
        <a:effectLst/>
      </dgm:spPr>
      <dgm:t>
        <a:bodyPr spcFirstLastPara="0" vert="horz" wrap="square" lIns="247650" tIns="123825" rIns="247650" bIns="123825" numCol="1" spcCol="1270" anchor="ctr" anchorCtr="0"/>
        <a:lstStyle/>
        <a:p>
          <a:r>
            <a:rPr lang="en-GB" sz="1600" kern="1200" dirty="0">
              <a:latin typeface="Calibri" panose="020F0502020204030204" pitchFamily="34" charset="0"/>
              <a:cs typeface="Calibri" panose="020F0502020204030204" pitchFamily="34" charset="0"/>
            </a:rPr>
            <a:t>Reminders</a:t>
          </a:r>
        </a:p>
      </dgm:t>
    </dgm:pt>
    <dgm:pt modelId="{C65E12F1-AED0-4E15-B11F-D183992681F3}" type="parTrans" cxnId="{39EE8FCE-F538-4EEE-B0FC-4C8C489A1799}">
      <dgm:prSet/>
      <dgm:spPr/>
      <dgm:t>
        <a:bodyPr/>
        <a:lstStyle/>
        <a:p>
          <a:endParaRPr lang="en-GB"/>
        </a:p>
      </dgm:t>
    </dgm:pt>
    <dgm:pt modelId="{FAC68AA7-35F8-4002-BF55-8C02C0E0B3E2}" type="sibTrans" cxnId="{39EE8FCE-F538-4EEE-B0FC-4C8C489A1799}">
      <dgm:prSet/>
      <dgm:spPr/>
      <dgm:t>
        <a:bodyPr/>
        <a:lstStyle/>
        <a:p>
          <a:endParaRPr lang="en-GB"/>
        </a:p>
      </dgm:t>
    </dgm:pt>
    <dgm:pt modelId="{0E48606F-775C-4B54-B7B9-11821DE90642}">
      <dgm:prSet custT="1"/>
      <dgm:spPr/>
      <dgm:t>
        <a:bodyPr/>
        <a:lstStyle/>
        <a:p>
          <a:r>
            <a:rPr lang="en-GB" sz="1600" dirty="0">
              <a:latin typeface="Calibri" panose="020F0502020204030204" pitchFamily="34" charset="0"/>
              <a:cs typeface="Calibri" panose="020F0502020204030204" pitchFamily="34" charset="0"/>
            </a:rPr>
            <a:t>App design &amp; instructions</a:t>
          </a:r>
        </a:p>
      </dgm:t>
    </dgm:pt>
    <dgm:pt modelId="{AF8A5DB6-FAA6-461E-8770-B1C3892729E2}" type="parTrans" cxnId="{05B42264-4751-4481-85F2-0D1EE8FD3D23}">
      <dgm:prSet/>
      <dgm:spPr/>
      <dgm:t>
        <a:bodyPr/>
        <a:lstStyle/>
        <a:p>
          <a:endParaRPr lang="en-GB"/>
        </a:p>
      </dgm:t>
    </dgm:pt>
    <dgm:pt modelId="{ACEA75CB-DD34-4D7A-B17A-F141F4C894E2}" type="sibTrans" cxnId="{05B42264-4751-4481-85F2-0D1EE8FD3D23}">
      <dgm:prSet/>
      <dgm:spPr/>
      <dgm:t>
        <a:bodyPr/>
        <a:lstStyle/>
        <a:p>
          <a:endParaRPr lang="en-GB"/>
        </a:p>
      </dgm:t>
    </dgm:pt>
    <dgm:pt modelId="{2CF8ABF4-6FEA-4AD6-A0CB-C656FAA6797E}">
      <dgm:prSet custT="1"/>
      <dgm:spPr>
        <a:solidFill>
          <a:srgbClr val="BBE0E3">
            <a:alpha val="90000"/>
            <a:tint val="40000"/>
            <a:hueOff val="0"/>
            <a:satOff val="0"/>
            <a:lumOff val="0"/>
            <a:alphaOff val="0"/>
          </a:srgbClr>
        </a:solidFill>
        <a:ln w="25400" cap="flat" cmpd="sng" algn="ctr">
          <a:solidFill>
            <a:srgbClr val="BBE0E3">
              <a:alpha val="90000"/>
              <a:tint val="40000"/>
              <a:hueOff val="0"/>
              <a:satOff val="0"/>
              <a:lumOff val="0"/>
              <a:alphaOff val="0"/>
            </a:srgbClr>
          </a:solidFill>
          <a:prstDash val="solid"/>
        </a:ln>
        <a:effectLst/>
      </dgm:spPr>
      <dgm:t>
        <a:bodyPr spcFirstLastPara="0" vert="horz" wrap="square" lIns="247650" tIns="123825" rIns="247650" bIns="123825" numCol="1" spcCol="1270" anchor="ctr" anchorCtr="0"/>
        <a:lstStyle/>
        <a:p>
          <a:r>
            <a:rPr lang="en-GB" sz="1600" b="1" kern="1200" dirty="0">
              <a:solidFill>
                <a:srgbClr val="00B0F0"/>
              </a:solidFill>
              <a:latin typeface="Calibri" panose="020F0502020204030204" pitchFamily="34" charset="0"/>
              <a:cs typeface="Calibri" panose="020F0502020204030204" pitchFamily="34" charset="0"/>
            </a:rPr>
            <a:t>Bonus </a:t>
          </a:r>
          <a:r>
            <a:rPr lang="en-GB" sz="1600" b="1" kern="1200" dirty="0">
              <a:solidFill>
                <a:srgbClr val="00B0F0"/>
              </a:solidFill>
              <a:latin typeface="Calibri" panose="020F0502020204030204" pitchFamily="34" charset="0"/>
              <a:ea typeface="ヒラギノ角ゴ Pro W3"/>
              <a:cs typeface="Calibri" panose="020F0502020204030204" pitchFamily="34" charset="0"/>
            </a:rPr>
            <a:t>incentives </a:t>
          </a:r>
        </a:p>
      </dgm:t>
    </dgm:pt>
    <dgm:pt modelId="{BE326CE9-DC35-434A-B57A-1FB1847A5854}" type="parTrans" cxnId="{13FDAC6F-001F-4896-AC25-2D228D0DE557}">
      <dgm:prSet/>
      <dgm:spPr/>
      <dgm:t>
        <a:bodyPr/>
        <a:lstStyle/>
        <a:p>
          <a:endParaRPr lang="en-GB"/>
        </a:p>
      </dgm:t>
    </dgm:pt>
    <dgm:pt modelId="{60484FBF-E90D-46C1-8DE4-2C4B6FDF38F3}" type="sibTrans" cxnId="{13FDAC6F-001F-4896-AC25-2D228D0DE557}">
      <dgm:prSet/>
      <dgm:spPr/>
      <dgm:t>
        <a:bodyPr/>
        <a:lstStyle/>
        <a:p>
          <a:endParaRPr lang="en-GB"/>
        </a:p>
      </dgm:t>
    </dgm:pt>
    <dgm:pt modelId="{CAA923A6-865A-4F3E-A7FC-DF1044C2E84A}">
      <dgm:prSet custT="1"/>
      <dgm:spPr>
        <a:solidFill>
          <a:srgbClr val="BBE0E3">
            <a:alpha val="90000"/>
            <a:tint val="40000"/>
            <a:hueOff val="0"/>
            <a:satOff val="0"/>
            <a:lumOff val="0"/>
            <a:alphaOff val="0"/>
          </a:srgbClr>
        </a:solidFill>
        <a:ln w="25400" cap="flat" cmpd="sng" algn="ctr">
          <a:solidFill>
            <a:srgbClr val="BBE0E3">
              <a:alpha val="90000"/>
              <a:tint val="40000"/>
              <a:hueOff val="0"/>
              <a:satOff val="0"/>
              <a:lumOff val="0"/>
              <a:alphaOff val="0"/>
            </a:srgbClr>
          </a:solidFill>
          <a:prstDash val="solid"/>
        </a:ln>
        <a:effectLst/>
      </dgm:spPr>
      <dgm:t>
        <a:bodyPr spcFirstLastPara="0" vert="horz" wrap="square" lIns="247650" tIns="123825" rIns="247650" bIns="123825" numCol="1" spcCol="1270" anchor="ctr" anchorCtr="0"/>
        <a:lstStyle/>
        <a:p>
          <a:r>
            <a:rPr lang="en-GB" sz="1600" kern="1200" dirty="0">
              <a:latin typeface="Calibri" panose="020F0502020204030204" pitchFamily="34" charset="0"/>
              <a:cs typeface="Calibri" panose="020F0502020204030204" pitchFamily="34" charset="0"/>
            </a:rPr>
            <a:t>Password usability</a:t>
          </a:r>
        </a:p>
      </dgm:t>
    </dgm:pt>
    <dgm:pt modelId="{B80B4BFA-DC7D-42D0-8718-941315B95EB6}" type="parTrans" cxnId="{CDC9ABAF-6371-45A9-91F2-3C7853DAA618}">
      <dgm:prSet/>
      <dgm:spPr/>
      <dgm:t>
        <a:bodyPr/>
        <a:lstStyle/>
        <a:p>
          <a:endParaRPr lang="en-GB"/>
        </a:p>
      </dgm:t>
    </dgm:pt>
    <dgm:pt modelId="{920CF390-6BF9-4F64-9F4B-F07F8B611F00}" type="sibTrans" cxnId="{CDC9ABAF-6371-45A9-91F2-3C7853DAA618}">
      <dgm:prSet/>
      <dgm:spPr/>
      <dgm:t>
        <a:bodyPr/>
        <a:lstStyle/>
        <a:p>
          <a:endParaRPr lang="en-GB"/>
        </a:p>
      </dgm:t>
    </dgm:pt>
    <dgm:pt modelId="{A09AF47E-E8CB-42B0-A74D-4AB0F467D395}">
      <dgm:prSet phldrT="[Text]" custT="1"/>
      <dgm:spPr>
        <a:solidFill>
          <a:srgbClr val="BBE0E3">
            <a:alpha val="90000"/>
            <a:tint val="40000"/>
            <a:hueOff val="0"/>
            <a:satOff val="0"/>
            <a:lumOff val="0"/>
            <a:alphaOff val="0"/>
          </a:srgbClr>
        </a:solidFill>
        <a:ln w="25400" cap="flat" cmpd="sng" algn="ctr">
          <a:solidFill>
            <a:srgbClr val="BBE0E3">
              <a:alpha val="90000"/>
              <a:tint val="40000"/>
              <a:hueOff val="0"/>
              <a:satOff val="0"/>
              <a:lumOff val="0"/>
              <a:alphaOff val="0"/>
            </a:srgbClr>
          </a:solidFill>
          <a:prstDash val="solid"/>
        </a:ln>
        <a:effectLst/>
      </dgm:spPr>
      <dgm:t>
        <a:bodyPr spcFirstLastPara="0" vert="horz" wrap="square" lIns="247650" tIns="123825" rIns="247650" bIns="123825" numCol="1" spcCol="1270" anchor="ctr" anchorCtr="0"/>
        <a:lstStyle/>
        <a:p>
          <a:r>
            <a:rPr lang="en-GB" sz="1600" kern="1200" dirty="0">
              <a:latin typeface="Calibri" panose="020F0502020204030204" pitchFamily="34" charset="0"/>
              <a:cs typeface="Calibri" panose="020F0502020204030204" pitchFamily="34" charset="0"/>
            </a:rPr>
            <a:t>Name and logo of app</a:t>
          </a:r>
        </a:p>
      </dgm:t>
    </dgm:pt>
    <dgm:pt modelId="{5478EAAA-D9B2-47C0-8929-807BD533483E}" type="parTrans" cxnId="{7042F636-42AF-4C8E-815F-F6FBBAF7CFEC}">
      <dgm:prSet/>
      <dgm:spPr/>
      <dgm:t>
        <a:bodyPr/>
        <a:lstStyle/>
        <a:p>
          <a:endParaRPr lang="en-GB"/>
        </a:p>
      </dgm:t>
    </dgm:pt>
    <dgm:pt modelId="{11CD125E-1C41-4BF4-BA4E-B26A45449D06}" type="sibTrans" cxnId="{7042F636-42AF-4C8E-815F-F6FBBAF7CFEC}">
      <dgm:prSet/>
      <dgm:spPr/>
      <dgm:t>
        <a:bodyPr/>
        <a:lstStyle/>
        <a:p>
          <a:endParaRPr lang="en-GB"/>
        </a:p>
      </dgm:t>
    </dgm:pt>
    <dgm:pt modelId="{F9F1DD38-22BF-41D8-90BE-BB1337D745D5}">
      <dgm:prSet phldrT="[Text]" custT="1"/>
      <dgm:spPr/>
      <dgm:t>
        <a:bodyPr/>
        <a:lstStyle/>
        <a:p>
          <a:r>
            <a:rPr lang="en-GB" sz="1600" b="1" dirty="0">
              <a:solidFill>
                <a:srgbClr val="00B0F0"/>
              </a:solidFill>
              <a:latin typeface="Calibri" panose="020F0502020204030204" pitchFamily="34" charset="0"/>
              <a:cs typeface="Calibri" panose="020F0502020204030204" pitchFamily="34" charset="0"/>
            </a:rPr>
            <a:t>Length of task</a:t>
          </a:r>
          <a:r>
            <a:rPr lang="en-GB" sz="1600" dirty="0">
              <a:solidFill>
                <a:srgbClr val="C00000"/>
              </a:solidFill>
              <a:latin typeface="Calibri" panose="020F0502020204030204" pitchFamily="34" charset="0"/>
              <a:cs typeface="Calibri" panose="020F0502020204030204" pitchFamily="34" charset="0"/>
            </a:rPr>
            <a:t> </a:t>
          </a:r>
          <a:r>
            <a:rPr lang="en-GB" sz="1600" dirty="0">
              <a:solidFill>
                <a:schemeClr val="tx1"/>
              </a:solidFill>
              <a:latin typeface="Calibri" panose="020F0502020204030204" pitchFamily="34" charset="0"/>
              <a:cs typeface="Calibri" panose="020F0502020204030204" pitchFamily="34" charset="0"/>
            </a:rPr>
            <a:t>(# days / </a:t>
          </a:r>
          <a:r>
            <a:rPr lang="en-GB" sz="1600" b="1" dirty="0">
              <a:solidFill>
                <a:srgbClr val="00B0F0"/>
              </a:solidFill>
              <a:latin typeface="Calibri" panose="020F0502020204030204" pitchFamily="34" charset="0"/>
              <a:cs typeface="Calibri" panose="020F0502020204030204" pitchFamily="34" charset="0"/>
            </a:rPr>
            <a:t>daily time</a:t>
          </a:r>
          <a:r>
            <a:rPr lang="en-GB" sz="1600" dirty="0">
              <a:solidFill>
                <a:schemeClr val="tx1"/>
              </a:solidFill>
              <a:latin typeface="Calibri" panose="020F0502020204030204" pitchFamily="34" charset="0"/>
              <a:cs typeface="Calibri" panose="020F0502020204030204" pitchFamily="34" charset="0"/>
            </a:rPr>
            <a:t>)</a:t>
          </a:r>
        </a:p>
      </dgm:t>
    </dgm:pt>
    <dgm:pt modelId="{38EEBEF2-D96A-48F6-8EE5-AE42AA0B0929}" type="parTrans" cxnId="{F1032C52-A75B-4364-BBC6-4887570E106D}">
      <dgm:prSet/>
      <dgm:spPr/>
      <dgm:t>
        <a:bodyPr/>
        <a:lstStyle/>
        <a:p>
          <a:endParaRPr lang="en-GB"/>
        </a:p>
      </dgm:t>
    </dgm:pt>
    <dgm:pt modelId="{63CADB4E-D1CE-4B11-82BC-FF7D9A4982BD}" type="sibTrans" cxnId="{F1032C52-A75B-4364-BBC6-4887570E106D}">
      <dgm:prSet/>
      <dgm:spPr/>
      <dgm:t>
        <a:bodyPr/>
        <a:lstStyle/>
        <a:p>
          <a:endParaRPr lang="en-GB"/>
        </a:p>
      </dgm:t>
    </dgm:pt>
    <dgm:pt modelId="{D9FE184F-1FCA-4623-ABBE-FDC8CDB817D6}">
      <dgm:prSet phldrT="[Text]" custT="1"/>
      <dgm:spPr/>
      <dgm:t>
        <a:bodyPr/>
        <a:lstStyle/>
        <a:p>
          <a:r>
            <a:rPr lang="en-GB" sz="1600" b="1" dirty="0">
              <a:solidFill>
                <a:srgbClr val="00B0F0"/>
              </a:solidFill>
              <a:latin typeface="Calibri" panose="020F0502020204030204" pitchFamily="34" charset="0"/>
              <a:cs typeface="Calibri" panose="020F0502020204030204" pitchFamily="34" charset="0"/>
            </a:rPr>
            <a:t>Mode of invitation: letter / in interview</a:t>
          </a:r>
        </a:p>
      </dgm:t>
    </dgm:pt>
    <dgm:pt modelId="{C2BFB547-E7D2-4766-B4FF-4D2925AAF282}" type="parTrans" cxnId="{B9A80A5C-6181-41A6-840A-C68E72DC194C}">
      <dgm:prSet/>
      <dgm:spPr/>
      <dgm:t>
        <a:bodyPr/>
        <a:lstStyle/>
        <a:p>
          <a:endParaRPr lang="en-GB"/>
        </a:p>
      </dgm:t>
    </dgm:pt>
    <dgm:pt modelId="{CEB1CF54-1D77-47F2-A043-30C1351E8EF2}" type="sibTrans" cxnId="{B9A80A5C-6181-41A6-840A-C68E72DC194C}">
      <dgm:prSet/>
      <dgm:spPr/>
      <dgm:t>
        <a:bodyPr/>
        <a:lstStyle/>
        <a:p>
          <a:endParaRPr lang="en-GB"/>
        </a:p>
      </dgm:t>
    </dgm:pt>
    <dgm:pt modelId="{8DC31BF9-1D69-4750-8AFE-C150AC2730A5}">
      <dgm:prSet phldrT="[Text]" custT="1"/>
      <dgm:spPr/>
      <dgm:t>
        <a:bodyPr/>
        <a:lstStyle/>
        <a:p>
          <a:r>
            <a:rPr lang="en-GB" sz="1600" b="1" dirty="0">
              <a:solidFill>
                <a:srgbClr val="00B0F0"/>
              </a:solidFill>
              <a:latin typeface="Calibri" panose="020F0502020204030204" pitchFamily="34" charset="0"/>
              <a:cs typeface="Calibri" panose="020F0502020204030204" pitchFamily="34" charset="0"/>
            </a:rPr>
            <a:t>Placement of invitation in interview </a:t>
          </a:r>
        </a:p>
      </dgm:t>
    </dgm:pt>
    <dgm:pt modelId="{F4BD061C-F959-4747-9E23-B9ADB744C010}" type="parTrans" cxnId="{E5BF22B2-08C5-4103-8D36-09CA3A98A33E}">
      <dgm:prSet/>
      <dgm:spPr/>
      <dgm:t>
        <a:bodyPr/>
        <a:lstStyle/>
        <a:p>
          <a:endParaRPr lang="en-GB"/>
        </a:p>
      </dgm:t>
    </dgm:pt>
    <dgm:pt modelId="{125A628A-BD58-48CA-A063-4F9880D94124}" type="sibTrans" cxnId="{E5BF22B2-08C5-4103-8D36-09CA3A98A33E}">
      <dgm:prSet/>
      <dgm:spPr/>
      <dgm:t>
        <a:bodyPr/>
        <a:lstStyle/>
        <a:p>
          <a:endParaRPr lang="en-GB"/>
        </a:p>
      </dgm:t>
    </dgm:pt>
    <dgm:pt modelId="{06FF2413-3D13-4480-AD5E-5FBE2B48AA7C}">
      <dgm:prSet phldrT="[Text]" custT="1"/>
      <dgm:spPr/>
      <dgm:t>
        <a:bodyPr/>
        <a:lstStyle/>
        <a:p>
          <a:r>
            <a:rPr lang="en-GB" sz="1600" dirty="0">
              <a:latin typeface="Calibri" panose="020F0502020204030204" pitchFamily="34" charset="0"/>
              <a:cs typeface="Calibri" panose="020F0502020204030204" pitchFamily="34" charset="0"/>
            </a:rPr>
            <a:t>Wording: purpose / privacy / data security…</a:t>
          </a:r>
        </a:p>
      </dgm:t>
    </dgm:pt>
    <dgm:pt modelId="{7B2CB872-BDB6-4B61-BC63-89FBE98E54F0}" type="parTrans" cxnId="{F83DBFD2-F3FE-4CC4-9F0B-275BD5B6308D}">
      <dgm:prSet/>
      <dgm:spPr/>
      <dgm:t>
        <a:bodyPr/>
        <a:lstStyle/>
        <a:p>
          <a:endParaRPr lang="en-GB"/>
        </a:p>
      </dgm:t>
    </dgm:pt>
    <dgm:pt modelId="{1C92226D-B2A2-4BBC-BAE5-38571F56A837}" type="sibTrans" cxnId="{F83DBFD2-F3FE-4CC4-9F0B-275BD5B6308D}">
      <dgm:prSet/>
      <dgm:spPr/>
      <dgm:t>
        <a:bodyPr/>
        <a:lstStyle/>
        <a:p>
          <a:endParaRPr lang="en-GB"/>
        </a:p>
      </dgm:t>
    </dgm:pt>
    <dgm:pt modelId="{CEC5C15F-EB0D-46E5-9567-CE7EC321D21F}">
      <dgm:prSet phldrT="[Text]" custT="1"/>
      <dgm:spPr/>
      <dgm:t>
        <a:bodyPr/>
        <a:lstStyle/>
        <a:p>
          <a:r>
            <a:rPr lang="en-GB" sz="1600" b="1" dirty="0">
              <a:solidFill>
                <a:srgbClr val="00B0F0"/>
              </a:solidFill>
              <a:latin typeface="Calibri" panose="020F0502020204030204" pitchFamily="34" charset="0"/>
              <a:cs typeface="Calibri" panose="020F0502020204030204" pitchFamily="34" charset="0"/>
            </a:rPr>
            <a:t>Feedback</a:t>
          </a:r>
        </a:p>
      </dgm:t>
    </dgm:pt>
    <dgm:pt modelId="{CA36F8AD-FA5C-4454-842E-DC0E3A09657A}" type="parTrans" cxnId="{18E4A859-D5FB-4D77-B556-CC9D8F3A57B0}">
      <dgm:prSet/>
      <dgm:spPr/>
      <dgm:t>
        <a:bodyPr/>
        <a:lstStyle/>
        <a:p>
          <a:endParaRPr lang="en-GB"/>
        </a:p>
      </dgm:t>
    </dgm:pt>
    <dgm:pt modelId="{733A9B5F-AABC-4A9E-A511-0ACADAC7AECA}" type="sibTrans" cxnId="{18E4A859-D5FB-4D77-B556-CC9D8F3A57B0}">
      <dgm:prSet/>
      <dgm:spPr/>
      <dgm:t>
        <a:bodyPr/>
        <a:lstStyle/>
        <a:p>
          <a:endParaRPr lang="en-GB"/>
        </a:p>
      </dgm:t>
    </dgm:pt>
    <dgm:pt modelId="{D57B2204-2F97-4CB6-9DEE-E6A66AC24D02}">
      <dgm:prSet custT="1"/>
      <dgm:spPr>
        <a:solidFill>
          <a:srgbClr val="BBE0E3">
            <a:alpha val="90000"/>
            <a:tint val="40000"/>
            <a:hueOff val="0"/>
            <a:satOff val="0"/>
            <a:lumOff val="0"/>
            <a:alphaOff val="0"/>
          </a:srgbClr>
        </a:solidFill>
        <a:ln w="25400" cap="flat" cmpd="sng" algn="ctr">
          <a:solidFill>
            <a:srgbClr val="BBE0E3">
              <a:alpha val="90000"/>
              <a:tint val="40000"/>
              <a:hueOff val="0"/>
              <a:satOff val="0"/>
              <a:lumOff val="0"/>
              <a:alphaOff val="0"/>
            </a:srgbClr>
          </a:solidFill>
          <a:prstDash val="solid"/>
        </a:ln>
        <a:effectLst/>
      </dgm:spPr>
      <dgm:t>
        <a:bodyPr spcFirstLastPara="0" vert="horz" wrap="square" lIns="247650" tIns="123825" rIns="247650" bIns="123825" numCol="1" spcCol="1270" anchor="ctr" anchorCtr="0"/>
        <a:lstStyle/>
        <a:p>
          <a:r>
            <a:rPr lang="en-GB" sz="1600" kern="1200" dirty="0">
              <a:solidFill>
                <a:srgbClr val="000000">
                  <a:hueOff val="0"/>
                  <a:satOff val="0"/>
                  <a:lumOff val="0"/>
                  <a:alphaOff val="0"/>
                </a:srgbClr>
              </a:solidFill>
              <a:latin typeface="Calibri" panose="020F0502020204030204" pitchFamily="34" charset="0"/>
              <a:ea typeface="ヒラギノ角ゴ Pro W3"/>
              <a:cs typeface="Calibri" panose="020F0502020204030204" pitchFamily="34" charset="0"/>
            </a:rPr>
            <a:t>Incentives</a:t>
          </a:r>
        </a:p>
      </dgm:t>
    </dgm:pt>
    <dgm:pt modelId="{346958EE-FEC6-4A8D-9543-5EFE4FE352D5}" type="parTrans" cxnId="{534DDE96-40D6-4737-90FF-C44163647A05}">
      <dgm:prSet/>
      <dgm:spPr/>
      <dgm:t>
        <a:bodyPr/>
        <a:lstStyle/>
        <a:p>
          <a:endParaRPr lang="en-GB"/>
        </a:p>
      </dgm:t>
    </dgm:pt>
    <dgm:pt modelId="{9DFD9977-980F-4F24-BAE9-BFEED4893310}" type="sibTrans" cxnId="{534DDE96-40D6-4737-90FF-C44163647A05}">
      <dgm:prSet/>
      <dgm:spPr/>
      <dgm:t>
        <a:bodyPr/>
        <a:lstStyle/>
        <a:p>
          <a:endParaRPr lang="en-GB"/>
        </a:p>
      </dgm:t>
    </dgm:pt>
    <dgm:pt modelId="{90ACF1D4-BAC2-4E54-9EBF-B38C31F7005B}" type="pres">
      <dgm:prSet presAssocID="{5C01914D-9583-42E5-956D-C078DF9511E8}" presName="Name0" presStyleCnt="0">
        <dgm:presLayoutVars>
          <dgm:dir/>
          <dgm:animLvl val="lvl"/>
          <dgm:resizeHandles val="exact"/>
        </dgm:presLayoutVars>
      </dgm:prSet>
      <dgm:spPr/>
    </dgm:pt>
    <dgm:pt modelId="{96795063-3047-4884-9E28-B26520D53461}" type="pres">
      <dgm:prSet presAssocID="{3D44CAAA-A27A-47E4-81D1-6C56F2651B58}" presName="linNode" presStyleCnt="0"/>
      <dgm:spPr/>
    </dgm:pt>
    <dgm:pt modelId="{95AEA166-41D2-4D13-BD79-54EA21D2F71A}" type="pres">
      <dgm:prSet presAssocID="{3D44CAAA-A27A-47E4-81D1-6C56F2651B58}" presName="parentText" presStyleLbl="node1" presStyleIdx="0" presStyleCnt="8" custScaleX="101754" custScaleY="128048">
        <dgm:presLayoutVars>
          <dgm:chMax val="1"/>
          <dgm:bulletEnabled val="1"/>
        </dgm:presLayoutVars>
      </dgm:prSet>
      <dgm:spPr/>
    </dgm:pt>
    <dgm:pt modelId="{DE5128EC-ABAE-4179-AF2F-6BBF5DB4CB98}" type="pres">
      <dgm:prSet presAssocID="{3D44CAAA-A27A-47E4-81D1-6C56F2651B58}" presName="descendantText" presStyleLbl="alignAccFollowNode1" presStyleIdx="0" presStyleCnt="8" custScaleY="159315">
        <dgm:presLayoutVars>
          <dgm:bulletEnabled val="1"/>
        </dgm:presLayoutVars>
      </dgm:prSet>
      <dgm:spPr/>
    </dgm:pt>
    <dgm:pt modelId="{B66986B4-B015-4F08-BB9E-3735EFF0547A}" type="pres">
      <dgm:prSet presAssocID="{8981E124-A314-4666-8D7E-B3AA033D0BB5}" presName="sp" presStyleCnt="0"/>
      <dgm:spPr/>
    </dgm:pt>
    <dgm:pt modelId="{86170315-A2BF-4F73-9BEF-38EB0000BEF7}" type="pres">
      <dgm:prSet presAssocID="{2F85414C-6646-466F-8AD9-BB734C66A84B}" presName="linNode" presStyleCnt="0"/>
      <dgm:spPr/>
    </dgm:pt>
    <dgm:pt modelId="{CE27A80C-B5FC-464C-BBCB-45B245699239}" type="pres">
      <dgm:prSet presAssocID="{2F85414C-6646-466F-8AD9-BB734C66A84B}" presName="parentText" presStyleLbl="node1" presStyleIdx="1" presStyleCnt="8" custScaleX="101754" custScaleY="337517">
        <dgm:presLayoutVars>
          <dgm:chMax val="1"/>
          <dgm:bulletEnabled val="1"/>
        </dgm:presLayoutVars>
      </dgm:prSet>
      <dgm:spPr/>
    </dgm:pt>
    <dgm:pt modelId="{1B9732CC-1FC4-430E-9211-FB4206A2B39B}" type="pres">
      <dgm:prSet presAssocID="{2F85414C-6646-466F-8AD9-BB734C66A84B}" presName="descendantText" presStyleLbl="alignAccFollowNode1" presStyleIdx="1" presStyleCnt="8" custScaleY="390514">
        <dgm:presLayoutVars>
          <dgm:bulletEnabled val="1"/>
        </dgm:presLayoutVars>
      </dgm:prSet>
      <dgm:spPr/>
    </dgm:pt>
    <dgm:pt modelId="{31913D53-B6BF-48F2-9B9D-BA3DE5F897A9}" type="pres">
      <dgm:prSet presAssocID="{8FFB42C1-E1DB-4F20-9A12-2655D61DDD54}" presName="sp" presStyleCnt="0"/>
      <dgm:spPr/>
    </dgm:pt>
    <dgm:pt modelId="{A659637F-CBC4-4609-A85A-8A99C9D0EAFF}" type="pres">
      <dgm:prSet presAssocID="{2CEB732A-C9CB-4CB7-818D-119579B5771C}" presName="linNode" presStyleCnt="0"/>
      <dgm:spPr/>
    </dgm:pt>
    <dgm:pt modelId="{8D8BD38A-2C87-4EC1-9F5F-E4F11AE5776E}" type="pres">
      <dgm:prSet presAssocID="{2CEB732A-C9CB-4CB7-818D-119579B5771C}" presName="parentText" presStyleLbl="node1" presStyleIdx="2" presStyleCnt="8" custScaleX="101754" custScaleY="126566">
        <dgm:presLayoutVars>
          <dgm:chMax val="1"/>
          <dgm:bulletEnabled val="1"/>
        </dgm:presLayoutVars>
      </dgm:prSet>
      <dgm:spPr/>
    </dgm:pt>
    <dgm:pt modelId="{A62A34E6-5FDD-4DDD-B0FB-D90E22C7A713}" type="pres">
      <dgm:prSet presAssocID="{2CEB732A-C9CB-4CB7-818D-119579B5771C}" presName="descendantText" presStyleLbl="alignAccFollowNode1" presStyleIdx="2" presStyleCnt="8" custScaleY="153935">
        <dgm:presLayoutVars>
          <dgm:bulletEnabled val="1"/>
        </dgm:presLayoutVars>
      </dgm:prSet>
      <dgm:spPr>
        <a:xfrm rot="5400000">
          <a:off x="4142641" y="-492817"/>
          <a:ext cx="389334" cy="3516630"/>
        </a:xfrm>
        <a:prstGeom prst="round2SameRect">
          <a:avLst/>
        </a:prstGeom>
      </dgm:spPr>
    </dgm:pt>
    <dgm:pt modelId="{380BA30E-75A9-41EA-8D0A-2A9545E2166D}" type="pres">
      <dgm:prSet presAssocID="{AB34D3A6-FA1F-4889-8D73-224CC4633A49}" presName="sp" presStyleCnt="0"/>
      <dgm:spPr/>
    </dgm:pt>
    <dgm:pt modelId="{3290D7AB-6D0A-4438-9A53-4B47E19AFCB5}" type="pres">
      <dgm:prSet presAssocID="{90CD1B6D-2C0C-4D3F-A16A-6641634756CD}" presName="linNode" presStyleCnt="0"/>
      <dgm:spPr/>
    </dgm:pt>
    <dgm:pt modelId="{4EF21C6C-D1DE-4256-B07B-3EB1B4A741DF}" type="pres">
      <dgm:prSet presAssocID="{90CD1B6D-2C0C-4D3F-A16A-6641634756CD}" presName="parentText" presStyleLbl="node1" presStyleIdx="3" presStyleCnt="8" custScaleX="101754">
        <dgm:presLayoutVars>
          <dgm:chMax val="1"/>
          <dgm:bulletEnabled val="1"/>
        </dgm:presLayoutVars>
      </dgm:prSet>
      <dgm:spPr/>
    </dgm:pt>
    <dgm:pt modelId="{4792D8FA-2633-4F63-9165-BAF365A0A315}" type="pres">
      <dgm:prSet presAssocID="{90CD1B6D-2C0C-4D3F-A16A-6641634756CD}" presName="descendantText" presStyleLbl="alignAccFollowNode1" presStyleIdx="3" presStyleCnt="8">
        <dgm:presLayoutVars>
          <dgm:bulletEnabled val="1"/>
        </dgm:presLayoutVars>
      </dgm:prSet>
      <dgm:spPr>
        <a:xfrm rot="5400000">
          <a:off x="4142641" y="18184"/>
          <a:ext cx="389334" cy="3516630"/>
        </a:xfrm>
        <a:prstGeom prst="round2SameRect">
          <a:avLst/>
        </a:prstGeom>
      </dgm:spPr>
    </dgm:pt>
    <dgm:pt modelId="{4971F122-D5FB-4A4A-A933-92CB85267D12}" type="pres">
      <dgm:prSet presAssocID="{84A62B1E-F542-4695-A6F4-EEFB5284B3B9}" presName="sp" presStyleCnt="0"/>
      <dgm:spPr/>
    </dgm:pt>
    <dgm:pt modelId="{8E138BFD-4F31-44F5-AF55-2D08CAF81520}" type="pres">
      <dgm:prSet presAssocID="{B7D823C5-6A8C-4385-9F8E-1C70A8D1C221}" presName="linNode" presStyleCnt="0"/>
      <dgm:spPr/>
    </dgm:pt>
    <dgm:pt modelId="{FC37938B-869F-415E-A7DE-672B9AAEFFFA}" type="pres">
      <dgm:prSet presAssocID="{B7D823C5-6A8C-4385-9F8E-1C70A8D1C221}" presName="parentText" presStyleLbl="node1" presStyleIdx="4" presStyleCnt="8" custScaleX="101754" custScaleY="108854">
        <dgm:presLayoutVars>
          <dgm:chMax val="1"/>
          <dgm:bulletEnabled val="1"/>
        </dgm:presLayoutVars>
      </dgm:prSet>
      <dgm:spPr/>
    </dgm:pt>
    <dgm:pt modelId="{9E208335-6C38-4206-B659-5AC7CE622C82}" type="pres">
      <dgm:prSet presAssocID="{B7D823C5-6A8C-4385-9F8E-1C70A8D1C221}" presName="descendantText" presStyleLbl="alignAccFollowNode1" presStyleIdx="4" presStyleCnt="8" custScaleY="132388" custLinFactNeighborX="2052" custLinFactNeighborY="3818">
        <dgm:presLayoutVars>
          <dgm:bulletEnabled val="1"/>
        </dgm:presLayoutVars>
      </dgm:prSet>
      <dgm:spPr>
        <a:xfrm rot="5400000">
          <a:off x="4142641" y="529185"/>
          <a:ext cx="389334" cy="3516630"/>
        </a:xfrm>
        <a:prstGeom prst="round2SameRect">
          <a:avLst/>
        </a:prstGeom>
      </dgm:spPr>
    </dgm:pt>
    <dgm:pt modelId="{D703F3E6-487C-4C9E-8B1C-95F2934A4CBB}" type="pres">
      <dgm:prSet presAssocID="{DE7BA912-24BA-496B-8FE7-4269BFF4D54A}" presName="sp" presStyleCnt="0"/>
      <dgm:spPr/>
    </dgm:pt>
    <dgm:pt modelId="{3268640C-7A8A-4BA8-89BD-5930682D2DB1}" type="pres">
      <dgm:prSet presAssocID="{D93EF93E-034D-4617-A02B-51EE78AAE503}" presName="linNode" presStyleCnt="0"/>
      <dgm:spPr/>
    </dgm:pt>
    <dgm:pt modelId="{62641092-D94D-44DE-BF9F-ACE73DB0FD22}" type="pres">
      <dgm:prSet presAssocID="{D93EF93E-034D-4617-A02B-51EE78AAE503}" presName="parentText" presStyleLbl="node1" presStyleIdx="5" presStyleCnt="8" custScaleX="101754" custScaleY="126390">
        <dgm:presLayoutVars>
          <dgm:chMax val="1"/>
          <dgm:bulletEnabled val="1"/>
        </dgm:presLayoutVars>
      </dgm:prSet>
      <dgm:spPr/>
    </dgm:pt>
    <dgm:pt modelId="{B9D290BC-FE28-4D4B-959D-A5A3824ACD63}" type="pres">
      <dgm:prSet presAssocID="{D93EF93E-034D-4617-A02B-51EE78AAE503}" presName="descendantText" presStyleLbl="alignAccFollowNode1" presStyleIdx="5" presStyleCnt="8" custScaleY="141153" custLinFactNeighborY="8091">
        <dgm:presLayoutVars>
          <dgm:bulletEnabled val="1"/>
        </dgm:presLayoutVars>
      </dgm:prSet>
      <dgm:spPr>
        <a:xfrm rot="5400000">
          <a:off x="4142641" y="1040187"/>
          <a:ext cx="389334" cy="3516630"/>
        </a:xfrm>
        <a:prstGeom prst="round2SameRect">
          <a:avLst/>
        </a:prstGeom>
      </dgm:spPr>
    </dgm:pt>
    <dgm:pt modelId="{D0C63959-7133-4ECD-80E3-53C2E430DF42}" type="pres">
      <dgm:prSet presAssocID="{F41954B7-4E28-45C0-8124-338B072EF870}" presName="sp" presStyleCnt="0"/>
      <dgm:spPr/>
    </dgm:pt>
    <dgm:pt modelId="{4C3BAC00-EF44-4B6F-A96A-8A12E8948F9F}" type="pres">
      <dgm:prSet presAssocID="{6996BFFD-9586-4672-876D-FBD157AC7D3A}" presName="linNode" presStyleCnt="0"/>
      <dgm:spPr/>
    </dgm:pt>
    <dgm:pt modelId="{5DCA53D4-0934-4120-9DCB-CBF7E2F133EF}" type="pres">
      <dgm:prSet presAssocID="{6996BFFD-9586-4672-876D-FBD157AC7D3A}" presName="parentText" presStyleLbl="node1" presStyleIdx="6" presStyleCnt="8" custScaleX="101754">
        <dgm:presLayoutVars>
          <dgm:chMax val="1"/>
          <dgm:bulletEnabled val="1"/>
        </dgm:presLayoutVars>
      </dgm:prSet>
      <dgm:spPr/>
    </dgm:pt>
    <dgm:pt modelId="{74234516-ED78-4C52-A7DD-D75DB2DD5ACD}" type="pres">
      <dgm:prSet presAssocID="{6996BFFD-9586-4672-876D-FBD157AC7D3A}" presName="descendantText" presStyleLbl="alignAccFollowNode1" presStyleIdx="6" presStyleCnt="8">
        <dgm:presLayoutVars>
          <dgm:bulletEnabled val="1"/>
        </dgm:presLayoutVars>
      </dgm:prSet>
      <dgm:spPr/>
    </dgm:pt>
    <dgm:pt modelId="{555461CE-D2E8-4339-A58B-4F9C7AC664AF}" type="pres">
      <dgm:prSet presAssocID="{55C720F2-88FE-44A9-AEB6-4540F6C9488B}" presName="sp" presStyleCnt="0"/>
      <dgm:spPr/>
    </dgm:pt>
    <dgm:pt modelId="{C23A9464-40DB-428A-B82D-2845C41AD945}" type="pres">
      <dgm:prSet presAssocID="{C4519658-126F-4F84-81D4-6C087A73A642}" presName="linNode" presStyleCnt="0"/>
      <dgm:spPr/>
    </dgm:pt>
    <dgm:pt modelId="{EAED988A-A12C-4B47-BEFA-40B52AB9D459}" type="pres">
      <dgm:prSet presAssocID="{C4519658-126F-4F84-81D4-6C087A73A642}" presName="parentText" presStyleLbl="node1" presStyleIdx="7" presStyleCnt="8" custScaleX="101754">
        <dgm:presLayoutVars>
          <dgm:chMax val="1"/>
          <dgm:bulletEnabled val="1"/>
        </dgm:presLayoutVars>
      </dgm:prSet>
      <dgm:spPr/>
    </dgm:pt>
    <dgm:pt modelId="{8B91E474-4EA8-45FA-BA73-D1530F70D543}" type="pres">
      <dgm:prSet presAssocID="{C4519658-126F-4F84-81D4-6C087A73A642}" presName="descendantText" presStyleLbl="alignAccFollowNode1" presStyleIdx="7" presStyleCnt="8" custScaleY="125227">
        <dgm:presLayoutVars>
          <dgm:bulletEnabled val="1"/>
        </dgm:presLayoutVars>
      </dgm:prSet>
      <dgm:spPr>
        <a:xfrm rot="5400000">
          <a:off x="4142641" y="2062189"/>
          <a:ext cx="389334" cy="3516630"/>
        </a:xfrm>
        <a:prstGeom prst="round2SameRect">
          <a:avLst/>
        </a:prstGeom>
      </dgm:spPr>
    </dgm:pt>
  </dgm:ptLst>
  <dgm:cxnLst>
    <dgm:cxn modelId="{C6149406-3EBE-4398-B327-AF46C2FACE96}" srcId="{90CD1B6D-2C0C-4D3F-A16A-6641634756CD}" destId="{1217CAC6-71AD-41EA-83D7-051078E03056}" srcOrd="0" destOrd="0" parTransId="{1EF11685-2B90-4178-9991-7F97EC63AD2A}" sibTransId="{765E7C75-A030-41CA-ACA2-D2E64B8734DB}"/>
    <dgm:cxn modelId="{6DC06F08-F9A4-4676-BA02-4FAF0AB6F4C0}" type="presOf" srcId="{F9F1DD38-22BF-41D8-90BE-BB1337D745D5}" destId="{1B9732CC-1FC4-430E-9211-FB4206A2B39B}" srcOrd="0" destOrd="2" presId="urn:microsoft.com/office/officeart/2005/8/layout/vList5"/>
    <dgm:cxn modelId="{7062BC0A-7723-48EA-9311-D07B8AB197C3}" type="presOf" srcId="{AC1BF480-950D-49B3-9C0A-6A0D0084D96F}" destId="{B9D290BC-FE28-4D4B-959D-A5A3824ACD63}" srcOrd="0" destOrd="0" presId="urn:microsoft.com/office/officeart/2005/8/layout/vList5"/>
    <dgm:cxn modelId="{320FE415-9B70-481A-9451-14FD9FD6C071}" type="presOf" srcId="{D9FE184F-1FCA-4623-ABBE-FDC8CDB817D6}" destId="{1B9732CC-1FC4-430E-9211-FB4206A2B39B}" srcOrd="0" destOrd="4" presId="urn:microsoft.com/office/officeart/2005/8/layout/vList5"/>
    <dgm:cxn modelId="{DFA9041C-DC3B-4042-9AD9-2DC886306684}" type="presOf" srcId="{7572525A-D6CE-4DF5-998B-B5FFC35165AC}" destId="{8B91E474-4EA8-45FA-BA73-D1530F70D543}" srcOrd="0" destOrd="0" presId="urn:microsoft.com/office/officeart/2005/8/layout/vList5"/>
    <dgm:cxn modelId="{0BB26820-C7AF-4200-8F50-F6C82D96D98C}" type="presOf" srcId="{D93EF93E-034D-4617-A02B-51EE78AAE503}" destId="{62641092-D94D-44DE-BF9F-ACE73DB0FD22}" srcOrd="0" destOrd="0" presId="urn:microsoft.com/office/officeart/2005/8/layout/vList5"/>
    <dgm:cxn modelId="{47CA3126-9311-44D3-8A37-8BA66D92776D}" type="presOf" srcId="{CAA923A6-865A-4F3E-A7FC-DF1044C2E84A}" destId="{9E208335-6C38-4206-B659-5AC7CE622C82}" srcOrd="0" destOrd="1" presId="urn:microsoft.com/office/officeart/2005/8/layout/vList5"/>
    <dgm:cxn modelId="{7042F636-42AF-4C8E-815F-F6FBBAF7CFEC}" srcId="{2CEB732A-C9CB-4CB7-818D-119579B5771C}" destId="{A09AF47E-E8CB-42B0-A74D-4AB0F467D395}" srcOrd="1" destOrd="0" parTransId="{5478EAAA-D9B2-47C0-8929-807BD533483E}" sibTransId="{11CD125E-1C41-4BF4-BA4E-B26A45449D06}"/>
    <dgm:cxn modelId="{862F1B3A-B3B0-4679-A564-9FAF005E3727}" srcId="{5C01914D-9583-42E5-956D-C078DF9511E8}" destId="{3D44CAAA-A27A-47E4-81D1-6C56F2651B58}" srcOrd="0" destOrd="0" parTransId="{578541DE-8BDA-41D3-BA0E-D4435696A189}" sibTransId="{8981E124-A314-4666-8D7E-B3AA033D0BB5}"/>
    <dgm:cxn modelId="{B9A80A5C-6181-41A6-840A-C68E72DC194C}" srcId="{2F85414C-6646-466F-8AD9-BB734C66A84B}" destId="{D9FE184F-1FCA-4623-ABBE-FDC8CDB817D6}" srcOrd="4" destOrd="0" parTransId="{C2BFB547-E7D2-4766-B4FF-4D2925AAF282}" sibTransId="{CEB1CF54-1D77-47F2-A043-30C1351E8EF2}"/>
    <dgm:cxn modelId="{A8BCA261-847E-4155-B35B-E81FC3DDF07D}" srcId="{3D44CAAA-A27A-47E4-81D1-6C56F2651B58}" destId="{A0661FBE-DBB2-49F2-9E66-ED301AB250FE}" srcOrd="0" destOrd="0" parTransId="{E4D6EE4B-4B3D-404D-849C-8FB947A7AFE7}" sibTransId="{11ABF45A-E8F3-4B89-A819-7E9F94BE24E8}"/>
    <dgm:cxn modelId="{05B42264-4751-4481-85F2-0D1EE8FD3D23}" srcId="{6996BFFD-9586-4672-876D-FBD157AC7D3A}" destId="{0E48606F-775C-4B54-B7B9-11821DE90642}" srcOrd="0" destOrd="0" parTransId="{AF8A5DB6-FAA6-461E-8770-B1C3892729E2}" sibTransId="{ACEA75CB-DD34-4D7A-B17A-F141F4C894E2}"/>
    <dgm:cxn modelId="{83522E46-258D-4B4A-B503-B88C36C92554}" type="presOf" srcId="{06FF2413-3D13-4480-AD5E-5FBE2B48AA7C}" destId="{1B9732CC-1FC4-430E-9211-FB4206A2B39B}" srcOrd="0" destOrd="3" presId="urn:microsoft.com/office/officeart/2005/8/layout/vList5"/>
    <dgm:cxn modelId="{2AB0DF48-B364-4D93-94D5-79C8D8B97A33}" type="presOf" srcId="{2245678A-4801-410F-B1DD-F8FF7522A4D0}" destId="{1B9732CC-1FC4-430E-9211-FB4206A2B39B}" srcOrd="0" destOrd="0" presId="urn:microsoft.com/office/officeart/2005/8/layout/vList5"/>
    <dgm:cxn modelId="{EFBF6C69-AF04-47C5-9A4E-8766E574D849}" srcId="{5C01914D-9583-42E5-956D-C078DF9511E8}" destId="{6996BFFD-9586-4672-876D-FBD157AC7D3A}" srcOrd="6" destOrd="0" parTransId="{60C075A9-7826-49E6-A65E-AEA2BC16126D}" sibTransId="{55C720F2-88FE-44A9-AEB6-4540F6C9488B}"/>
    <dgm:cxn modelId="{A935AA6E-01CE-4E41-A742-A39FD972C7E0}" type="presOf" srcId="{2EC4A867-CE73-490B-AE54-7D8C96C3A64F}" destId="{A62A34E6-5FDD-4DDD-B0FB-D90E22C7A713}" srcOrd="0" destOrd="0" presId="urn:microsoft.com/office/officeart/2005/8/layout/vList5"/>
    <dgm:cxn modelId="{13FDAC6F-001F-4896-AC25-2D228D0DE557}" srcId="{C4519658-126F-4F84-81D4-6C087A73A642}" destId="{2CF8ABF4-6FEA-4AD6-A0CB-C656FAA6797E}" srcOrd="1" destOrd="0" parTransId="{BE326CE9-DC35-434A-B57A-1FB1847A5854}" sibTransId="{60484FBF-E90D-46C1-8DE4-2C4B6FDF38F3}"/>
    <dgm:cxn modelId="{F1032C52-A75B-4364-BBC6-4887570E106D}" srcId="{2F85414C-6646-466F-8AD9-BB734C66A84B}" destId="{F9F1DD38-22BF-41D8-90BE-BB1337D745D5}" srcOrd="2" destOrd="0" parTransId="{38EEBEF2-D96A-48F6-8EE5-AE42AA0B0929}" sibTransId="{63CADB4E-D1CE-4B11-82BC-FF7D9A4982BD}"/>
    <dgm:cxn modelId="{92E6A475-DD6C-43B6-929C-0B7EF98CDC37}" type="presOf" srcId="{1217CAC6-71AD-41EA-83D7-051078E03056}" destId="{4792D8FA-2633-4F63-9165-BAF365A0A315}" srcOrd="0" destOrd="0" presId="urn:microsoft.com/office/officeart/2005/8/layout/vList5"/>
    <dgm:cxn modelId="{18E4A859-D5FB-4D77-B556-CC9D8F3A57B0}" srcId="{2F85414C-6646-466F-8AD9-BB734C66A84B}" destId="{CEC5C15F-EB0D-46E5-9567-CE7EC321D21F}" srcOrd="1" destOrd="0" parTransId="{CA36F8AD-FA5C-4454-842E-DC0E3A09657A}" sibTransId="{733A9B5F-AABC-4A9E-A511-0ACADAC7AECA}"/>
    <dgm:cxn modelId="{4BD8AD80-D106-410F-929F-ABCF9DF22AC9}" srcId="{5C01914D-9583-42E5-956D-C078DF9511E8}" destId="{C4519658-126F-4F84-81D4-6C087A73A642}" srcOrd="7" destOrd="0" parTransId="{0D3668F5-1CB8-454C-9B10-B53929BB3586}" sibTransId="{AA43CAB6-5772-4D09-B889-0FF28FD60E8A}"/>
    <dgm:cxn modelId="{582AC786-8E67-4803-AF30-07CA777435A5}" srcId="{B7D823C5-6A8C-4385-9F8E-1C70A8D1C221}" destId="{F7749459-414E-49AE-B5A7-A8296644BE62}" srcOrd="0" destOrd="0" parTransId="{4F515A95-E57F-45C0-80F9-11C9C91103D0}" sibTransId="{8C28D311-4EC3-4382-98E2-5FFC6BAAC060}"/>
    <dgm:cxn modelId="{1B00938F-01D4-470F-8525-705A3E0B5F31}" type="presOf" srcId="{6996BFFD-9586-4672-876D-FBD157AC7D3A}" destId="{5DCA53D4-0934-4120-9DCB-CBF7E2F133EF}" srcOrd="0" destOrd="0" presId="urn:microsoft.com/office/officeart/2005/8/layout/vList5"/>
    <dgm:cxn modelId="{D72EDD92-F200-4C42-AFD0-2D9591FED3CD}" type="presOf" srcId="{8DC31BF9-1D69-4750-8AFE-C150AC2730A5}" destId="{1B9732CC-1FC4-430E-9211-FB4206A2B39B}" srcOrd="0" destOrd="5" presId="urn:microsoft.com/office/officeart/2005/8/layout/vList5"/>
    <dgm:cxn modelId="{534DDE96-40D6-4737-90FF-C44163647A05}" srcId="{D93EF93E-034D-4617-A02B-51EE78AAE503}" destId="{D57B2204-2F97-4CB6-9DEE-E6A66AC24D02}" srcOrd="1" destOrd="0" parTransId="{346958EE-FEC6-4A8D-9543-5EFE4FE352D5}" sibTransId="{9DFD9977-980F-4F24-BAE9-BFEED4893310}"/>
    <dgm:cxn modelId="{EDA26899-74D2-41DF-84C3-50525A47D809}" srcId="{2F85414C-6646-466F-8AD9-BB734C66A84B}" destId="{2245678A-4801-410F-B1DD-F8FF7522A4D0}" srcOrd="0" destOrd="0" parTransId="{E50F6878-72CB-48F9-AAB2-F349EB11BD20}" sibTransId="{5EDAFD6C-92E9-4562-8107-DB52FDBDA1E7}"/>
    <dgm:cxn modelId="{A9C081A6-81D1-4E56-8B83-DE4FAD08BF1D}" type="presOf" srcId="{0E48606F-775C-4B54-B7B9-11821DE90642}" destId="{74234516-ED78-4C52-A7DD-D75DB2DD5ACD}" srcOrd="0" destOrd="0" presId="urn:microsoft.com/office/officeart/2005/8/layout/vList5"/>
    <dgm:cxn modelId="{CDC9ABAF-6371-45A9-91F2-3C7853DAA618}" srcId="{B7D823C5-6A8C-4385-9F8E-1C70A8D1C221}" destId="{CAA923A6-865A-4F3E-A7FC-DF1044C2E84A}" srcOrd="1" destOrd="0" parTransId="{B80B4BFA-DC7D-42D0-8718-941315B95EB6}" sibTransId="{920CF390-6BF9-4F64-9F4B-F07F8B611F00}"/>
    <dgm:cxn modelId="{E5BF22B2-08C5-4103-8D36-09CA3A98A33E}" srcId="{2F85414C-6646-466F-8AD9-BB734C66A84B}" destId="{8DC31BF9-1D69-4750-8AFE-C150AC2730A5}" srcOrd="5" destOrd="0" parTransId="{F4BD061C-F959-4747-9E23-B9ADB744C010}" sibTransId="{125A628A-BD58-48CA-A063-4F9880D94124}"/>
    <dgm:cxn modelId="{100203B4-C0B2-4074-AEE5-1213E45CA875}" type="presOf" srcId="{CEC5C15F-EB0D-46E5-9567-CE7EC321D21F}" destId="{1B9732CC-1FC4-430E-9211-FB4206A2B39B}" srcOrd="0" destOrd="1" presId="urn:microsoft.com/office/officeart/2005/8/layout/vList5"/>
    <dgm:cxn modelId="{5C0911B4-0D9B-4732-B006-F92D55FD445B}" type="presOf" srcId="{2CEB732A-C9CB-4CB7-818D-119579B5771C}" destId="{8D8BD38A-2C87-4EC1-9F5F-E4F11AE5776E}" srcOrd="0" destOrd="0" presId="urn:microsoft.com/office/officeart/2005/8/layout/vList5"/>
    <dgm:cxn modelId="{CE56E1B4-6A07-4D1D-8B6E-D3518FA548C9}" type="presOf" srcId="{5C01914D-9583-42E5-956D-C078DF9511E8}" destId="{90ACF1D4-BAC2-4E54-9EBF-B38C31F7005B}" srcOrd="0" destOrd="0" presId="urn:microsoft.com/office/officeart/2005/8/layout/vList5"/>
    <dgm:cxn modelId="{C2C791B7-FB3E-4BA2-9831-CB67D105B9EE}" srcId="{5C01914D-9583-42E5-956D-C078DF9511E8}" destId="{2CEB732A-C9CB-4CB7-818D-119579B5771C}" srcOrd="2" destOrd="0" parTransId="{9969BAB6-F3FF-4FCE-8E69-0EEC7D80DEBA}" sibTransId="{AB34D3A6-FA1F-4889-8D73-224CC4633A49}"/>
    <dgm:cxn modelId="{4BFE2AB8-C26F-4DB6-A554-604EC7D792D6}" type="presOf" srcId="{3D44CAAA-A27A-47E4-81D1-6C56F2651B58}" destId="{95AEA166-41D2-4D13-BD79-54EA21D2F71A}" srcOrd="0" destOrd="0" presId="urn:microsoft.com/office/officeart/2005/8/layout/vList5"/>
    <dgm:cxn modelId="{738A90BF-3010-45EB-977E-18093720B285}" type="presOf" srcId="{B7D823C5-6A8C-4385-9F8E-1C70A8D1C221}" destId="{FC37938B-869F-415E-A7DE-672B9AAEFFFA}" srcOrd="0" destOrd="0" presId="urn:microsoft.com/office/officeart/2005/8/layout/vList5"/>
    <dgm:cxn modelId="{A00645C0-115F-4314-82EF-5D4E7328D693}" srcId="{5C01914D-9583-42E5-956D-C078DF9511E8}" destId="{90CD1B6D-2C0C-4D3F-A16A-6641634756CD}" srcOrd="3" destOrd="0" parTransId="{4937DD22-37B7-4FD4-9CBC-A4043D813AB4}" sibTransId="{84A62B1E-F542-4695-A6F4-EEFB5284B3B9}"/>
    <dgm:cxn modelId="{F0BA3AC1-76AB-436B-ADF1-17BEEE70F30B}" type="presOf" srcId="{A09AF47E-E8CB-42B0-A74D-4AB0F467D395}" destId="{A62A34E6-5FDD-4DDD-B0FB-D90E22C7A713}" srcOrd="0" destOrd="1" presId="urn:microsoft.com/office/officeart/2005/8/layout/vList5"/>
    <dgm:cxn modelId="{41E713C5-F4B7-4F76-A1F0-7BE400EC3363}" type="presOf" srcId="{A0661FBE-DBB2-49F2-9E66-ED301AB250FE}" destId="{DE5128EC-ABAE-4179-AF2F-6BBF5DB4CB98}" srcOrd="0" destOrd="0" presId="urn:microsoft.com/office/officeart/2005/8/layout/vList5"/>
    <dgm:cxn modelId="{9FCDC7C5-BA58-4F3C-AFD1-E2B2F2779A57}" type="presOf" srcId="{90CD1B6D-2C0C-4D3F-A16A-6641634756CD}" destId="{4EF21C6C-D1DE-4256-B07B-3EB1B4A741DF}" srcOrd="0" destOrd="0" presId="urn:microsoft.com/office/officeart/2005/8/layout/vList5"/>
    <dgm:cxn modelId="{45D2F9C6-F90D-45BF-B365-F0F96901CDB4}" srcId="{3D44CAAA-A27A-47E4-81D1-6C56F2651B58}" destId="{A535A87A-337C-49DB-BBD1-2E92F45CF9E9}" srcOrd="1" destOrd="0" parTransId="{4A72A21A-8349-453B-8425-AB9409716D95}" sibTransId="{DF7507B3-DE50-486D-AF94-FB911E58660B}"/>
    <dgm:cxn modelId="{0CF31DC7-B6F3-413F-ADE0-7EDB2249B9CB}" type="presOf" srcId="{C4519658-126F-4F84-81D4-6C087A73A642}" destId="{EAED988A-A12C-4B47-BEFA-40B52AB9D459}" srcOrd="0" destOrd="0" presId="urn:microsoft.com/office/officeart/2005/8/layout/vList5"/>
    <dgm:cxn modelId="{2614EBCC-046C-4B48-BDF1-9F24F826D49A}" type="presOf" srcId="{2CF8ABF4-6FEA-4AD6-A0CB-C656FAA6797E}" destId="{8B91E474-4EA8-45FA-BA73-D1530F70D543}" srcOrd="0" destOrd="1" presId="urn:microsoft.com/office/officeart/2005/8/layout/vList5"/>
    <dgm:cxn modelId="{39EE8FCE-F538-4EEE-B0FC-4C8C489A1799}" srcId="{C4519658-126F-4F84-81D4-6C087A73A642}" destId="{7572525A-D6CE-4DF5-998B-B5FFC35165AC}" srcOrd="0" destOrd="0" parTransId="{C65E12F1-AED0-4E15-B11F-D183992681F3}" sibTransId="{FAC68AA7-35F8-4002-BF55-8C02C0E0B3E2}"/>
    <dgm:cxn modelId="{2F54E1D1-F705-4113-9EBD-D103714D7269}" type="presOf" srcId="{F7749459-414E-49AE-B5A7-A8296644BE62}" destId="{9E208335-6C38-4206-B659-5AC7CE622C82}" srcOrd="0" destOrd="0" presId="urn:microsoft.com/office/officeart/2005/8/layout/vList5"/>
    <dgm:cxn modelId="{F83DBFD2-F3FE-4CC4-9F0B-275BD5B6308D}" srcId="{2F85414C-6646-466F-8AD9-BB734C66A84B}" destId="{06FF2413-3D13-4480-AD5E-5FBE2B48AA7C}" srcOrd="3" destOrd="0" parTransId="{7B2CB872-BDB6-4B61-BC63-89FBE98E54F0}" sibTransId="{1C92226D-B2A2-4BBC-BAE5-38571F56A837}"/>
    <dgm:cxn modelId="{B2544AD4-BE8E-4FCF-A83F-B2AE3EC5396D}" srcId="{2CEB732A-C9CB-4CB7-818D-119579B5771C}" destId="{2EC4A867-CE73-490B-AE54-7D8C96C3A64F}" srcOrd="0" destOrd="0" parTransId="{06325C96-F275-4983-9CE4-06C916F4B687}" sibTransId="{26753187-6922-4F5D-B3E3-B879D81A1554}"/>
    <dgm:cxn modelId="{160D45DD-B3D2-4DB9-B5C1-2FD1F9C4A07D}" srcId="{D93EF93E-034D-4617-A02B-51EE78AAE503}" destId="{AC1BF480-950D-49B3-9C0A-6A0D0084D96F}" srcOrd="0" destOrd="0" parTransId="{883966F4-F315-4585-8D7E-92F752146278}" sibTransId="{A958422B-1540-46F1-A5B1-01D3625FBFCA}"/>
    <dgm:cxn modelId="{EBBE05DE-E87C-4FC9-BE5F-D7C285037D68}" type="presOf" srcId="{2F85414C-6646-466F-8AD9-BB734C66A84B}" destId="{CE27A80C-B5FC-464C-BBCB-45B245699239}" srcOrd="0" destOrd="0" presId="urn:microsoft.com/office/officeart/2005/8/layout/vList5"/>
    <dgm:cxn modelId="{64BD16DE-25AE-48D5-873E-9B7CB6D042DA}" srcId="{5C01914D-9583-42E5-956D-C078DF9511E8}" destId="{2F85414C-6646-466F-8AD9-BB734C66A84B}" srcOrd="1" destOrd="0" parTransId="{6FAFFCB1-ABC1-450A-84AA-23618A52373F}" sibTransId="{8FFB42C1-E1DB-4F20-9A12-2655D61DDD54}"/>
    <dgm:cxn modelId="{92C890E1-211A-4A4C-B72C-E5637CE21C92}" srcId="{5C01914D-9583-42E5-956D-C078DF9511E8}" destId="{D93EF93E-034D-4617-A02B-51EE78AAE503}" srcOrd="5" destOrd="0" parTransId="{0307690A-0178-4C50-9FDD-7758A7595E06}" sibTransId="{F41954B7-4E28-45C0-8124-338B072EF870}"/>
    <dgm:cxn modelId="{C228B4E6-F4FE-4212-B61D-4B87F38F572D}" type="presOf" srcId="{A535A87A-337C-49DB-BBD1-2E92F45CF9E9}" destId="{DE5128EC-ABAE-4179-AF2F-6BBF5DB4CB98}" srcOrd="0" destOrd="1" presId="urn:microsoft.com/office/officeart/2005/8/layout/vList5"/>
    <dgm:cxn modelId="{430CD2F8-50A3-4090-B564-B4ADC4FC12FA}" srcId="{5C01914D-9583-42E5-956D-C078DF9511E8}" destId="{B7D823C5-6A8C-4385-9F8E-1C70A8D1C221}" srcOrd="4" destOrd="0" parTransId="{F6FDEFEF-141C-4EF9-B171-930966A193CE}" sibTransId="{DE7BA912-24BA-496B-8FE7-4269BFF4D54A}"/>
    <dgm:cxn modelId="{B21460FC-44C6-4401-8708-53F950249F51}" type="presOf" srcId="{D57B2204-2F97-4CB6-9DEE-E6A66AC24D02}" destId="{B9D290BC-FE28-4D4B-959D-A5A3824ACD63}" srcOrd="0" destOrd="1" presId="urn:microsoft.com/office/officeart/2005/8/layout/vList5"/>
    <dgm:cxn modelId="{7C8EF5D4-D403-49F4-82D8-D2A69809ACF8}" type="presParOf" srcId="{90ACF1D4-BAC2-4E54-9EBF-B38C31F7005B}" destId="{96795063-3047-4884-9E28-B26520D53461}" srcOrd="0" destOrd="0" presId="urn:microsoft.com/office/officeart/2005/8/layout/vList5"/>
    <dgm:cxn modelId="{E836D679-1E10-409F-9929-30F778065A5E}" type="presParOf" srcId="{96795063-3047-4884-9E28-B26520D53461}" destId="{95AEA166-41D2-4D13-BD79-54EA21D2F71A}" srcOrd="0" destOrd="0" presId="urn:microsoft.com/office/officeart/2005/8/layout/vList5"/>
    <dgm:cxn modelId="{E35F85C1-0BA7-4AD6-A675-27C1702A70EF}" type="presParOf" srcId="{96795063-3047-4884-9E28-B26520D53461}" destId="{DE5128EC-ABAE-4179-AF2F-6BBF5DB4CB98}" srcOrd="1" destOrd="0" presId="urn:microsoft.com/office/officeart/2005/8/layout/vList5"/>
    <dgm:cxn modelId="{64D0E84C-CAD9-4C88-A581-0B47CCF6C2C3}" type="presParOf" srcId="{90ACF1D4-BAC2-4E54-9EBF-B38C31F7005B}" destId="{B66986B4-B015-4F08-BB9E-3735EFF0547A}" srcOrd="1" destOrd="0" presId="urn:microsoft.com/office/officeart/2005/8/layout/vList5"/>
    <dgm:cxn modelId="{69B3AF7D-DBFA-4FEB-B580-E07CC4C3C8BB}" type="presParOf" srcId="{90ACF1D4-BAC2-4E54-9EBF-B38C31F7005B}" destId="{86170315-A2BF-4F73-9BEF-38EB0000BEF7}" srcOrd="2" destOrd="0" presId="urn:microsoft.com/office/officeart/2005/8/layout/vList5"/>
    <dgm:cxn modelId="{39BBFEBD-9A84-4BCD-A7E8-96EEC485E497}" type="presParOf" srcId="{86170315-A2BF-4F73-9BEF-38EB0000BEF7}" destId="{CE27A80C-B5FC-464C-BBCB-45B245699239}" srcOrd="0" destOrd="0" presId="urn:microsoft.com/office/officeart/2005/8/layout/vList5"/>
    <dgm:cxn modelId="{8913095D-0521-4751-9438-0B8E30842046}" type="presParOf" srcId="{86170315-A2BF-4F73-9BEF-38EB0000BEF7}" destId="{1B9732CC-1FC4-430E-9211-FB4206A2B39B}" srcOrd="1" destOrd="0" presId="urn:microsoft.com/office/officeart/2005/8/layout/vList5"/>
    <dgm:cxn modelId="{162D1AA4-7BEA-408A-B4E0-1B5EBE99CD3A}" type="presParOf" srcId="{90ACF1D4-BAC2-4E54-9EBF-B38C31F7005B}" destId="{31913D53-B6BF-48F2-9B9D-BA3DE5F897A9}" srcOrd="3" destOrd="0" presId="urn:microsoft.com/office/officeart/2005/8/layout/vList5"/>
    <dgm:cxn modelId="{EFA9843A-4EA3-4E05-B10B-795753C95DD0}" type="presParOf" srcId="{90ACF1D4-BAC2-4E54-9EBF-B38C31F7005B}" destId="{A659637F-CBC4-4609-A85A-8A99C9D0EAFF}" srcOrd="4" destOrd="0" presId="urn:microsoft.com/office/officeart/2005/8/layout/vList5"/>
    <dgm:cxn modelId="{E95F76C5-9806-4070-AC0E-67D10F44F7DD}" type="presParOf" srcId="{A659637F-CBC4-4609-A85A-8A99C9D0EAFF}" destId="{8D8BD38A-2C87-4EC1-9F5F-E4F11AE5776E}" srcOrd="0" destOrd="0" presId="urn:microsoft.com/office/officeart/2005/8/layout/vList5"/>
    <dgm:cxn modelId="{8673C29D-3810-4F8E-B904-0A476B487DD2}" type="presParOf" srcId="{A659637F-CBC4-4609-A85A-8A99C9D0EAFF}" destId="{A62A34E6-5FDD-4DDD-B0FB-D90E22C7A713}" srcOrd="1" destOrd="0" presId="urn:microsoft.com/office/officeart/2005/8/layout/vList5"/>
    <dgm:cxn modelId="{F00F4B67-1ACB-40F4-B9B7-67A25D7CC7F2}" type="presParOf" srcId="{90ACF1D4-BAC2-4E54-9EBF-B38C31F7005B}" destId="{380BA30E-75A9-41EA-8D0A-2A9545E2166D}" srcOrd="5" destOrd="0" presId="urn:microsoft.com/office/officeart/2005/8/layout/vList5"/>
    <dgm:cxn modelId="{C16F7271-AC53-4CDD-8B02-92BF10CACAA6}" type="presParOf" srcId="{90ACF1D4-BAC2-4E54-9EBF-B38C31F7005B}" destId="{3290D7AB-6D0A-4438-9A53-4B47E19AFCB5}" srcOrd="6" destOrd="0" presId="urn:microsoft.com/office/officeart/2005/8/layout/vList5"/>
    <dgm:cxn modelId="{73AE2FF8-4F09-48D0-BC1A-2903C8857E68}" type="presParOf" srcId="{3290D7AB-6D0A-4438-9A53-4B47E19AFCB5}" destId="{4EF21C6C-D1DE-4256-B07B-3EB1B4A741DF}" srcOrd="0" destOrd="0" presId="urn:microsoft.com/office/officeart/2005/8/layout/vList5"/>
    <dgm:cxn modelId="{A31DB085-2E04-4164-A47A-4BBD62B6D3E7}" type="presParOf" srcId="{3290D7AB-6D0A-4438-9A53-4B47E19AFCB5}" destId="{4792D8FA-2633-4F63-9165-BAF365A0A315}" srcOrd="1" destOrd="0" presId="urn:microsoft.com/office/officeart/2005/8/layout/vList5"/>
    <dgm:cxn modelId="{4800FDAB-6298-4B7F-A221-9542EC0CEF88}" type="presParOf" srcId="{90ACF1D4-BAC2-4E54-9EBF-B38C31F7005B}" destId="{4971F122-D5FB-4A4A-A933-92CB85267D12}" srcOrd="7" destOrd="0" presId="urn:microsoft.com/office/officeart/2005/8/layout/vList5"/>
    <dgm:cxn modelId="{FC575738-FFF5-4352-A41C-8BA3156BAF2D}" type="presParOf" srcId="{90ACF1D4-BAC2-4E54-9EBF-B38C31F7005B}" destId="{8E138BFD-4F31-44F5-AF55-2D08CAF81520}" srcOrd="8" destOrd="0" presId="urn:microsoft.com/office/officeart/2005/8/layout/vList5"/>
    <dgm:cxn modelId="{2BA295DE-F28E-4173-A282-184FCDDCDBA6}" type="presParOf" srcId="{8E138BFD-4F31-44F5-AF55-2D08CAF81520}" destId="{FC37938B-869F-415E-A7DE-672B9AAEFFFA}" srcOrd="0" destOrd="0" presId="urn:microsoft.com/office/officeart/2005/8/layout/vList5"/>
    <dgm:cxn modelId="{F68FD35A-09BB-4B51-AF05-99EA7071312E}" type="presParOf" srcId="{8E138BFD-4F31-44F5-AF55-2D08CAF81520}" destId="{9E208335-6C38-4206-B659-5AC7CE622C82}" srcOrd="1" destOrd="0" presId="urn:microsoft.com/office/officeart/2005/8/layout/vList5"/>
    <dgm:cxn modelId="{2CC24084-1F04-4C0E-A00C-1A8E9B92E860}" type="presParOf" srcId="{90ACF1D4-BAC2-4E54-9EBF-B38C31F7005B}" destId="{D703F3E6-487C-4C9E-8B1C-95F2934A4CBB}" srcOrd="9" destOrd="0" presId="urn:microsoft.com/office/officeart/2005/8/layout/vList5"/>
    <dgm:cxn modelId="{A0F45D71-07C2-4DA4-8442-2271BB13DE29}" type="presParOf" srcId="{90ACF1D4-BAC2-4E54-9EBF-B38C31F7005B}" destId="{3268640C-7A8A-4BA8-89BD-5930682D2DB1}" srcOrd="10" destOrd="0" presId="urn:microsoft.com/office/officeart/2005/8/layout/vList5"/>
    <dgm:cxn modelId="{3CC12212-6598-464B-B909-F86020D8468B}" type="presParOf" srcId="{3268640C-7A8A-4BA8-89BD-5930682D2DB1}" destId="{62641092-D94D-44DE-BF9F-ACE73DB0FD22}" srcOrd="0" destOrd="0" presId="urn:microsoft.com/office/officeart/2005/8/layout/vList5"/>
    <dgm:cxn modelId="{400D4768-0F50-48DB-8C2B-FD5B0B4AB8B1}" type="presParOf" srcId="{3268640C-7A8A-4BA8-89BD-5930682D2DB1}" destId="{B9D290BC-FE28-4D4B-959D-A5A3824ACD63}" srcOrd="1" destOrd="0" presId="urn:microsoft.com/office/officeart/2005/8/layout/vList5"/>
    <dgm:cxn modelId="{7C368D5E-7425-45A5-8BB2-A345DF12749E}" type="presParOf" srcId="{90ACF1D4-BAC2-4E54-9EBF-B38C31F7005B}" destId="{D0C63959-7133-4ECD-80E3-53C2E430DF42}" srcOrd="11" destOrd="0" presId="urn:microsoft.com/office/officeart/2005/8/layout/vList5"/>
    <dgm:cxn modelId="{33CC0245-E490-44AF-8FBD-3517FF631F61}" type="presParOf" srcId="{90ACF1D4-BAC2-4E54-9EBF-B38C31F7005B}" destId="{4C3BAC00-EF44-4B6F-A96A-8A12E8948F9F}" srcOrd="12" destOrd="0" presId="urn:microsoft.com/office/officeart/2005/8/layout/vList5"/>
    <dgm:cxn modelId="{D83183E1-CD28-4950-B7EF-2170E74A43C0}" type="presParOf" srcId="{4C3BAC00-EF44-4B6F-A96A-8A12E8948F9F}" destId="{5DCA53D4-0934-4120-9DCB-CBF7E2F133EF}" srcOrd="0" destOrd="0" presId="urn:microsoft.com/office/officeart/2005/8/layout/vList5"/>
    <dgm:cxn modelId="{68F3B153-C1EF-42B7-AF3C-5E50C3870068}" type="presParOf" srcId="{4C3BAC00-EF44-4B6F-A96A-8A12E8948F9F}" destId="{74234516-ED78-4C52-A7DD-D75DB2DD5ACD}" srcOrd="1" destOrd="0" presId="urn:microsoft.com/office/officeart/2005/8/layout/vList5"/>
    <dgm:cxn modelId="{D3BD8372-BD49-4A60-B622-172B4148C2E2}" type="presParOf" srcId="{90ACF1D4-BAC2-4E54-9EBF-B38C31F7005B}" destId="{555461CE-D2E8-4339-A58B-4F9C7AC664AF}" srcOrd="13" destOrd="0" presId="urn:microsoft.com/office/officeart/2005/8/layout/vList5"/>
    <dgm:cxn modelId="{7B865EEE-9223-4FFE-9135-47987429152B}" type="presParOf" srcId="{90ACF1D4-BAC2-4E54-9EBF-B38C31F7005B}" destId="{C23A9464-40DB-428A-B82D-2845C41AD945}" srcOrd="14" destOrd="0" presId="urn:microsoft.com/office/officeart/2005/8/layout/vList5"/>
    <dgm:cxn modelId="{F8D9E76A-6A49-4B55-BF35-86D1AF51482F}" type="presParOf" srcId="{C23A9464-40DB-428A-B82D-2845C41AD945}" destId="{EAED988A-A12C-4B47-BEFA-40B52AB9D459}" srcOrd="0" destOrd="0" presId="urn:microsoft.com/office/officeart/2005/8/layout/vList5"/>
    <dgm:cxn modelId="{984E8F81-84E5-446F-96EC-E2862379FEC5}" type="presParOf" srcId="{C23A9464-40DB-428A-B82D-2845C41AD945}" destId="{8B91E474-4EA8-45FA-BA73-D1530F70D54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01914D-9583-42E5-956D-C078DF9511E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3D44CAAA-A27A-47E4-81D1-6C56F2651B58}">
      <dgm:prSet phldrT="[Text]" custT="1"/>
      <dgm:spPr/>
      <dgm:t>
        <a:bodyPr/>
        <a:lstStyle/>
        <a:p>
          <a:r>
            <a:rPr lang="en-GB" sz="2000" dirty="0">
              <a:solidFill>
                <a:schemeClr val="tx1"/>
              </a:solidFill>
              <a:latin typeface="+mn-lt"/>
              <a:cs typeface="Calibri" panose="020F0502020204030204" pitchFamily="34" charset="0"/>
            </a:rPr>
            <a:t>Device</a:t>
          </a:r>
        </a:p>
      </dgm:t>
    </dgm:pt>
    <dgm:pt modelId="{578541DE-8BDA-41D3-BA0E-D4435696A189}" type="parTrans" cxnId="{862F1B3A-B3B0-4679-A564-9FAF005E3727}">
      <dgm:prSet/>
      <dgm:spPr/>
      <dgm:t>
        <a:bodyPr/>
        <a:lstStyle/>
        <a:p>
          <a:endParaRPr lang="en-GB"/>
        </a:p>
      </dgm:t>
    </dgm:pt>
    <dgm:pt modelId="{8981E124-A314-4666-8D7E-B3AA033D0BB5}" type="sibTrans" cxnId="{862F1B3A-B3B0-4679-A564-9FAF005E3727}">
      <dgm:prSet/>
      <dgm:spPr/>
      <dgm:t>
        <a:bodyPr/>
        <a:lstStyle/>
        <a:p>
          <a:endParaRPr lang="en-GB"/>
        </a:p>
      </dgm:t>
    </dgm:pt>
    <dgm:pt modelId="{A0661FBE-DBB2-49F2-9E66-ED301AB250FE}">
      <dgm:prSet phldrT="[Text]" custT="1"/>
      <dgm:spPr/>
      <dgm:t>
        <a:bodyPr/>
        <a:lstStyle/>
        <a:p>
          <a:r>
            <a:rPr lang="en-GB" sz="1600" dirty="0">
              <a:latin typeface="Calibri" panose="020F0502020204030204" pitchFamily="34" charset="0"/>
              <a:cs typeface="Calibri" panose="020F0502020204030204" pitchFamily="34" charset="0"/>
            </a:rPr>
            <a:t>Loan device</a:t>
          </a:r>
        </a:p>
      </dgm:t>
    </dgm:pt>
    <dgm:pt modelId="{E4D6EE4B-4B3D-404D-849C-8FB947A7AFE7}" type="parTrans" cxnId="{A8BCA261-847E-4155-B35B-E81FC3DDF07D}">
      <dgm:prSet/>
      <dgm:spPr/>
      <dgm:t>
        <a:bodyPr/>
        <a:lstStyle/>
        <a:p>
          <a:endParaRPr lang="en-GB"/>
        </a:p>
      </dgm:t>
    </dgm:pt>
    <dgm:pt modelId="{11ABF45A-E8F3-4B89-A819-7E9F94BE24E8}" type="sibTrans" cxnId="{A8BCA261-847E-4155-B35B-E81FC3DDF07D}">
      <dgm:prSet/>
      <dgm:spPr/>
      <dgm:t>
        <a:bodyPr/>
        <a:lstStyle/>
        <a:p>
          <a:endParaRPr lang="en-GB"/>
        </a:p>
      </dgm:t>
    </dgm:pt>
    <dgm:pt modelId="{A535A87A-337C-49DB-BBD1-2E92F45CF9E9}">
      <dgm:prSet phldrT="[Text]" custT="1"/>
      <dgm:spPr/>
      <dgm:t>
        <a:bodyPr/>
        <a:lstStyle/>
        <a:p>
          <a:r>
            <a:rPr lang="en-GB" sz="1600" dirty="0">
              <a:latin typeface="Calibri" panose="020F0502020204030204" pitchFamily="34" charset="0"/>
              <a:cs typeface="Calibri" panose="020F0502020204030204" pitchFamily="34" charset="0"/>
            </a:rPr>
            <a:t>Compatibility: OS / OS version / tablet &amp; phone</a:t>
          </a:r>
        </a:p>
      </dgm:t>
    </dgm:pt>
    <dgm:pt modelId="{4A72A21A-8349-453B-8425-AB9409716D95}" type="parTrans" cxnId="{45D2F9C6-F90D-45BF-B365-F0F96901CDB4}">
      <dgm:prSet/>
      <dgm:spPr/>
      <dgm:t>
        <a:bodyPr/>
        <a:lstStyle/>
        <a:p>
          <a:endParaRPr lang="en-GB"/>
        </a:p>
      </dgm:t>
    </dgm:pt>
    <dgm:pt modelId="{DF7507B3-DE50-486D-AF94-FB911E58660B}" type="sibTrans" cxnId="{45D2F9C6-F90D-45BF-B365-F0F96901CDB4}">
      <dgm:prSet/>
      <dgm:spPr/>
      <dgm:t>
        <a:bodyPr/>
        <a:lstStyle/>
        <a:p>
          <a:endParaRPr lang="en-GB"/>
        </a:p>
      </dgm:t>
    </dgm:pt>
    <dgm:pt modelId="{2F85414C-6646-466F-8AD9-BB734C66A84B}">
      <dgm:prSet phldrT="[Text]" custT="1"/>
      <dgm:spPr/>
      <dgm:t>
        <a:bodyPr/>
        <a:lstStyle/>
        <a:p>
          <a:r>
            <a:rPr lang="en-GB" sz="2000" dirty="0">
              <a:solidFill>
                <a:schemeClr val="tx1"/>
              </a:solidFill>
              <a:latin typeface="+mn-lt"/>
              <a:cs typeface="Calibri" panose="020F0502020204030204" pitchFamily="34" charset="0"/>
            </a:rPr>
            <a:t>Willing &amp; able</a:t>
          </a:r>
        </a:p>
      </dgm:t>
    </dgm:pt>
    <dgm:pt modelId="{6FAFFCB1-ABC1-450A-84AA-23618A52373F}" type="parTrans" cxnId="{64BD16DE-25AE-48D5-873E-9B7CB6D042DA}">
      <dgm:prSet/>
      <dgm:spPr/>
      <dgm:t>
        <a:bodyPr/>
        <a:lstStyle/>
        <a:p>
          <a:endParaRPr lang="en-GB"/>
        </a:p>
      </dgm:t>
    </dgm:pt>
    <dgm:pt modelId="{8FFB42C1-E1DB-4F20-9A12-2655D61DDD54}" type="sibTrans" cxnId="{64BD16DE-25AE-48D5-873E-9B7CB6D042DA}">
      <dgm:prSet/>
      <dgm:spPr/>
      <dgm:t>
        <a:bodyPr/>
        <a:lstStyle/>
        <a:p>
          <a:endParaRPr lang="en-GB"/>
        </a:p>
      </dgm:t>
    </dgm:pt>
    <dgm:pt modelId="{2245678A-4801-410F-B1DD-F8FF7522A4D0}">
      <dgm:prSet phldrT="[Text]" custT="1"/>
      <dgm:spPr/>
      <dgm:t>
        <a:bodyPr/>
        <a:lstStyle/>
        <a:p>
          <a:r>
            <a:rPr lang="en-GB" sz="1600" b="1" dirty="0">
              <a:solidFill>
                <a:srgbClr val="00B0F0"/>
              </a:solidFill>
              <a:latin typeface="Calibri" panose="020F0502020204030204" pitchFamily="34" charset="0"/>
              <a:cs typeface="Calibri" panose="020F0502020204030204" pitchFamily="34" charset="0"/>
            </a:rPr>
            <a:t>Incentives</a:t>
          </a:r>
        </a:p>
      </dgm:t>
    </dgm:pt>
    <dgm:pt modelId="{E50F6878-72CB-48F9-AAB2-F349EB11BD20}" type="parTrans" cxnId="{EDA26899-74D2-41DF-84C3-50525A47D809}">
      <dgm:prSet/>
      <dgm:spPr/>
      <dgm:t>
        <a:bodyPr/>
        <a:lstStyle/>
        <a:p>
          <a:endParaRPr lang="en-GB"/>
        </a:p>
      </dgm:t>
    </dgm:pt>
    <dgm:pt modelId="{5EDAFD6C-92E9-4562-8107-DB52FDBDA1E7}" type="sibTrans" cxnId="{EDA26899-74D2-41DF-84C3-50525A47D809}">
      <dgm:prSet/>
      <dgm:spPr/>
      <dgm:t>
        <a:bodyPr/>
        <a:lstStyle/>
        <a:p>
          <a:endParaRPr lang="en-GB"/>
        </a:p>
      </dgm:t>
    </dgm:pt>
    <dgm:pt modelId="{2CEB732A-C9CB-4CB7-818D-119579B5771C}">
      <dgm:prSet phldrT="[Text]" custT="1"/>
      <dgm:spPr/>
      <dgm:t>
        <a:bodyPr/>
        <a:lstStyle/>
        <a:p>
          <a:r>
            <a:rPr lang="en-GB" sz="2000" dirty="0">
              <a:solidFill>
                <a:schemeClr val="tx1"/>
              </a:solidFill>
              <a:latin typeface="+mn-lt"/>
              <a:cs typeface="Calibri" panose="020F0502020204030204" pitchFamily="34" charset="0"/>
            </a:rPr>
            <a:t>Find app</a:t>
          </a:r>
        </a:p>
      </dgm:t>
    </dgm:pt>
    <dgm:pt modelId="{9969BAB6-F3FF-4FCE-8E69-0EEC7D80DEBA}" type="parTrans" cxnId="{C2C791B7-FB3E-4BA2-9831-CB67D105B9EE}">
      <dgm:prSet/>
      <dgm:spPr/>
      <dgm:t>
        <a:bodyPr/>
        <a:lstStyle/>
        <a:p>
          <a:endParaRPr lang="en-GB"/>
        </a:p>
      </dgm:t>
    </dgm:pt>
    <dgm:pt modelId="{AB34D3A6-FA1F-4889-8D73-224CC4633A49}" type="sibTrans" cxnId="{C2C791B7-FB3E-4BA2-9831-CB67D105B9EE}">
      <dgm:prSet/>
      <dgm:spPr/>
      <dgm:t>
        <a:bodyPr/>
        <a:lstStyle/>
        <a:p>
          <a:endParaRPr lang="en-GB"/>
        </a:p>
      </dgm:t>
    </dgm:pt>
    <dgm:pt modelId="{2EC4A867-CE73-490B-AE54-7D8C96C3A64F}">
      <dgm:prSet phldrT="[Text]" custT="1"/>
      <dgm:spPr>
        <a:solidFill>
          <a:srgbClr val="BBE0E3">
            <a:alpha val="90000"/>
            <a:tint val="40000"/>
            <a:hueOff val="0"/>
            <a:satOff val="0"/>
            <a:lumOff val="0"/>
            <a:alphaOff val="0"/>
          </a:srgbClr>
        </a:solidFill>
        <a:ln w="25400" cap="flat" cmpd="sng" algn="ctr">
          <a:solidFill>
            <a:srgbClr val="BBE0E3">
              <a:alpha val="90000"/>
              <a:tint val="40000"/>
              <a:hueOff val="0"/>
              <a:satOff val="0"/>
              <a:lumOff val="0"/>
              <a:alphaOff val="0"/>
            </a:srgbClr>
          </a:solidFill>
          <a:prstDash val="solid"/>
        </a:ln>
        <a:effectLst/>
      </dgm:spPr>
      <dgm:t>
        <a:bodyPr spcFirstLastPara="0" vert="horz" wrap="square" lIns="247650" tIns="123825" rIns="247650" bIns="123825" numCol="1" spcCol="1270" anchor="ctr" anchorCtr="0"/>
        <a:lstStyle/>
        <a:p>
          <a:r>
            <a:rPr lang="en-GB" sz="1600" kern="1200" dirty="0">
              <a:latin typeface="Calibri" panose="020F0502020204030204" pitchFamily="34" charset="0"/>
              <a:cs typeface="Calibri" panose="020F0502020204030204" pitchFamily="34" charset="0"/>
            </a:rPr>
            <a:t>Search / </a:t>
          </a:r>
          <a:r>
            <a:rPr lang="en-GB" sz="1600" kern="1200" dirty="0">
              <a:solidFill>
                <a:srgbClr val="000000">
                  <a:hueOff val="0"/>
                  <a:satOff val="0"/>
                  <a:lumOff val="0"/>
                  <a:alphaOff val="0"/>
                </a:srgbClr>
              </a:solidFill>
              <a:latin typeface="Calibri" panose="020F0502020204030204" pitchFamily="34" charset="0"/>
              <a:ea typeface="ヒラギノ角ゴ Pro W3"/>
              <a:cs typeface="Calibri" panose="020F0502020204030204" pitchFamily="34" charset="0"/>
            </a:rPr>
            <a:t>link</a:t>
          </a:r>
          <a:r>
            <a:rPr lang="en-GB" sz="1600" kern="1200" dirty="0">
              <a:latin typeface="Calibri" panose="020F0502020204030204" pitchFamily="34" charset="0"/>
              <a:cs typeface="Calibri" panose="020F0502020204030204" pitchFamily="34" charset="0"/>
            </a:rPr>
            <a:t> / QR code</a:t>
          </a:r>
        </a:p>
      </dgm:t>
    </dgm:pt>
    <dgm:pt modelId="{06325C96-F275-4983-9CE4-06C916F4B687}" type="parTrans" cxnId="{B2544AD4-BE8E-4FCF-A83F-B2AE3EC5396D}">
      <dgm:prSet/>
      <dgm:spPr/>
      <dgm:t>
        <a:bodyPr/>
        <a:lstStyle/>
        <a:p>
          <a:endParaRPr lang="en-GB"/>
        </a:p>
      </dgm:t>
    </dgm:pt>
    <dgm:pt modelId="{26753187-6922-4F5D-B3E3-B879D81A1554}" type="sibTrans" cxnId="{B2544AD4-BE8E-4FCF-A83F-B2AE3EC5396D}">
      <dgm:prSet/>
      <dgm:spPr/>
      <dgm:t>
        <a:bodyPr/>
        <a:lstStyle/>
        <a:p>
          <a:endParaRPr lang="en-GB"/>
        </a:p>
      </dgm:t>
    </dgm:pt>
    <dgm:pt modelId="{90CD1B6D-2C0C-4D3F-A16A-6641634756CD}">
      <dgm:prSet custT="1"/>
      <dgm:spPr/>
      <dgm:t>
        <a:bodyPr/>
        <a:lstStyle/>
        <a:p>
          <a:r>
            <a:rPr lang="en-GB" sz="2000" dirty="0">
              <a:solidFill>
                <a:schemeClr val="tx1"/>
              </a:solidFill>
              <a:latin typeface="+mn-lt"/>
              <a:cs typeface="Calibri" panose="020F0502020204030204" pitchFamily="34" charset="0"/>
            </a:rPr>
            <a:t>Install app</a:t>
          </a:r>
        </a:p>
      </dgm:t>
    </dgm:pt>
    <dgm:pt modelId="{4937DD22-37B7-4FD4-9CBC-A4043D813AB4}" type="parTrans" cxnId="{A00645C0-115F-4314-82EF-5D4E7328D693}">
      <dgm:prSet/>
      <dgm:spPr/>
      <dgm:t>
        <a:bodyPr/>
        <a:lstStyle/>
        <a:p>
          <a:endParaRPr lang="en-GB"/>
        </a:p>
      </dgm:t>
    </dgm:pt>
    <dgm:pt modelId="{84A62B1E-F542-4695-A6F4-EEFB5284B3B9}" type="sibTrans" cxnId="{A00645C0-115F-4314-82EF-5D4E7328D693}">
      <dgm:prSet/>
      <dgm:spPr/>
      <dgm:t>
        <a:bodyPr/>
        <a:lstStyle/>
        <a:p>
          <a:endParaRPr lang="en-GB"/>
        </a:p>
      </dgm:t>
    </dgm:pt>
    <dgm:pt modelId="{1217CAC6-71AD-41EA-83D7-051078E03056}">
      <dgm:prSet custT="1"/>
      <dgm:spPr>
        <a:solidFill>
          <a:srgbClr val="BBE0E3">
            <a:alpha val="90000"/>
            <a:tint val="40000"/>
            <a:hueOff val="0"/>
            <a:satOff val="0"/>
            <a:lumOff val="0"/>
            <a:alphaOff val="0"/>
          </a:srgbClr>
        </a:solidFill>
        <a:ln w="25400" cap="flat" cmpd="sng" algn="ctr">
          <a:solidFill>
            <a:srgbClr val="BBE0E3">
              <a:alpha val="90000"/>
              <a:tint val="40000"/>
              <a:hueOff val="0"/>
              <a:satOff val="0"/>
              <a:lumOff val="0"/>
              <a:alphaOff val="0"/>
            </a:srgbClr>
          </a:solidFill>
          <a:prstDash val="solid"/>
        </a:ln>
        <a:effectLst/>
      </dgm:spPr>
      <dgm:t>
        <a:bodyPr spcFirstLastPara="0" vert="horz" wrap="square" lIns="247650" tIns="123825" rIns="247650" bIns="123825" numCol="1" spcCol="1270" anchor="ctr" anchorCtr="0"/>
        <a:lstStyle/>
        <a:p>
          <a:pPr marL="114300" lvl="1" indent="-114300" algn="l" defTabSz="622300">
            <a:lnSpc>
              <a:spcPct val="90000"/>
            </a:lnSpc>
            <a:spcBef>
              <a:spcPct val="0"/>
            </a:spcBef>
            <a:spcAft>
              <a:spcPct val="15000"/>
            </a:spcAft>
            <a:buChar char="•"/>
          </a:pPr>
          <a:r>
            <a:rPr lang="en-GB" sz="1600" kern="1200" dirty="0">
              <a:solidFill>
                <a:srgbClr val="000000">
                  <a:hueOff val="0"/>
                  <a:satOff val="0"/>
                  <a:lumOff val="0"/>
                  <a:alphaOff val="0"/>
                </a:srgbClr>
              </a:solidFill>
              <a:latin typeface="Calibri" panose="020F0502020204030204" pitchFamily="34" charset="0"/>
              <a:ea typeface="ヒラギノ角ゴ Pro W3"/>
              <a:cs typeface="Calibri" panose="020F0502020204030204" pitchFamily="34" charset="0"/>
            </a:rPr>
            <a:t> App size</a:t>
          </a:r>
        </a:p>
      </dgm:t>
    </dgm:pt>
    <dgm:pt modelId="{1EF11685-2B90-4178-9991-7F97EC63AD2A}" type="parTrans" cxnId="{C6149406-3EBE-4398-B327-AF46C2FACE96}">
      <dgm:prSet/>
      <dgm:spPr/>
      <dgm:t>
        <a:bodyPr/>
        <a:lstStyle/>
        <a:p>
          <a:endParaRPr lang="en-GB"/>
        </a:p>
      </dgm:t>
    </dgm:pt>
    <dgm:pt modelId="{765E7C75-A030-41CA-ACA2-D2E64B8734DB}" type="sibTrans" cxnId="{C6149406-3EBE-4398-B327-AF46C2FACE96}">
      <dgm:prSet/>
      <dgm:spPr/>
      <dgm:t>
        <a:bodyPr/>
        <a:lstStyle/>
        <a:p>
          <a:endParaRPr lang="en-GB"/>
        </a:p>
      </dgm:t>
    </dgm:pt>
    <dgm:pt modelId="{B7D823C5-6A8C-4385-9F8E-1C70A8D1C221}">
      <dgm:prSet custT="1"/>
      <dgm:spPr/>
      <dgm:t>
        <a:bodyPr/>
        <a:lstStyle/>
        <a:p>
          <a:r>
            <a:rPr lang="en-GB" sz="2000" dirty="0">
              <a:solidFill>
                <a:schemeClr val="tx1"/>
              </a:solidFill>
              <a:latin typeface="+mn-lt"/>
              <a:cs typeface="Calibri" panose="020F0502020204030204" pitchFamily="34" charset="0"/>
            </a:rPr>
            <a:t>Log in</a:t>
          </a:r>
        </a:p>
      </dgm:t>
    </dgm:pt>
    <dgm:pt modelId="{F6FDEFEF-141C-4EF9-B171-930966A193CE}" type="parTrans" cxnId="{430CD2F8-50A3-4090-B564-B4ADC4FC12FA}">
      <dgm:prSet/>
      <dgm:spPr/>
      <dgm:t>
        <a:bodyPr/>
        <a:lstStyle/>
        <a:p>
          <a:endParaRPr lang="en-GB"/>
        </a:p>
      </dgm:t>
    </dgm:pt>
    <dgm:pt modelId="{DE7BA912-24BA-496B-8FE7-4269BFF4D54A}" type="sibTrans" cxnId="{430CD2F8-50A3-4090-B564-B4ADC4FC12FA}">
      <dgm:prSet/>
      <dgm:spPr/>
      <dgm:t>
        <a:bodyPr/>
        <a:lstStyle/>
        <a:p>
          <a:endParaRPr lang="en-GB"/>
        </a:p>
      </dgm:t>
    </dgm:pt>
    <dgm:pt modelId="{D93EF93E-034D-4617-A02B-51EE78AAE503}">
      <dgm:prSet custT="1"/>
      <dgm:spPr/>
      <dgm:t>
        <a:bodyPr/>
        <a:lstStyle/>
        <a:p>
          <a:r>
            <a:rPr lang="en-GB" sz="2000" dirty="0">
              <a:solidFill>
                <a:schemeClr val="tx1"/>
              </a:solidFill>
              <a:latin typeface="+mn-lt"/>
              <a:cs typeface="Calibri" panose="020F0502020204030204" pitchFamily="34" charset="0"/>
            </a:rPr>
            <a:t>Set permissions</a:t>
          </a:r>
        </a:p>
      </dgm:t>
    </dgm:pt>
    <dgm:pt modelId="{0307690A-0178-4C50-9FDD-7758A7595E06}" type="parTrans" cxnId="{92C890E1-211A-4A4C-B72C-E5637CE21C92}">
      <dgm:prSet/>
      <dgm:spPr/>
      <dgm:t>
        <a:bodyPr/>
        <a:lstStyle/>
        <a:p>
          <a:endParaRPr lang="en-GB"/>
        </a:p>
      </dgm:t>
    </dgm:pt>
    <dgm:pt modelId="{F41954B7-4E28-45C0-8124-338B072EF870}" type="sibTrans" cxnId="{92C890E1-211A-4A4C-B72C-E5637CE21C92}">
      <dgm:prSet/>
      <dgm:spPr/>
      <dgm:t>
        <a:bodyPr/>
        <a:lstStyle/>
        <a:p>
          <a:endParaRPr lang="en-GB"/>
        </a:p>
      </dgm:t>
    </dgm:pt>
    <dgm:pt modelId="{F7749459-414E-49AE-B5A7-A8296644BE62}">
      <dgm:prSet custT="1"/>
      <dgm:spPr>
        <a:solidFill>
          <a:srgbClr val="BBE0E3">
            <a:alpha val="90000"/>
            <a:tint val="40000"/>
            <a:hueOff val="0"/>
            <a:satOff val="0"/>
            <a:lumOff val="0"/>
            <a:alphaOff val="0"/>
          </a:srgbClr>
        </a:solidFill>
        <a:ln w="25400" cap="flat" cmpd="sng" algn="ctr">
          <a:solidFill>
            <a:srgbClr val="BBE0E3">
              <a:alpha val="90000"/>
              <a:tint val="40000"/>
              <a:hueOff val="0"/>
              <a:satOff val="0"/>
              <a:lumOff val="0"/>
              <a:alphaOff val="0"/>
            </a:srgbClr>
          </a:solidFill>
          <a:prstDash val="solid"/>
        </a:ln>
        <a:effectLst/>
      </dgm:spPr>
      <dgm:t>
        <a:bodyPr spcFirstLastPara="0" vert="horz" wrap="square" lIns="247650" tIns="123825" rIns="247650" bIns="123825" numCol="1" spcCol="1270" anchor="ctr" anchorCtr="0"/>
        <a:lstStyle/>
        <a:p>
          <a:r>
            <a:rPr lang="en-GB" sz="1600" kern="1200" dirty="0">
              <a:solidFill>
                <a:srgbClr val="000000">
                  <a:hueOff val="0"/>
                  <a:satOff val="0"/>
                  <a:lumOff val="0"/>
                  <a:alphaOff val="0"/>
                </a:srgbClr>
              </a:solidFill>
              <a:latin typeface="Calibri" panose="020F0502020204030204" pitchFamily="34" charset="0"/>
              <a:ea typeface="ヒラギノ角ゴ Pro W3"/>
              <a:cs typeface="Calibri" panose="020F0502020204030204" pitchFamily="34" charset="0"/>
            </a:rPr>
            <a:t>User</a:t>
          </a:r>
          <a:r>
            <a:rPr lang="en-GB" sz="1600" kern="1200" dirty="0">
              <a:latin typeface="Calibri" panose="020F0502020204030204" pitchFamily="34" charset="0"/>
              <a:cs typeface="Calibri" panose="020F0502020204030204" pitchFamily="34" charset="0"/>
            </a:rPr>
            <a:t> name and/or password</a:t>
          </a:r>
        </a:p>
      </dgm:t>
    </dgm:pt>
    <dgm:pt modelId="{4F515A95-E57F-45C0-80F9-11C9C91103D0}" type="parTrans" cxnId="{582AC786-8E67-4803-AF30-07CA777435A5}">
      <dgm:prSet/>
      <dgm:spPr/>
      <dgm:t>
        <a:bodyPr/>
        <a:lstStyle/>
        <a:p>
          <a:endParaRPr lang="en-GB"/>
        </a:p>
      </dgm:t>
    </dgm:pt>
    <dgm:pt modelId="{8C28D311-4EC3-4382-98E2-5FFC6BAAC060}" type="sibTrans" cxnId="{582AC786-8E67-4803-AF30-07CA777435A5}">
      <dgm:prSet/>
      <dgm:spPr/>
      <dgm:t>
        <a:bodyPr/>
        <a:lstStyle/>
        <a:p>
          <a:endParaRPr lang="en-GB"/>
        </a:p>
      </dgm:t>
    </dgm:pt>
    <dgm:pt modelId="{6996BFFD-9586-4672-876D-FBD157AC7D3A}">
      <dgm:prSet custT="1"/>
      <dgm:spPr/>
      <dgm:t>
        <a:bodyPr/>
        <a:lstStyle/>
        <a:p>
          <a:r>
            <a:rPr lang="en-GB" sz="2000" dirty="0">
              <a:solidFill>
                <a:schemeClr val="tx1"/>
              </a:solidFill>
              <a:latin typeface="+mn-lt"/>
              <a:cs typeface="Calibri" panose="020F0502020204030204" pitchFamily="34" charset="0"/>
            </a:rPr>
            <a:t>Use app</a:t>
          </a:r>
        </a:p>
      </dgm:t>
    </dgm:pt>
    <dgm:pt modelId="{60C075A9-7826-49E6-A65E-AEA2BC16126D}" type="parTrans" cxnId="{EFBF6C69-AF04-47C5-9A4E-8766E574D849}">
      <dgm:prSet/>
      <dgm:spPr/>
      <dgm:t>
        <a:bodyPr/>
        <a:lstStyle/>
        <a:p>
          <a:endParaRPr lang="en-GB"/>
        </a:p>
      </dgm:t>
    </dgm:pt>
    <dgm:pt modelId="{55C720F2-88FE-44A9-AEB6-4540F6C9488B}" type="sibTrans" cxnId="{EFBF6C69-AF04-47C5-9A4E-8766E574D849}">
      <dgm:prSet/>
      <dgm:spPr/>
      <dgm:t>
        <a:bodyPr/>
        <a:lstStyle/>
        <a:p>
          <a:endParaRPr lang="en-GB"/>
        </a:p>
      </dgm:t>
    </dgm:pt>
    <dgm:pt modelId="{AC1BF480-950D-49B3-9C0A-6A0D0084D96F}">
      <dgm:prSet custT="1"/>
      <dgm:spPr>
        <a:solidFill>
          <a:srgbClr val="BBE0E3">
            <a:alpha val="90000"/>
            <a:tint val="40000"/>
            <a:hueOff val="0"/>
            <a:satOff val="0"/>
            <a:lumOff val="0"/>
            <a:alphaOff val="0"/>
          </a:srgbClr>
        </a:solidFill>
        <a:ln w="25400" cap="flat" cmpd="sng" algn="ctr">
          <a:solidFill>
            <a:srgbClr val="BBE0E3">
              <a:alpha val="90000"/>
              <a:tint val="40000"/>
              <a:hueOff val="0"/>
              <a:satOff val="0"/>
              <a:lumOff val="0"/>
              <a:alphaOff val="0"/>
            </a:srgbClr>
          </a:solidFill>
          <a:prstDash val="solid"/>
        </a:ln>
        <a:effectLst/>
      </dgm:spPr>
      <dgm:t>
        <a:bodyPr spcFirstLastPara="0" vert="horz" wrap="square" lIns="247650" tIns="123825" rIns="247650" bIns="123825" numCol="1" spcCol="1270" anchor="ctr" anchorCtr="0"/>
        <a:lstStyle/>
        <a:p>
          <a:r>
            <a:rPr lang="en-GB" sz="1600" kern="1200" dirty="0">
              <a:solidFill>
                <a:srgbClr val="000000">
                  <a:hueOff val="0"/>
                  <a:satOff val="0"/>
                  <a:lumOff val="0"/>
                  <a:alphaOff val="0"/>
                </a:srgbClr>
              </a:solidFill>
              <a:latin typeface="Calibri" panose="020F0502020204030204" pitchFamily="34" charset="0"/>
              <a:ea typeface="ヒラギノ角ゴ Pro W3"/>
              <a:cs typeface="Calibri" panose="020F0502020204030204" pitchFamily="34" charset="0"/>
            </a:rPr>
            <a:t>Wording</a:t>
          </a:r>
          <a:r>
            <a:rPr lang="en-GB" sz="1600" kern="1200" dirty="0">
              <a:latin typeface="Calibri" panose="020F0502020204030204" pitchFamily="34" charset="0"/>
              <a:cs typeface="Calibri" panose="020F0502020204030204" pitchFamily="34" charset="0"/>
            </a:rPr>
            <a:t>: </a:t>
          </a:r>
          <a:r>
            <a:rPr lang="en-GB" sz="1600" kern="1200" dirty="0">
              <a:solidFill>
                <a:srgbClr val="000000">
                  <a:hueOff val="0"/>
                  <a:satOff val="0"/>
                  <a:lumOff val="0"/>
                  <a:alphaOff val="0"/>
                </a:srgbClr>
              </a:solidFill>
              <a:latin typeface="Calibri" panose="020F0502020204030204" pitchFamily="34" charset="0"/>
              <a:ea typeface="ヒラギノ角ゴ Pro W3"/>
              <a:cs typeface="Calibri" panose="020F0502020204030204" pitchFamily="34" charset="0"/>
            </a:rPr>
            <a:t>justification</a:t>
          </a:r>
        </a:p>
      </dgm:t>
    </dgm:pt>
    <dgm:pt modelId="{883966F4-F315-4585-8D7E-92F752146278}" type="parTrans" cxnId="{160D45DD-B3D2-4DB9-B5C1-2FD1F9C4A07D}">
      <dgm:prSet/>
      <dgm:spPr/>
      <dgm:t>
        <a:bodyPr/>
        <a:lstStyle/>
        <a:p>
          <a:endParaRPr lang="en-GB"/>
        </a:p>
      </dgm:t>
    </dgm:pt>
    <dgm:pt modelId="{A958422B-1540-46F1-A5B1-01D3625FBFCA}" type="sibTrans" cxnId="{160D45DD-B3D2-4DB9-B5C1-2FD1F9C4A07D}">
      <dgm:prSet/>
      <dgm:spPr/>
      <dgm:t>
        <a:bodyPr/>
        <a:lstStyle/>
        <a:p>
          <a:endParaRPr lang="en-GB"/>
        </a:p>
      </dgm:t>
    </dgm:pt>
    <dgm:pt modelId="{C4519658-126F-4F84-81D4-6C087A73A642}">
      <dgm:prSet custT="1"/>
      <dgm:spPr/>
      <dgm:t>
        <a:bodyPr/>
        <a:lstStyle/>
        <a:p>
          <a:r>
            <a:rPr lang="en-GB" sz="2000" dirty="0">
              <a:solidFill>
                <a:schemeClr val="tx1"/>
              </a:solidFill>
              <a:latin typeface="+mn-lt"/>
              <a:cs typeface="Calibri" panose="020F0502020204030204" pitchFamily="34" charset="0"/>
            </a:rPr>
            <a:t>Adhere to protocols</a:t>
          </a:r>
        </a:p>
      </dgm:t>
    </dgm:pt>
    <dgm:pt modelId="{0D3668F5-1CB8-454C-9B10-B53929BB3586}" type="parTrans" cxnId="{4BD8AD80-D106-410F-929F-ABCF9DF22AC9}">
      <dgm:prSet/>
      <dgm:spPr/>
      <dgm:t>
        <a:bodyPr/>
        <a:lstStyle/>
        <a:p>
          <a:endParaRPr lang="en-GB"/>
        </a:p>
      </dgm:t>
    </dgm:pt>
    <dgm:pt modelId="{AA43CAB6-5772-4D09-B889-0FF28FD60E8A}" type="sibTrans" cxnId="{4BD8AD80-D106-410F-929F-ABCF9DF22AC9}">
      <dgm:prSet/>
      <dgm:spPr/>
      <dgm:t>
        <a:bodyPr/>
        <a:lstStyle/>
        <a:p>
          <a:endParaRPr lang="en-GB"/>
        </a:p>
      </dgm:t>
    </dgm:pt>
    <dgm:pt modelId="{7572525A-D6CE-4DF5-998B-B5FFC35165AC}">
      <dgm:prSet custT="1"/>
      <dgm:spPr>
        <a:solidFill>
          <a:srgbClr val="BBE0E3">
            <a:alpha val="90000"/>
            <a:tint val="40000"/>
            <a:hueOff val="0"/>
            <a:satOff val="0"/>
            <a:lumOff val="0"/>
            <a:alphaOff val="0"/>
          </a:srgbClr>
        </a:solidFill>
        <a:ln w="25400" cap="flat" cmpd="sng" algn="ctr">
          <a:solidFill>
            <a:srgbClr val="BBE0E3">
              <a:alpha val="90000"/>
              <a:tint val="40000"/>
              <a:hueOff val="0"/>
              <a:satOff val="0"/>
              <a:lumOff val="0"/>
              <a:alphaOff val="0"/>
            </a:srgbClr>
          </a:solidFill>
          <a:prstDash val="solid"/>
        </a:ln>
        <a:effectLst/>
      </dgm:spPr>
      <dgm:t>
        <a:bodyPr spcFirstLastPara="0" vert="horz" wrap="square" lIns="247650" tIns="123825" rIns="247650" bIns="123825" numCol="1" spcCol="1270" anchor="ctr" anchorCtr="0"/>
        <a:lstStyle/>
        <a:p>
          <a:r>
            <a:rPr lang="en-GB" sz="1600" kern="1200" dirty="0">
              <a:latin typeface="Calibri" panose="020F0502020204030204" pitchFamily="34" charset="0"/>
              <a:cs typeface="Calibri" panose="020F0502020204030204" pitchFamily="34" charset="0"/>
            </a:rPr>
            <a:t>Reminders</a:t>
          </a:r>
        </a:p>
      </dgm:t>
    </dgm:pt>
    <dgm:pt modelId="{C65E12F1-AED0-4E15-B11F-D183992681F3}" type="parTrans" cxnId="{39EE8FCE-F538-4EEE-B0FC-4C8C489A1799}">
      <dgm:prSet/>
      <dgm:spPr/>
      <dgm:t>
        <a:bodyPr/>
        <a:lstStyle/>
        <a:p>
          <a:endParaRPr lang="en-GB"/>
        </a:p>
      </dgm:t>
    </dgm:pt>
    <dgm:pt modelId="{FAC68AA7-35F8-4002-BF55-8C02C0E0B3E2}" type="sibTrans" cxnId="{39EE8FCE-F538-4EEE-B0FC-4C8C489A1799}">
      <dgm:prSet/>
      <dgm:spPr/>
      <dgm:t>
        <a:bodyPr/>
        <a:lstStyle/>
        <a:p>
          <a:endParaRPr lang="en-GB"/>
        </a:p>
      </dgm:t>
    </dgm:pt>
    <dgm:pt modelId="{0E48606F-775C-4B54-B7B9-11821DE90642}">
      <dgm:prSet custT="1"/>
      <dgm:spPr/>
      <dgm:t>
        <a:bodyPr/>
        <a:lstStyle/>
        <a:p>
          <a:r>
            <a:rPr lang="en-GB" sz="1600" dirty="0">
              <a:latin typeface="Calibri" panose="020F0502020204030204" pitchFamily="34" charset="0"/>
              <a:cs typeface="Calibri" panose="020F0502020204030204" pitchFamily="34" charset="0"/>
            </a:rPr>
            <a:t>App design &amp; instructions</a:t>
          </a:r>
        </a:p>
      </dgm:t>
    </dgm:pt>
    <dgm:pt modelId="{AF8A5DB6-FAA6-461E-8770-B1C3892729E2}" type="parTrans" cxnId="{05B42264-4751-4481-85F2-0D1EE8FD3D23}">
      <dgm:prSet/>
      <dgm:spPr/>
      <dgm:t>
        <a:bodyPr/>
        <a:lstStyle/>
        <a:p>
          <a:endParaRPr lang="en-GB"/>
        </a:p>
      </dgm:t>
    </dgm:pt>
    <dgm:pt modelId="{ACEA75CB-DD34-4D7A-B17A-F141F4C894E2}" type="sibTrans" cxnId="{05B42264-4751-4481-85F2-0D1EE8FD3D23}">
      <dgm:prSet/>
      <dgm:spPr/>
      <dgm:t>
        <a:bodyPr/>
        <a:lstStyle/>
        <a:p>
          <a:endParaRPr lang="en-GB"/>
        </a:p>
      </dgm:t>
    </dgm:pt>
    <dgm:pt modelId="{2CF8ABF4-6FEA-4AD6-A0CB-C656FAA6797E}">
      <dgm:prSet custT="1"/>
      <dgm:spPr>
        <a:solidFill>
          <a:srgbClr val="BBE0E3">
            <a:alpha val="90000"/>
            <a:tint val="40000"/>
            <a:hueOff val="0"/>
            <a:satOff val="0"/>
            <a:lumOff val="0"/>
            <a:alphaOff val="0"/>
          </a:srgbClr>
        </a:solidFill>
        <a:ln w="25400" cap="flat" cmpd="sng" algn="ctr">
          <a:solidFill>
            <a:srgbClr val="BBE0E3">
              <a:alpha val="90000"/>
              <a:tint val="40000"/>
              <a:hueOff val="0"/>
              <a:satOff val="0"/>
              <a:lumOff val="0"/>
              <a:alphaOff val="0"/>
            </a:srgbClr>
          </a:solidFill>
          <a:prstDash val="solid"/>
        </a:ln>
        <a:effectLst/>
      </dgm:spPr>
      <dgm:t>
        <a:bodyPr spcFirstLastPara="0" vert="horz" wrap="square" lIns="247650" tIns="123825" rIns="247650" bIns="123825" numCol="1" spcCol="1270" anchor="ctr" anchorCtr="0"/>
        <a:lstStyle/>
        <a:p>
          <a:r>
            <a:rPr lang="en-GB" sz="1600" b="1" kern="1200" dirty="0">
              <a:solidFill>
                <a:srgbClr val="00B0F0"/>
              </a:solidFill>
              <a:latin typeface="Calibri" panose="020F0502020204030204" pitchFamily="34" charset="0"/>
              <a:cs typeface="Calibri" panose="020F0502020204030204" pitchFamily="34" charset="0"/>
            </a:rPr>
            <a:t>Bonus </a:t>
          </a:r>
          <a:r>
            <a:rPr lang="en-GB" sz="1600" b="1" kern="1200" dirty="0">
              <a:solidFill>
                <a:srgbClr val="00B0F0"/>
              </a:solidFill>
              <a:latin typeface="Calibri" panose="020F0502020204030204" pitchFamily="34" charset="0"/>
              <a:ea typeface="ヒラギノ角ゴ Pro W3"/>
              <a:cs typeface="Calibri" panose="020F0502020204030204" pitchFamily="34" charset="0"/>
            </a:rPr>
            <a:t>incentives </a:t>
          </a:r>
        </a:p>
      </dgm:t>
    </dgm:pt>
    <dgm:pt modelId="{BE326CE9-DC35-434A-B57A-1FB1847A5854}" type="parTrans" cxnId="{13FDAC6F-001F-4896-AC25-2D228D0DE557}">
      <dgm:prSet/>
      <dgm:spPr/>
      <dgm:t>
        <a:bodyPr/>
        <a:lstStyle/>
        <a:p>
          <a:endParaRPr lang="en-GB"/>
        </a:p>
      </dgm:t>
    </dgm:pt>
    <dgm:pt modelId="{60484FBF-E90D-46C1-8DE4-2C4B6FDF38F3}" type="sibTrans" cxnId="{13FDAC6F-001F-4896-AC25-2D228D0DE557}">
      <dgm:prSet/>
      <dgm:spPr/>
      <dgm:t>
        <a:bodyPr/>
        <a:lstStyle/>
        <a:p>
          <a:endParaRPr lang="en-GB"/>
        </a:p>
      </dgm:t>
    </dgm:pt>
    <dgm:pt modelId="{CAA923A6-865A-4F3E-A7FC-DF1044C2E84A}">
      <dgm:prSet custT="1"/>
      <dgm:spPr>
        <a:solidFill>
          <a:srgbClr val="BBE0E3">
            <a:alpha val="90000"/>
            <a:tint val="40000"/>
            <a:hueOff val="0"/>
            <a:satOff val="0"/>
            <a:lumOff val="0"/>
            <a:alphaOff val="0"/>
          </a:srgbClr>
        </a:solidFill>
        <a:ln w="25400" cap="flat" cmpd="sng" algn="ctr">
          <a:solidFill>
            <a:srgbClr val="BBE0E3">
              <a:alpha val="90000"/>
              <a:tint val="40000"/>
              <a:hueOff val="0"/>
              <a:satOff val="0"/>
              <a:lumOff val="0"/>
              <a:alphaOff val="0"/>
            </a:srgbClr>
          </a:solidFill>
          <a:prstDash val="solid"/>
        </a:ln>
        <a:effectLst/>
      </dgm:spPr>
      <dgm:t>
        <a:bodyPr spcFirstLastPara="0" vert="horz" wrap="square" lIns="247650" tIns="123825" rIns="247650" bIns="123825" numCol="1" spcCol="1270" anchor="ctr" anchorCtr="0"/>
        <a:lstStyle/>
        <a:p>
          <a:r>
            <a:rPr lang="en-GB" sz="1600" kern="1200" dirty="0">
              <a:latin typeface="Calibri" panose="020F0502020204030204" pitchFamily="34" charset="0"/>
              <a:cs typeface="Calibri" panose="020F0502020204030204" pitchFamily="34" charset="0"/>
            </a:rPr>
            <a:t>Password usability</a:t>
          </a:r>
        </a:p>
      </dgm:t>
    </dgm:pt>
    <dgm:pt modelId="{B80B4BFA-DC7D-42D0-8718-941315B95EB6}" type="parTrans" cxnId="{CDC9ABAF-6371-45A9-91F2-3C7853DAA618}">
      <dgm:prSet/>
      <dgm:spPr/>
      <dgm:t>
        <a:bodyPr/>
        <a:lstStyle/>
        <a:p>
          <a:endParaRPr lang="en-GB"/>
        </a:p>
      </dgm:t>
    </dgm:pt>
    <dgm:pt modelId="{920CF390-6BF9-4F64-9F4B-F07F8B611F00}" type="sibTrans" cxnId="{CDC9ABAF-6371-45A9-91F2-3C7853DAA618}">
      <dgm:prSet/>
      <dgm:spPr/>
      <dgm:t>
        <a:bodyPr/>
        <a:lstStyle/>
        <a:p>
          <a:endParaRPr lang="en-GB"/>
        </a:p>
      </dgm:t>
    </dgm:pt>
    <dgm:pt modelId="{A09AF47E-E8CB-42B0-A74D-4AB0F467D395}">
      <dgm:prSet phldrT="[Text]" custT="1"/>
      <dgm:spPr>
        <a:solidFill>
          <a:srgbClr val="BBE0E3">
            <a:alpha val="90000"/>
            <a:tint val="40000"/>
            <a:hueOff val="0"/>
            <a:satOff val="0"/>
            <a:lumOff val="0"/>
            <a:alphaOff val="0"/>
          </a:srgbClr>
        </a:solidFill>
        <a:ln w="25400" cap="flat" cmpd="sng" algn="ctr">
          <a:solidFill>
            <a:srgbClr val="BBE0E3">
              <a:alpha val="90000"/>
              <a:tint val="40000"/>
              <a:hueOff val="0"/>
              <a:satOff val="0"/>
              <a:lumOff val="0"/>
              <a:alphaOff val="0"/>
            </a:srgbClr>
          </a:solidFill>
          <a:prstDash val="solid"/>
        </a:ln>
        <a:effectLst/>
      </dgm:spPr>
      <dgm:t>
        <a:bodyPr spcFirstLastPara="0" vert="horz" wrap="square" lIns="247650" tIns="123825" rIns="247650" bIns="123825" numCol="1" spcCol="1270" anchor="ctr" anchorCtr="0"/>
        <a:lstStyle/>
        <a:p>
          <a:r>
            <a:rPr lang="en-GB" sz="1600" kern="1200" dirty="0">
              <a:latin typeface="Calibri" panose="020F0502020204030204" pitchFamily="34" charset="0"/>
              <a:cs typeface="Calibri" panose="020F0502020204030204" pitchFamily="34" charset="0"/>
            </a:rPr>
            <a:t>Name and logo of app</a:t>
          </a:r>
        </a:p>
      </dgm:t>
    </dgm:pt>
    <dgm:pt modelId="{5478EAAA-D9B2-47C0-8929-807BD533483E}" type="parTrans" cxnId="{7042F636-42AF-4C8E-815F-F6FBBAF7CFEC}">
      <dgm:prSet/>
      <dgm:spPr/>
      <dgm:t>
        <a:bodyPr/>
        <a:lstStyle/>
        <a:p>
          <a:endParaRPr lang="en-GB"/>
        </a:p>
      </dgm:t>
    </dgm:pt>
    <dgm:pt modelId="{11CD125E-1C41-4BF4-BA4E-B26A45449D06}" type="sibTrans" cxnId="{7042F636-42AF-4C8E-815F-F6FBBAF7CFEC}">
      <dgm:prSet/>
      <dgm:spPr/>
      <dgm:t>
        <a:bodyPr/>
        <a:lstStyle/>
        <a:p>
          <a:endParaRPr lang="en-GB"/>
        </a:p>
      </dgm:t>
    </dgm:pt>
    <dgm:pt modelId="{F9F1DD38-22BF-41D8-90BE-BB1337D745D5}">
      <dgm:prSet phldrT="[Text]" custT="1"/>
      <dgm:spPr/>
      <dgm:t>
        <a:bodyPr/>
        <a:lstStyle/>
        <a:p>
          <a:r>
            <a:rPr lang="en-GB" sz="1600" b="1" dirty="0">
              <a:solidFill>
                <a:srgbClr val="00B0F0"/>
              </a:solidFill>
              <a:latin typeface="Calibri" panose="020F0502020204030204" pitchFamily="34" charset="0"/>
              <a:cs typeface="Calibri" panose="020F0502020204030204" pitchFamily="34" charset="0"/>
            </a:rPr>
            <a:t>Length of task</a:t>
          </a:r>
          <a:r>
            <a:rPr lang="en-GB" sz="1600" dirty="0">
              <a:solidFill>
                <a:srgbClr val="C00000"/>
              </a:solidFill>
              <a:latin typeface="Calibri" panose="020F0502020204030204" pitchFamily="34" charset="0"/>
              <a:cs typeface="Calibri" panose="020F0502020204030204" pitchFamily="34" charset="0"/>
            </a:rPr>
            <a:t> </a:t>
          </a:r>
          <a:r>
            <a:rPr lang="en-GB" sz="1600" dirty="0">
              <a:solidFill>
                <a:schemeClr val="tx1"/>
              </a:solidFill>
              <a:latin typeface="Calibri" panose="020F0502020204030204" pitchFamily="34" charset="0"/>
              <a:cs typeface="Calibri" panose="020F0502020204030204" pitchFamily="34" charset="0"/>
            </a:rPr>
            <a:t>(# days / </a:t>
          </a:r>
          <a:r>
            <a:rPr lang="en-GB" sz="1600" b="1" dirty="0">
              <a:solidFill>
                <a:srgbClr val="00B0F0"/>
              </a:solidFill>
              <a:latin typeface="Calibri" panose="020F0502020204030204" pitchFamily="34" charset="0"/>
              <a:cs typeface="Calibri" panose="020F0502020204030204" pitchFamily="34" charset="0"/>
            </a:rPr>
            <a:t>daily time</a:t>
          </a:r>
          <a:r>
            <a:rPr lang="en-GB" sz="1600" dirty="0">
              <a:solidFill>
                <a:schemeClr val="tx1"/>
              </a:solidFill>
              <a:latin typeface="Calibri" panose="020F0502020204030204" pitchFamily="34" charset="0"/>
              <a:cs typeface="Calibri" panose="020F0502020204030204" pitchFamily="34" charset="0"/>
            </a:rPr>
            <a:t>)</a:t>
          </a:r>
        </a:p>
      </dgm:t>
    </dgm:pt>
    <dgm:pt modelId="{38EEBEF2-D96A-48F6-8EE5-AE42AA0B0929}" type="parTrans" cxnId="{F1032C52-A75B-4364-BBC6-4887570E106D}">
      <dgm:prSet/>
      <dgm:spPr/>
      <dgm:t>
        <a:bodyPr/>
        <a:lstStyle/>
        <a:p>
          <a:endParaRPr lang="en-GB"/>
        </a:p>
      </dgm:t>
    </dgm:pt>
    <dgm:pt modelId="{63CADB4E-D1CE-4B11-82BC-FF7D9A4982BD}" type="sibTrans" cxnId="{F1032C52-A75B-4364-BBC6-4887570E106D}">
      <dgm:prSet/>
      <dgm:spPr/>
      <dgm:t>
        <a:bodyPr/>
        <a:lstStyle/>
        <a:p>
          <a:endParaRPr lang="en-GB"/>
        </a:p>
      </dgm:t>
    </dgm:pt>
    <dgm:pt modelId="{D9FE184F-1FCA-4623-ABBE-FDC8CDB817D6}">
      <dgm:prSet phldrT="[Text]" custT="1"/>
      <dgm:spPr/>
      <dgm:t>
        <a:bodyPr/>
        <a:lstStyle/>
        <a:p>
          <a:r>
            <a:rPr lang="en-GB" sz="1600" b="1" dirty="0">
              <a:solidFill>
                <a:srgbClr val="00B0F0"/>
              </a:solidFill>
              <a:latin typeface="Calibri" panose="020F0502020204030204" pitchFamily="34" charset="0"/>
              <a:cs typeface="Calibri" panose="020F0502020204030204" pitchFamily="34" charset="0"/>
            </a:rPr>
            <a:t>Mode of invitation: letter / in interview</a:t>
          </a:r>
        </a:p>
      </dgm:t>
    </dgm:pt>
    <dgm:pt modelId="{C2BFB547-E7D2-4766-B4FF-4D2925AAF282}" type="parTrans" cxnId="{B9A80A5C-6181-41A6-840A-C68E72DC194C}">
      <dgm:prSet/>
      <dgm:spPr/>
      <dgm:t>
        <a:bodyPr/>
        <a:lstStyle/>
        <a:p>
          <a:endParaRPr lang="en-GB"/>
        </a:p>
      </dgm:t>
    </dgm:pt>
    <dgm:pt modelId="{CEB1CF54-1D77-47F2-A043-30C1351E8EF2}" type="sibTrans" cxnId="{B9A80A5C-6181-41A6-840A-C68E72DC194C}">
      <dgm:prSet/>
      <dgm:spPr/>
      <dgm:t>
        <a:bodyPr/>
        <a:lstStyle/>
        <a:p>
          <a:endParaRPr lang="en-GB"/>
        </a:p>
      </dgm:t>
    </dgm:pt>
    <dgm:pt modelId="{8DC31BF9-1D69-4750-8AFE-C150AC2730A5}">
      <dgm:prSet phldrT="[Text]" custT="1"/>
      <dgm:spPr/>
      <dgm:t>
        <a:bodyPr/>
        <a:lstStyle/>
        <a:p>
          <a:r>
            <a:rPr lang="en-GB" sz="1600" b="1" dirty="0">
              <a:solidFill>
                <a:srgbClr val="00B0F0"/>
              </a:solidFill>
              <a:latin typeface="Calibri" panose="020F0502020204030204" pitchFamily="34" charset="0"/>
              <a:cs typeface="Calibri" panose="020F0502020204030204" pitchFamily="34" charset="0"/>
            </a:rPr>
            <a:t>Placement of invitation in interview </a:t>
          </a:r>
        </a:p>
      </dgm:t>
    </dgm:pt>
    <dgm:pt modelId="{F4BD061C-F959-4747-9E23-B9ADB744C010}" type="parTrans" cxnId="{E5BF22B2-08C5-4103-8D36-09CA3A98A33E}">
      <dgm:prSet/>
      <dgm:spPr/>
      <dgm:t>
        <a:bodyPr/>
        <a:lstStyle/>
        <a:p>
          <a:endParaRPr lang="en-GB"/>
        </a:p>
      </dgm:t>
    </dgm:pt>
    <dgm:pt modelId="{125A628A-BD58-48CA-A063-4F9880D94124}" type="sibTrans" cxnId="{E5BF22B2-08C5-4103-8D36-09CA3A98A33E}">
      <dgm:prSet/>
      <dgm:spPr/>
      <dgm:t>
        <a:bodyPr/>
        <a:lstStyle/>
        <a:p>
          <a:endParaRPr lang="en-GB"/>
        </a:p>
      </dgm:t>
    </dgm:pt>
    <dgm:pt modelId="{06FF2413-3D13-4480-AD5E-5FBE2B48AA7C}">
      <dgm:prSet phldrT="[Text]" custT="1"/>
      <dgm:spPr/>
      <dgm:t>
        <a:bodyPr/>
        <a:lstStyle/>
        <a:p>
          <a:r>
            <a:rPr lang="en-GB" sz="1600" dirty="0">
              <a:latin typeface="Calibri" panose="020F0502020204030204" pitchFamily="34" charset="0"/>
              <a:cs typeface="Calibri" panose="020F0502020204030204" pitchFamily="34" charset="0"/>
            </a:rPr>
            <a:t>Wording: purpose / privacy / data security…</a:t>
          </a:r>
        </a:p>
      </dgm:t>
    </dgm:pt>
    <dgm:pt modelId="{7B2CB872-BDB6-4B61-BC63-89FBE98E54F0}" type="parTrans" cxnId="{F83DBFD2-F3FE-4CC4-9F0B-275BD5B6308D}">
      <dgm:prSet/>
      <dgm:spPr/>
      <dgm:t>
        <a:bodyPr/>
        <a:lstStyle/>
        <a:p>
          <a:endParaRPr lang="en-GB"/>
        </a:p>
      </dgm:t>
    </dgm:pt>
    <dgm:pt modelId="{1C92226D-B2A2-4BBC-BAE5-38571F56A837}" type="sibTrans" cxnId="{F83DBFD2-F3FE-4CC4-9F0B-275BD5B6308D}">
      <dgm:prSet/>
      <dgm:spPr/>
      <dgm:t>
        <a:bodyPr/>
        <a:lstStyle/>
        <a:p>
          <a:endParaRPr lang="en-GB"/>
        </a:p>
      </dgm:t>
    </dgm:pt>
    <dgm:pt modelId="{CEC5C15F-EB0D-46E5-9567-CE7EC321D21F}">
      <dgm:prSet phldrT="[Text]" custT="1"/>
      <dgm:spPr/>
      <dgm:t>
        <a:bodyPr/>
        <a:lstStyle/>
        <a:p>
          <a:r>
            <a:rPr lang="en-GB" sz="1600" b="1" dirty="0">
              <a:solidFill>
                <a:srgbClr val="00B0F0"/>
              </a:solidFill>
              <a:latin typeface="Calibri" panose="020F0502020204030204" pitchFamily="34" charset="0"/>
              <a:cs typeface="Calibri" panose="020F0502020204030204" pitchFamily="34" charset="0"/>
            </a:rPr>
            <a:t>Feedback</a:t>
          </a:r>
        </a:p>
      </dgm:t>
    </dgm:pt>
    <dgm:pt modelId="{CA36F8AD-FA5C-4454-842E-DC0E3A09657A}" type="parTrans" cxnId="{18E4A859-D5FB-4D77-B556-CC9D8F3A57B0}">
      <dgm:prSet/>
      <dgm:spPr/>
      <dgm:t>
        <a:bodyPr/>
        <a:lstStyle/>
        <a:p>
          <a:endParaRPr lang="en-GB"/>
        </a:p>
      </dgm:t>
    </dgm:pt>
    <dgm:pt modelId="{733A9B5F-AABC-4A9E-A511-0ACADAC7AECA}" type="sibTrans" cxnId="{18E4A859-D5FB-4D77-B556-CC9D8F3A57B0}">
      <dgm:prSet/>
      <dgm:spPr/>
      <dgm:t>
        <a:bodyPr/>
        <a:lstStyle/>
        <a:p>
          <a:endParaRPr lang="en-GB"/>
        </a:p>
      </dgm:t>
    </dgm:pt>
    <dgm:pt modelId="{D57B2204-2F97-4CB6-9DEE-E6A66AC24D02}">
      <dgm:prSet custT="1"/>
      <dgm:spPr>
        <a:solidFill>
          <a:srgbClr val="BBE0E3">
            <a:alpha val="90000"/>
            <a:tint val="40000"/>
            <a:hueOff val="0"/>
            <a:satOff val="0"/>
            <a:lumOff val="0"/>
            <a:alphaOff val="0"/>
          </a:srgbClr>
        </a:solidFill>
        <a:ln w="25400" cap="flat" cmpd="sng" algn="ctr">
          <a:solidFill>
            <a:srgbClr val="BBE0E3">
              <a:alpha val="90000"/>
              <a:tint val="40000"/>
              <a:hueOff val="0"/>
              <a:satOff val="0"/>
              <a:lumOff val="0"/>
              <a:alphaOff val="0"/>
            </a:srgbClr>
          </a:solidFill>
          <a:prstDash val="solid"/>
        </a:ln>
        <a:effectLst/>
      </dgm:spPr>
      <dgm:t>
        <a:bodyPr spcFirstLastPara="0" vert="horz" wrap="square" lIns="247650" tIns="123825" rIns="247650" bIns="123825" numCol="1" spcCol="1270" anchor="ctr" anchorCtr="0"/>
        <a:lstStyle/>
        <a:p>
          <a:r>
            <a:rPr lang="en-GB" sz="1600" kern="1200" dirty="0">
              <a:solidFill>
                <a:srgbClr val="000000">
                  <a:hueOff val="0"/>
                  <a:satOff val="0"/>
                  <a:lumOff val="0"/>
                  <a:alphaOff val="0"/>
                </a:srgbClr>
              </a:solidFill>
              <a:latin typeface="Calibri" panose="020F0502020204030204" pitchFamily="34" charset="0"/>
              <a:ea typeface="ヒラギノ角ゴ Pro W3"/>
              <a:cs typeface="Calibri" panose="020F0502020204030204" pitchFamily="34" charset="0"/>
            </a:rPr>
            <a:t>Incentives</a:t>
          </a:r>
        </a:p>
      </dgm:t>
    </dgm:pt>
    <dgm:pt modelId="{346958EE-FEC6-4A8D-9543-5EFE4FE352D5}" type="parTrans" cxnId="{534DDE96-40D6-4737-90FF-C44163647A05}">
      <dgm:prSet/>
      <dgm:spPr/>
      <dgm:t>
        <a:bodyPr/>
        <a:lstStyle/>
        <a:p>
          <a:endParaRPr lang="en-GB"/>
        </a:p>
      </dgm:t>
    </dgm:pt>
    <dgm:pt modelId="{9DFD9977-980F-4F24-BAE9-BFEED4893310}" type="sibTrans" cxnId="{534DDE96-40D6-4737-90FF-C44163647A05}">
      <dgm:prSet/>
      <dgm:spPr/>
      <dgm:t>
        <a:bodyPr/>
        <a:lstStyle/>
        <a:p>
          <a:endParaRPr lang="en-GB"/>
        </a:p>
      </dgm:t>
    </dgm:pt>
    <dgm:pt modelId="{90ACF1D4-BAC2-4E54-9EBF-B38C31F7005B}" type="pres">
      <dgm:prSet presAssocID="{5C01914D-9583-42E5-956D-C078DF9511E8}" presName="Name0" presStyleCnt="0">
        <dgm:presLayoutVars>
          <dgm:dir/>
          <dgm:animLvl val="lvl"/>
          <dgm:resizeHandles val="exact"/>
        </dgm:presLayoutVars>
      </dgm:prSet>
      <dgm:spPr/>
    </dgm:pt>
    <dgm:pt modelId="{96795063-3047-4884-9E28-B26520D53461}" type="pres">
      <dgm:prSet presAssocID="{3D44CAAA-A27A-47E4-81D1-6C56F2651B58}" presName="linNode" presStyleCnt="0"/>
      <dgm:spPr/>
    </dgm:pt>
    <dgm:pt modelId="{95AEA166-41D2-4D13-BD79-54EA21D2F71A}" type="pres">
      <dgm:prSet presAssocID="{3D44CAAA-A27A-47E4-81D1-6C56F2651B58}" presName="parentText" presStyleLbl="node1" presStyleIdx="0" presStyleCnt="8" custScaleX="101754" custScaleY="128048">
        <dgm:presLayoutVars>
          <dgm:chMax val="1"/>
          <dgm:bulletEnabled val="1"/>
        </dgm:presLayoutVars>
      </dgm:prSet>
      <dgm:spPr/>
    </dgm:pt>
    <dgm:pt modelId="{DE5128EC-ABAE-4179-AF2F-6BBF5DB4CB98}" type="pres">
      <dgm:prSet presAssocID="{3D44CAAA-A27A-47E4-81D1-6C56F2651B58}" presName="descendantText" presStyleLbl="alignAccFollowNode1" presStyleIdx="0" presStyleCnt="8" custScaleY="159315">
        <dgm:presLayoutVars>
          <dgm:bulletEnabled val="1"/>
        </dgm:presLayoutVars>
      </dgm:prSet>
      <dgm:spPr/>
    </dgm:pt>
    <dgm:pt modelId="{B66986B4-B015-4F08-BB9E-3735EFF0547A}" type="pres">
      <dgm:prSet presAssocID="{8981E124-A314-4666-8D7E-B3AA033D0BB5}" presName="sp" presStyleCnt="0"/>
      <dgm:spPr/>
    </dgm:pt>
    <dgm:pt modelId="{86170315-A2BF-4F73-9BEF-38EB0000BEF7}" type="pres">
      <dgm:prSet presAssocID="{2F85414C-6646-466F-8AD9-BB734C66A84B}" presName="linNode" presStyleCnt="0"/>
      <dgm:spPr/>
    </dgm:pt>
    <dgm:pt modelId="{CE27A80C-B5FC-464C-BBCB-45B245699239}" type="pres">
      <dgm:prSet presAssocID="{2F85414C-6646-466F-8AD9-BB734C66A84B}" presName="parentText" presStyleLbl="node1" presStyleIdx="1" presStyleCnt="8" custScaleX="101754" custScaleY="337517">
        <dgm:presLayoutVars>
          <dgm:chMax val="1"/>
          <dgm:bulletEnabled val="1"/>
        </dgm:presLayoutVars>
      </dgm:prSet>
      <dgm:spPr/>
    </dgm:pt>
    <dgm:pt modelId="{1B9732CC-1FC4-430E-9211-FB4206A2B39B}" type="pres">
      <dgm:prSet presAssocID="{2F85414C-6646-466F-8AD9-BB734C66A84B}" presName="descendantText" presStyleLbl="alignAccFollowNode1" presStyleIdx="1" presStyleCnt="8" custScaleY="390514">
        <dgm:presLayoutVars>
          <dgm:bulletEnabled val="1"/>
        </dgm:presLayoutVars>
      </dgm:prSet>
      <dgm:spPr/>
    </dgm:pt>
    <dgm:pt modelId="{31913D53-B6BF-48F2-9B9D-BA3DE5F897A9}" type="pres">
      <dgm:prSet presAssocID="{8FFB42C1-E1DB-4F20-9A12-2655D61DDD54}" presName="sp" presStyleCnt="0"/>
      <dgm:spPr/>
    </dgm:pt>
    <dgm:pt modelId="{A659637F-CBC4-4609-A85A-8A99C9D0EAFF}" type="pres">
      <dgm:prSet presAssocID="{2CEB732A-C9CB-4CB7-818D-119579B5771C}" presName="linNode" presStyleCnt="0"/>
      <dgm:spPr/>
    </dgm:pt>
    <dgm:pt modelId="{8D8BD38A-2C87-4EC1-9F5F-E4F11AE5776E}" type="pres">
      <dgm:prSet presAssocID="{2CEB732A-C9CB-4CB7-818D-119579B5771C}" presName="parentText" presStyleLbl="node1" presStyleIdx="2" presStyleCnt="8" custScaleX="101754" custScaleY="126566">
        <dgm:presLayoutVars>
          <dgm:chMax val="1"/>
          <dgm:bulletEnabled val="1"/>
        </dgm:presLayoutVars>
      </dgm:prSet>
      <dgm:spPr/>
    </dgm:pt>
    <dgm:pt modelId="{A62A34E6-5FDD-4DDD-B0FB-D90E22C7A713}" type="pres">
      <dgm:prSet presAssocID="{2CEB732A-C9CB-4CB7-818D-119579B5771C}" presName="descendantText" presStyleLbl="alignAccFollowNode1" presStyleIdx="2" presStyleCnt="8" custScaleY="153935">
        <dgm:presLayoutVars>
          <dgm:bulletEnabled val="1"/>
        </dgm:presLayoutVars>
      </dgm:prSet>
      <dgm:spPr>
        <a:xfrm rot="5400000">
          <a:off x="4142641" y="-492817"/>
          <a:ext cx="389334" cy="3516630"/>
        </a:xfrm>
        <a:prstGeom prst="round2SameRect">
          <a:avLst/>
        </a:prstGeom>
      </dgm:spPr>
    </dgm:pt>
    <dgm:pt modelId="{380BA30E-75A9-41EA-8D0A-2A9545E2166D}" type="pres">
      <dgm:prSet presAssocID="{AB34D3A6-FA1F-4889-8D73-224CC4633A49}" presName="sp" presStyleCnt="0"/>
      <dgm:spPr/>
    </dgm:pt>
    <dgm:pt modelId="{3290D7AB-6D0A-4438-9A53-4B47E19AFCB5}" type="pres">
      <dgm:prSet presAssocID="{90CD1B6D-2C0C-4D3F-A16A-6641634756CD}" presName="linNode" presStyleCnt="0"/>
      <dgm:spPr/>
    </dgm:pt>
    <dgm:pt modelId="{4EF21C6C-D1DE-4256-B07B-3EB1B4A741DF}" type="pres">
      <dgm:prSet presAssocID="{90CD1B6D-2C0C-4D3F-A16A-6641634756CD}" presName="parentText" presStyleLbl="node1" presStyleIdx="3" presStyleCnt="8" custScaleX="101754">
        <dgm:presLayoutVars>
          <dgm:chMax val="1"/>
          <dgm:bulletEnabled val="1"/>
        </dgm:presLayoutVars>
      </dgm:prSet>
      <dgm:spPr/>
    </dgm:pt>
    <dgm:pt modelId="{4792D8FA-2633-4F63-9165-BAF365A0A315}" type="pres">
      <dgm:prSet presAssocID="{90CD1B6D-2C0C-4D3F-A16A-6641634756CD}" presName="descendantText" presStyleLbl="alignAccFollowNode1" presStyleIdx="3" presStyleCnt="8">
        <dgm:presLayoutVars>
          <dgm:bulletEnabled val="1"/>
        </dgm:presLayoutVars>
      </dgm:prSet>
      <dgm:spPr>
        <a:xfrm rot="5400000">
          <a:off x="4142641" y="18184"/>
          <a:ext cx="389334" cy="3516630"/>
        </a:xfrm>
        <a:prstGeom prst="round2SameRect">
          <a:avLst/>
        </a:prstGeom>
      </dgm:spPr>
    </dgm:pt>
    <dgm:pt modelId="{4971F122-D5FB-4A4A-A933-92CB85267D12}" type="pres">
      <dgm:prSet presAssocID="{84A62B1E-F542-4695-A6F4-EEFB5284B3B9}" presName="sp" presStyleCnt="0"/>
      <dgm:spPr/>
    </dgm:pt>
    <dgm:pt modelId="{8E138BFD-4F31-44F5-AF55-2D08CAF81520}" type="pres">
      <dgm:prSet presAssocID="{B7D823C5-6A8C-4385-9F8E-1C70A8D1C221}" presName="linNode" presStyleCnt="0"/>
      <dgm:spPr/>
    </dgm:pt>
    <dgm:pt modelId="{FC37938B-869F-415E-A7DE-672B9AAEFFFA}" type="pres">
      <dgm:prSet presAssocID="{B7D823C5-6A8C-4385-9F8E-1C70A8D1C221}" presName="parentText" presStyleLbl="node1" presStyleIdx="4" presStyleCnt="8" custScaleX="101754" custScaleY="108854">
        <dgm:presLayoutVars>
          <dgm:chMax val="1"/>
          <dgm:bulletEnabled val="1"/>
        </dgm:presLayoutVars>
      </dgm:prSet>
      <dgm:spPr/>
    </dgm:pt>
    <dgm:pt modelId="{9E208335-6C38-4206-B659-5AC7CE622C82}" type="pres">
      <dgm:prSet presAssocID="{B7D823C5-6A8C-4385-9F8E-1C70A8D1C221}" presName="descendantText" presStyleLbl="alignAccFollowNode1" presStyleIdx="4" presStyleCnt="8" custScaleY="132388" custLinFactNeighborX="2052" custLinFactNeighborY="3818">
        <dgm:presLayoutVars>
          <dgm:bulletEnabled val="1"/>
        </dgm:presLayoutVars>
      </dgm:prSet>
      <dgm:spPr>
        <a:xfrm rot="5400000">
          <a:off x="4142641" y="529185"/>
          <a:ext cx="389334" cy="3516630"/>
        </a:xfrm>
        <a:prstGeom prst="round2SameRect">
          <a:avLst/>
        </a:prstGeom>
      </dgm:spPr>
    </dgm:pt>
    <dgm:pt modelId="{D703F3E6-487C-4C9E-8B1C-95F2934A4CBB}" type="pres">
      <dgm:prSet presAssocID="{DE7BA912-24BA-496B-8FE7-4269BFF4D54A}" presName="sp" presStyleCnt="0"/>
      <dgm:spPr/>
    </dgm:pt>
    <dgm:pt modelId="{3268640C-7A8A-4BA8-89BD-5930682D2DB1}" type="pres">
      <dgm:prSet presAssocID="{D93EF93E-034D-4617-A02B-51EE78AAE503}" presName="linNode" presStyleCnt="0"/>
      <dgm:spPr/>
    </dgm:pt>
    <dgm:pt modelId="{62641092-D94D-44DE-BF9F-ACE73DB0FD22}" type="pres">
      <dgm:prSet presAssocID="{D93EF93E-034D-4617-A02B-51EE78AAE503}" presName="parentText" presStyleLbl="node1" presStyleIdx="5" presStyleCnt="8" custScaleX="101754" custScaleY="126390">
        <dgm:presLayoutVars>
          <dgm:chMax val="1"/>
          <dgm:bulletEnabled val="1"/>
        </dgm:presLayoutVars>
      </dgm:prSet>
      <dgm:spPr/>
    </dgm:pt>
    <dgm:pt modelId="{B9D290BC-FE28-4D4B-959D-A5A3824ACD63}" type="pres">
      <dgm:prSet presAssocID="{D93EF93E-034D-4617-A02B-51EE78AAE503}" presName="descendantText" presStyleLbl="alignAccFollowNode1" presStyleIdx="5" presStyleCnt="8" custScaleY="141153" custLinFactNeighborY="8091">
        <dgm:presLayoutVars>
          <dgm:bulletEnabled val="1"/>
        </dgm:presLayoutVars>
      </dgm:prSet>
      <dgm:spPr>
        <a:xfrm rot="5400000">
          <a:off x="4142641" y="1040187"/>
          <a:ext cx="389334" cy="3516630"/>
        </a:xfrm>
        <a:prstGeom prst="round2SameRect">
          <a:avLst/>
        </a:prstGeom>
      </dgm:spPr>
    </dgm:pt>
    <dgm:pt modelId="{D0C63959-7133-4ECD-80E3-53C2E430DF42}" type="pres">
      <dgm:prSet presAssocID="{F41954B7-4E28-45C0-8124-338B072EF870}" presName="sp" presStyleCnt="0"/>
      <dgm:spPr/>
    </dgm:pt>
    <dgm:pt modelId="{4C3BAC00-EF44-4B6F-A96A-8A12E8948F9F}" type="pres">
      <dgm:prSet presAssocID="{6996BFFD-9586-4672-876D-FBD157AC7D3A}" presName="linNode" presStyleCnt="0"/>
      <dgm:spPr/>
    </dgm:pt>
    <dgm:pt modelId="{5DCA53D4-0934-4120-9DCB-CBF7E2F133EF}" type="pres">
      <dgm:prSet presAssocID="{6996BFFD-9586-4672-876D-FBD157AC7D3A}" presName="parentText" presStyleLbl="node1" presStyleIdx="6" presStyleCnt="8" custScaleX="101754">
        <dgm:presLayoutVars>
          <dgm:chMax val="1"/>
          <dgm:bulletEnabled val="1"/>
        </dgm:presLayoutVars>
      </dgm:prSet>
      <dgm:spPr/>
    </dgm:pt>
    <dgm:pt modelId="{74234516-ED78-4C52-A7DD-D75DB2DD5ACD}" type="pres">
      <dgm:prSet presAssocID="{6996BFFD-9586-4672-876D-FBD157AC7D3A}" presName="descendantText" presStyleLbl="alignAccFollowNode1" presStyleIdx="6" presStyleCnt="8">
        <dgm:presLayoutVars>
          <dgm:bulletEnabled val="1"/>
        </dgm:presLayoutVars>
      </dgm:prSet>
      <dgm:spPr/>
    </dgm:pt>
    <dgm:pt modelId="{555461CE-D2E8-4339-A58B-4F9C7AC664AF}" type="pres">
      <dgm:prSet presAssocID="{55C720F2-88FE-44A9-AEB6-4540F6C9488B}" presName="sp" presStyleCnt="0"/>
      <dgm:spPr/>
    </dgm:pt>
    <dgm:pt modelId="{C23A9464-40DB-428A-B82D-2845C41AD945}" type="pres">
      <dgm:prSet presAssocID="{C4519658-126F-4F84-81D4-6C087A73A642}" presName="linNode" presStyleCnt="0"/>
      <dgm:spPr/>
    </dgm:pt>
    <dgm:pt modelId="{EAED988A-A12C-4B47-BEFA-40B52AB9D459}" type="pres">
      <dgm:prSet presAssocID="{C4519658-126F-4F84-81D4-6C087A73A642}" presName="parentText" presStyleLbl="node1" presStyleIdx="7" presStyleCnt="8" custScaleX="101754">
        <dgm:presLayoutVars>
          <dgm:chMax val="1"/>
          <dgm:bulletEnabled val="1"/>
        </dgm:presLayoutVars>
      </dgm:prSet>
      <dgm:spPr/>
    </dgm:pt>
    <dgm:pt modelId="{8B91E474-4EA8-45FA-BA73-D1530F70D543}" type="pres">
      <dgm:prSet presAssocID="{C4519658-126F-4F84-81D4-6C087A73A642}" presName="descendantText" presStyleLbl="alignAccFollowNode1" presStyleIdx="7" presStyleCnt="8" custScaleY="125227">
        <dgm:presLayoutVars>
          <dgm:bulletEnabled val="1"/>
        </dgm:presLayoutVars>
      </dgm:prSet>
      <dgm:spPr>
        <a:xfrm rot="5400000">
          <a:off x="4142641" y="2062189"/>
          <a:ext cx="389334" cy="3516630"/>
        </a:xfrm>
        <a:prstGeom prst="round2SameRect">
          <a:avLst/>
        </a:prstGeom>
      </dgm:spPr>
    </dgm:pt>
  </dgm:ptLst>
  <dgm:cxnLst>
    <dgm:cxn modelId="{C6149406-3EBE-4398-B327-AF46C2FACE96}" srcId="{90CD1B6D-2C0C-4D3F-A16A-6641634756CD}" destId="{1217CAC6-71AD-41EA-83D7-051078E03056}" srcOrd="0" destOrd="0" parTransId="{1EF11685-2B90-4178-9991-7F97EC63AD2A}" sibTransId="{765E7C75-A030-41CA-ACA2-D2E64B8734DB}"/>
    <dgm:cxn modelId="{6DC06F08-F9A4-4676-BA02-4FAF0AB6F4C0}" type="presOf" srcId="{F9F1DD38-22BF-41D8-90BE-BB1337D745D5}" destId="{1B9732CC-1FC4-430E-9211-FB4206A2B39B}" srcOrd="0" destOrd="2" presId="urn:microsoft.com/office/officeart/2005/8/layout/vList5"/>
    <dgm:cxn modelId="{7062BC0A-7723-48EA-9311-D07B8AB197C3}" type="presOf" srcId="{AC1BF480-950D-49B3-9C0A-6A0D0084D96F}" destId="{B9D290BC-FE28-4D4B-959D-A5A3824ACD63}" srcOrd="0" destOrd="0" presId="urn:microsoft.com/office/officeart/2005/8/layout/vList5"/>
    <dgm:cxn modelId="{320FE415-9B70-481A-9451-14FD9FD6C071}" type="presOf" srcId="{D9FE184F-1FCA-4623-ABBE-FDC8CDB817D6}" destId="{1B9732CC-1FC4-430E-9211-FB4206A2B39B}" srcOrd="0" destOrd="4" presId="urn:microsoft.com/office/officeart/2005/8/layout/vList5"/>
    <dgm:cxn modelId="{DFA9041C-DC3B-4042-9AD9-2DC886306684}" type="presOf" srcId="{7572525A-D6CE-4DF5-998B-B5FFC35165AC}" destId="{8B91E474-4EA8-45FA-BA73-D1530F70D543}" srcOrd="0" destOrd="0" presId="urn:microsoft.com/office/officeart/2005/8/layout/vList5"/>
    <dgm:cxn modelId="{0BB26820-C7AF-4200-8F50-F6C82D96D98C}" type="presOf" srcId="{D93EF93E-034D-4617-A02B-51EE78AAE503}" destId="{62641092-D94D-44DE-BF9F-ACE73DB0FD22}" srcOrd="0" destOrd="0" presId="urn:microsoft.com/office/officeart/2005/8/layout/vList5"/>
    <dgm:cxn modelId="{47CA3126-9311-44D3-8A37-8BA66D92776D}" type="presOf" srcId="{CAA923A6-865A-4F3E-A7FC-DF1044C2E84A}" destId="{9E208335-6C38-4206-B659-5AC7CE622C82}" srcOrd="0" destOrd="1" presId="urn:microsoft.com/office/officeart/2005/8/layout/vList5"/>
    <dgm:cxn modelId="{7042F636-42AF-4C8E-815F-F6FBBAF7CFEC}" srcId="{2CEB732A-C9CB-4CB7-818D-119579B5771C}" destId="{A09AF47E-E8CB-42B0-A74D-4AB0F467D395}" srcOrd="1" destOrd="0" parTransId="{5478EAAA-D9B2-47C0-8929-807BD533483E}" sibTransId="{11CD125E-1C41-4BF4-BA4E-B26A45449D06}"/>
    <dgm:cxn modelId="{862F1B3A-B3B0-4679-A564-9FAF005E3727}" srcId="{5C01914D-9583-42E5-956D-C078DF9511E8}" destId="{3D44CAAA-A27A-47E4-81D1-6C56F2651B58}" srcOrd="0" destOrd="0" parTransId="{578541DE-8BDA-41D3-BA0E-D4435696A189}" sibTransId="{8981E124-A314-4666-8D7E-B3AA033D0BB5}"/>
    <dgm:cxn modelId="{B9A80A5C-6181-41A6-840A-C68E72DC194C}" srcId="{2F85414C-6646-466F-8AD9-BB734C66A84B}" destId="{D9FE184F-1FCA-4623-ABBE-FDC8CDB817D6}" srcOrd="4" destOrd="0" parTransId="{C2BFB547-E7D2-4766-B4FF-4D2925AAF282}" sibTransId="{CEB1CF54-1D77-47F2-A043-30C1351E8EF2}"/>
    <dgm:cxn modelId="{A8BCA261-847E-4155-B35B-E81FC3DDF07D}" srcId="{3D44CAAA-A27A-47E4-81D1-6C56F2651B58}" destId="{A0661FBE-DBB2-49F2-9E66-ED301AB250FE}" srcOrd="0" destOrd="0" parTransId="{E4D6EE4B-4B3D-404D-849C-8FB947A7AFE7}" sibTransId="{11ABF45A-E8F3-4B89-A819-7E9F94BE24E8}"/>
    <dgm:cxn modelId="{05B42264-4751-4481-85F2-0D1EE8FD3D23}" srcId="{6996BFFD-9586-4672-876D-FBD157AC7D3A}" destId="{0E48606F-775C-4B54-B7B9-11821DE90642}" srcOrd="0" destOrd="0" parTransId="{AF8A5DB6-FAA6-461E-8770-B1C3892729E2}" sibTransId="{ACEA75CB-DD34-4D7A-B17A-F141F4C894E2}"/>
    <dgm:cxn modelId="{83522E46-258D-4B4A-B503-B88C36C92554}" type="presOf" srcId="{06FF2413-3D13-4480-AD5E-5FBE2B48AA7C}" destId="{1B9732CC-1FC4-430E-9211-FB4206A2B39B}" srcOrd="0" destOrd="3" presId="urn:microsoft.com/office/officeart/2005/8/layout/vList5"/>
    <dgm:cxn modelId="{2AB0DF48-B364-4D93-94D5-79C8D8B97A33}" type="presOf" srcId="{2245678A-4801-410F-B1DD-F8FF7522A4D0}" destId="{1B9732CC-1FC4-430E-9211-FB4206A2B39B}" srcOrd="0" destOrd="0" presId="urn:microsoft.com/office/officeart/2005/8/layout/vList5"/>
    <dgm:cxn modelId="{EFBF6C69-AF04-47C5-9A4E-8766E574D849}" srcId="{5C01914D-9583-42E5-956D-C078DF9511E8}" destId="{6996BFFD-9586-4672-876D-FBD157AC7D3A}" srcOrd="6" destOrd="0" parTransId="{60C075A9-7826-49E6-A65E-AEA2BC16126D}" sibTransId="{55C720F2-88FE-44A9-AEB6-4540F6C9488B}"/>
    <dgm:cxn modelId="{A935AA6E-01CE-4E41-A742-A39FD972C7E0}" type="presOf" srcId="{2EC4A867-CE73-490B-AE54-7D8C96C3A64F}" destId="{A62A34E6-5FDD-4DDD-B0FB-D90E22C7A713}" srcOrd="0" destOrd="0" presId="urn:microsoft.com/office/officeart/2005/8/layout/vList5"/>
    <dgm:cxn modelId="{13FDAC6F-001F-4896-AC25-2D228D0DE557}" srcId="{C4519658-126F-4F84-81D4-6C087A73A642}" destId="{2CF8ABF4-6FEA-4AD6-A0CB-C656FAA6797E}" srcOrd="1" destOrd="0" parTransId="{BE326CE9-DC35-434A-B57A-1FB1847A5854}" sibTransId="{60484FBF-E90D-46C1-8DE4-2C4B6FDF38F3}"/>
    <dgm:cxn modelId="{F1032C52-A75B-4364-BBC6-4887570E106D}" srcId="{2F85414C-6646-466F-8AD9-BB734C66A84B}" destId="{F9F1DD38-22BF-41D8-90BE-BB1337D745D5}" srcOrd="2" destOrd="0" parTransId="{38EEBEF2-D96A-48F6-8EE5-AE42AA0B0929}" sibTransId="{63CADB4E-D1CE-4B11-82BC-FF7D9A4982BD}"/>
    <dgm:cxn modelId="{92E6A475-DD6C-43B6-929C-0B7EF98CDC37}" type="presOf" srcId="{1217CAC6-71AD-41EA-83D7-051078E03056}" destId="{4792D8FA-2633-4F63-9165-BAF365A0A315}" srcOrd="0" destOrd="0" presId="urn:microsoft.com/office/officeart/2005/8/layout/vList5"/>
    <dgm:cxn modelId="{18E4A859-D5FB-4D77-B556-CC9D8F3A57B0}" srcId="{2F85414C-6646-466F-8AD9-BB734C66A84B}" destId="{CEC5C15F-EB0D-46E5-9567-CE7EC321D21F}" srcOrd="1" destOrd="0" parTransId="{CA36F8AD-FA5C-4454-842E-DC0E3A09657A}" sibTransId="{733A9B5F-AABC-4A9E-A511-0ACADAC7AECA}"/>
    <dgm:cxn modelId="{4BD8AD80-D106-410F-929F-ABCF9DF22AC9}" srcId="{5C01914D-9583-42E5-956D-C078DF9511E8}" destId="{C4519658-126F-4F84-81D4-6C087A73A642}" srcOrd="7" destOrd="0" parTransId="{0D3668F5-1CB8-454C-9B10-B53929BB3586}" sibTransId="{AA43CAB6-5772-4D09-B889-0FF28FD60E8A}"/>
    <dgm:cxn modelId="{582AC786-8E67-4803-AF30-07CA777435A5}" srcId="{B7D823C5-6A8C-4385-9F8E-1C70A8D1C221}" destId="{F7749459-414E-49AE-B5A7-A8296644BE62}" srcOrd="0" destOrd="0" parTransId="{4F515A95-E57F-45C0-80F9-11C9C91103D0}" sibTransId="{8C28D311-4EC3-4382-98E2-5FFC6BAAC060}"/>
    <dgm:cxn modelId="{1B00938F-01D4-470F-8525-705A3E0B5F31}" type="presOf" srcId="{6996BFFD-9586-4672-876D-FBD157AC7D3A}" destId="{5DCA53D4-0934-4120-9DCB-CBF7E2F133EF}" srcOrd="0" destOrd="0" presId="urn:microsoft.com/office/officeart/2005/8/layout/vList5"/>
    <dgm:cxn modelId="{D72EDD92-F200-4C42-AFD0-2D9591FED3CD}" type="presOf" srcId="{8DC31BF9-1D69-4750-8AFE-C150AC2730A5}" destId="{1B9732CC-1FC4-430E-9211-FB4206A2B39B}" srcOrd="0" destOrd="5" presId="urn:microsoft.com/office/officeart/2005/8/layout/vList5"/>
    <dgm:cxn modelId="{534DDE96-40D6-4737-90FF-C44163647A05}" srcId="{D93EF93E-034D-4617-A02B-51EE78AAE503}" destId="{D57B2204-2F97-4CB6-9DEE-E6A66AC24D02}" srcOrd="1" destOrd="0" parTransId="{346958EE-FEC6-4A8D-9543-5EFE4FE352D5}" sibTransId="{9DFD9977-980F-4F24-BAE9-BFEED4893310}"/>
    <dgm:cxn modelId="{EDA26899-74D2-41DF-84C3-50525A47D809}" srcId="{2F85414C-6646-466F-8AD9-BB734C66A84B}" destId="{2245678A-4801-410F-B1DD-F8FF7522A4D0}" srcOrd="0" destOrd="0" parTransId="{E50F6878-72CB-48F9-AAB2-F349EB11BD20}" sibTransId="{5EDAFD6C-92E9-4562-8107-DB52FDBDA1E7}"/>
    <dgm:cxn modelId="{A9C081A6-81D1-4E56-8B83-DE4FAD08BF1D}" type="presOf" srcId="{0E48606F-775C-4B54-B7B9-11821DE90642}" destId="{74234516-ED78-4C52-A7DD-D75DB2DD5ACD}" srcOrd="0" destOrd="0" presId="urn:microsoft.com/office/officeart/2005/8/layout/vList5"/>
    <dgm:cxn modelId="{CDC9ABAF-6371-45A9-91F2-3C7853DAA618}" srcId="{B7D823C5-6A8C-4385-9F8E-1C70A8D1C221}" destId="{CAA923A6-865A-4F3E-A7FC-DF1044C2E84A}" srcOrd="1" destOrd="0" parTransId="{B80B4BFA-DC7D-42D0-8718-941315B95EB6}" sibTransId="{920CF390-6BF9-4F64-9F4B-F07F8B611F00}"/>
    <dgm:cxn modelId="{E5BF22B2-08C5-4103-8D36-09CA3A98A33E}" srcId="{2F85414C-6646-466F-8AD9-BB734C66A84B}" destId="{8DC31BF9-1D69-4750-8AFE-C150AC2730A5}" srcOrd="5" destOrd="0" parTransId="{F4BD061C-F959-4747-9E23-B9ADB744C010}" sibTransId="{125A628A-BD58-48CA-A063-4F9880D94124}"/>
    <dgm:cxn modelId="{100203B4-C0B2-4074-AEE5-1213E45CA875}" type="presOf" srcId="{CEC5C15F-EB0D-46E5-9567-CE7EC321D21F}" destId="{1B9732CC-1FC4-430E-9211-FB4206A2B39B}" srcOrd="0" destOrd="1" presId="urn:microsoft.com/office/officeart/2005/8/layout/vList5"/>
    <dgm:cxn modelId="{5C0911B4-0D9B-4732-B006-F92D55FD445B}" type="presOf" srcId="{2CEB732A-C9CB-4CB7-818D-119579B5771C}" destId="{8D8BD38A-2C87-4EC1-9F5F-E4F11AE5776E}" srcOrd="0" destOrd="0" presId="urn:microsoft.com/office/officeart/2005/8/layout/vList5"/>
    <dgm:cxn modelId="{CE56E1B4-6A07-4D1D-8B6E-D3518FA548C9}" type="presOf" srcId="{5C01914D-9583-42E5-956D-C078DF9511E8}" destId="{90ACF1D4-BAC2-4E54-9EBF-B38C31F7005B}" srcOrd="0" destOrd="0" presId="urn:microsoft.com/office/officeart/2005/8/layout/vList5"/>
    <dgm:cxn modelId="{C2C791B7-FB3E-4BA2-9831-CB67D105B9EE}" srcId="{5C01914D-9583-42E5-956D-C078DF9511E8}" destId="{2CEB732A-C9CB-4CB7-818D-119579B5771C}" srcOrd="2" destOrd="0" parTransId="{9969BAB6-F3FF-4FCE-8E69-0EEC7D80DEBA}" sibTransId="{AB34D3A6-FA1F-4889-8D73-224CC4633A49}"/>
    <dgm:cxn modelId="{4BFE2AB8-C26F-4DB6-A554-604EC7D792D6}" type="presOf" srcId="{3D44CAAA-A27A-47E4-81D1-6C56F2651B58}" destId="{95AEA166-41D2-4D13-BD79-54EA21D2F71A}" srcOrd="0" destOrd="0" presId="urn:microsoft.com/office/officeart/2005/8/layout/vList5"/>
    <dgm:cxn modelId="{738A90BF-3010-45EB-977E-18093720B285}" type="presOf" srcId="{B7D823C5-6A8C-4385-9F8E-1C70A8D1C221}" destId="{FC37938B-869F-415E-A7DE-672B9AAEFFFA}" srcOrd="0" destOrd="0" presId="urn:microsoft.com/office/officeart/2005/8/layout/vList5"/>
    <dgm:cxn modelId="{A00645C0-115F-4314-82EF-5D4E7328D693}" srcId="{5C01914D-9583-42E5-956D-C078DF9511E8}" destId="{90CD1B6D-2C0C-4D3F-A16A-6641634756CD}" srcOrd="3" destOrd="0" parTransId="{4937DD22-37B7-4FD4-9CBC-A4043D813AB4}" sibTransId="{84A62B1E-F542-4695-A6F4-EEFB5284B3B9}"/>
    <dgm:cxn modelId="{F0BA3AC1-76AB-436B-ADF1-17BEEE70F30B}" type="presOf" srcId="{A09AF47E-E8CB-42B0-A74D-4AB0F467D395}" destId="{A62A34E6-5FDD-4DDD-B0FB-D90E22C7A713}" srcOrd="0" destOrd="1" presId="urn:microsoft.com/office/officeart/2005/8/layout/vList5"/>
    <dgm:cxn modelId="{41E713C5-F4B7-4F76-A1F0-7BE400EC3363}" type="presOf" srcId="{A0661FBE-DBB2-49F2-9E66-ED301AB250FE}" destId="{DE5128EC-ABAE-4179-AF2F-6BBF5DB4CB98}" srcOrd="0" destOrd="0" presId="urn:microsoft.com/office/officeart/2005/8/layout/vList5"/>
    <dgm:cxn modelId="{9FCDC7C5-BA58-4F3C-AFD1-E2B2F2779A57}" type="presOf" srcId="{90CD1B6D-2C0C-4D3F-A16A-6641634756CD}" destId="{4EF21C6C-D1DE-4256-B07B-3EB1B4A741DF}" srcOrd="0" destOrd="0" presId="urn:microsoft.com/office/officeart/2005/8/layout/vList5"/>
    <dgm:cxn modelId="{45D2F9C6-F90D-45BF-B365-F0F96901CDB4}" srcId="{3D44CAAA-A27A-47E4-81D1-6C56F2651B58}" destId="{A535A87A-337C-49DB-BBD1-2E92F45CF9E9}" srcOrd="1" destOrd="0" parTransId="{4A72A21A-8349-453B-8425-AB9409716D95}" sibTransId="{DF7507B3-DE50-486D-AF94-FB911E58660B}"/>
    <dgm:cxn modelId="{0CF31DC7-B6F3-413F-ADE0-7EDB2249B9CB}" type="presOf" srcId="{C4519658-126F-4F84-81D4-6C087A73A642}" destId="{EAED988A-A12C-4B47-BEFA-40B52AB9D459}" srcOrd="0" destOrd="0" presId="urn:microsoft.com/office/officeart/2005/8/layout/vList5"/>
    <dgm:cxn modelId="{2614EBCC-046C-4B48-BDF1-9F24F826D49A}" type="presOf" srcId="{2CF8ABF4-6FEA-4AD6-A0CB-C656FAA6797E}" destId="{8B91E474-4EA8-45FA-BA73-D1530F70D543}" srcOrd="0" destOrd="1" presId="urn:microsoft.com/office/officeart/2005/8/layout/vList5"/>
    <dgm:cxn modelId="{39EE8FCE-F538-4EEE-B0FC-4C8C489A1799}" srcId="{C4519658-126F-4F84-81D4-6C087A73A642}" destId="{7572525A-D6CE-4DF5-998B-B5FFC35165AC}" srcOrd="0" destOrd="0" parTransId="{C65E12F1-AED0-4E15-B11F-D183992681F3}" sibTransId="{FAC68AA7-35F8-4002-BF55-8C02C0E0B3E2}"/>
    <dgm:cxn modelId="{2F54E1D1-F705-4113-9EBD-D103714D7269}" type="presOf" srcId="{F7749459-414E-49AE-B5A7-A8296644BE62}" destId="{9E208335-6C38-4206-B659-5AC7CE622C82}" srcOrd="0" destOrd="0" presId="urn:microsoft.com/office/officeart/2005/8/layout/vList5"/>
    <dgm:cxn modelId="{F83DBFD2-F3FE-4CC4-9F0B-275BD5B6308D}" srcId="{2F85414C-6646-466F-8AD9-BB734C66A84B}" destId="{06FF2413-3D13-4480-AD5E-5FBE2B48AA7C}" srcOrd="3" destOrd="0" parTransId="{7B2CB872-BDB6-4B61-BC63-89FBE98E54F0}" sibTransId="{1C92226D-B2A2-4BBC-BAE5-38571F56A837}"/>
    <dgm:cxn modelId="{B2544AD4-BE8E-4FCF-A83F-B2AE3EC5396D}" srcId="{2CEB732A-C9CB-4CB7-818D-119579B5771C}" destId="{2EC4A867-CE73-490B-AE54-7D8C96C3A64F}" srcOrd="0" destOrd="0" parTransId="{06325C96-F275-4983-9CE4-06C916F4B687}" sibTransId="{26753187-6922-4F5D-B3E3-B879D81A1554}"/>
    <dgm:cxn modelId="{160D45DD-B3D2-4DB9-B5C1-2FD1F9C4A07D}" srcId="{D93EF93E-034D-4617-A02B-51EE78AAE503}" destId="{AC1BF480-950D-49B3-9C0A-6A0D0084D96F}" srcOrd="0" destOrd="0" parTransId="{883966F4-F315-4585-8D7E-92F752146278}" sibTransId="{A958422B-1540-46F1-A5B1-01D3625FBFCA}"/>
    <dgm:cxn modelId="{EBBE05DE-E87C-4FC9-BE5F-D7C285037D68}" type="presOf" srcId="{2F85414C-6646-466F-8AD9-BB734C66A84B}" destId="{CE27A80C-B5FC-464C-BBCB-45B245699239}" srcOrd="0" destOrd="0" presId="urn:microsoft.com/office/officeart/2005/8/layout/vList5"/>
    <dgm:cxn modelId="{64BD16DE-25AE-48D5-873E-9B7CB6D042DA}" srcId="{5C01914D-9583-42E5-956D-C078DF9511E8}" destId="{2F85414C-6646-466F-8AD9-BB734C66A84B}" srcOrd="1" destOrd="0" parTransId="{6FAFFCB1-ABC1-450A-84AA-23618A52373F}" sibTransId="{8FFB42C1-E1DB-4F20-9A12-2655D61DDD54}"/>
    <dgm:cxn modelId="{92C890E1-211A-4A4C-B72C-E5637CE21C92}" srcId="{5C01914D-9583-42E5-956D-C078DF9511E8}" destId="{D93EF93E-034D-4617-A02B-51EE78AAE503}" srcOrd="5" destOrd="0" parTransId="{0307690A-0178-4C50-9FDD-7758A7595E06}" sibTransId="{F41954B7-4E28-45C0-8124-338B072EF870}"/>
    <dgm:cxn modelId="{C228B4E6-F4FE-4212-B61D-4B87F38F572D}" type="presOf" srcId="{A535A87A-337C-49DB-BBD1-2E92F45CF9E9}" destId="{DE5128EC-ABAE-4179-AF2F-6BBF5DB4CB98}" srcOrd="0" destOrd="1" presId="urn:microsoft.com/office/officeart/2005/8/layout/vList5"/>
    <dgm:cxn modelId="{430CD2F8-50A3-4090-B564-B4ADC4FC12FA}" srcId="{5C01914D-9583-42E5-956D-C078DF9511E8}" destId="{B7D823C5-6A8C-4385-9F8E-1C70A8D1C221}" srcOrd="4" destOrd="0" parTransId="{F6FDEFEF-141C-4EF9-B171-930966A193CE}" sibTransId="{DE7BA912-24BA-496B-8FE7-4269BFF4D54A}"/>
    <dgm:cxn modelId="{B21460FC-44C6-4401-8708-53F950249F51}" type="presOf" srcId="{D57B2204-2F97-4CB6-9DEE-E6A66AC24D02}" destId="{B9D290BC-FE28-4D4B-959D-A5A3824ACD63}" srcOrd="0" destOrd="1" presId="urn:microsoft.com/office/officeart/2005/8/layout/vList5"/>
    <dgm:cxn modelId="{7C8EF5D4-D403-49F4-82D8-D2A69809ACF8}" type="presParOf" srcId="{90ACF1D4-BAC2-4E54-9EBF-B38C31F7005B}" destId="{96795063-3047-4884-9E28-B26520D53461}" srcOrd="0" destOrd="0" presId="urn:microsoft.com/office/officeart/2005/8/layout/vList5"/>
    <dgm:cxn modelId="{E836D679-1E10-409F-9929-30F778065A5E}" type="presParOf" srcId="{96795063-3047-4884-9E28-B26520D53461}" destId="{95AEA166-41D2-4D13-BD79-54EA21D2F71A}" srcOrd="0" destOrd="0" presId="urn:microsoft.com/office/officeart/2005/8/layout/vList5"/>
    <dgm:cxn modelId="{E35F85C1-0BA7-4AD6-A675-27C1702A70EF}" type="presParOf" srcId="{96795063-3047-4884-9E28-B26520D53461}" destId="{DE5128EC-ABAE-4179-AF2F-6BBF5DB4CB98}" srcOrd="1" destOrd="0" presId="urn:microsoft.com/office/officeart/2005/8/layout/vList5"/>
    <dgm:cxn modelId="{64D0E84C-CAD9-4C88-A581-0B47CCF6C2C3}" type="presParOf" srcId="{90ACF1D4-BAC2-4E54-9EBF-B38C31F7005B}" destId="{B66986B4-B015-4F08-BB9E-3735EFF0547A}" srcOrd="1" destOrd="0" presId="urn:microsoft.com/office/officeart/2005/8/layout/vList5"/>
    <dgm:cxn modelId="{69B3AF7D-DBFA-4FEB-B580-E07CC4C3C8BB}" type="presParOf" srcId="{90ACF1D4-BAC2-4E54-9EBF-B38C31F7005B}" destId="{86170315-A2BF-4F73-9BEF-38EB0000BEF7}" srcOrd="2" destOrd="0" presId="urn:microsoft.com/office/officeart/2005/8/layout/vList5"/>
    <dgm:cxn modelId="{39BBFEBD-9A84-4BCD-A7E8-96EEC485E497}" type="presParOf" srcId="{86170315-A2BF-4F73-9BEF-38EB0000BEF7}" destId="{CE27A80C-B5FC-464C-BBCB-45B245699239}" srcOrd="0" destOrd="0" presId="urn:microsoft.com/office/officeart/2005/8/layout/vList5"/>
    <dgm:cxn modelId="{8913095D-0521-4751-9438-0B8E30842046}" type="presParOf" srcId="{86170315-A2BF-4F73-9BEF-38EB0000BEF7}" destId="{1B9732CC-1FC4-430E-9211-FB4206A2B39B}" srcOrd="1" destOrd="0" presId="urn:microsoft.com/office/officeart/2005/8/layout/vList5"/>
    <dgm:cxn modelId="{162D1AA4-7BEA-408A-B4E0-1B5EBE99CD3A}" type="presParOf" srcId="{90ACF1D4-BAC2-4E54-9EBF-B38C31F7005B}" destId="{31913D53-B6BF-48F2-9B9D-BA3DE5F897A9}" srcOrd="3" destOrd="0" presId="urn:microsoft.com/office/officeart/2005/8/layout/vList5"/>
    <dgm:cxn modelId="{EFA9843A-4EA3-4E05-B10B-795753C95DD0}" type="presParOf" srcId="{90ACF1D4-BAC2-4E54-9EBF-B38C31F7005B}" destId="{A659637F-CBC4-4609-A85A-8A99C9D0EAFF}" srcOrd="4" destOrd="0" presId="urn:microsoft.com/office/officeart/2005/8/layout/vList5"/>
    <dgm:cxn modelId="{E95F76C5-9806-4070-AC0E-67D10F44F7DD}" type="presParOf" srcId="{A659637F-CBC4-4609-A85A-8A99C9D0EAFF}" destId="{8D8BD38A-2C87-4EC1-9F5F-E4F11AE5776E}" srcOrd="0" destOrd="0" presId="urn:microsoft.com/office/officeart/2005/8/layout/vList5"/>
    <dgm:cxn modelId="{8673C29D-3810-4F8E-B904-0A476B487DD2}" type="presParOf" srcId="{A659637F-CBC4-4609-A85A-8A99C9D0EAFF}" destId="{A62A34E6-5FDD-4DDD-B0FB-D90E22C7A713}" srcOrd="1" destOrd="0" presId="urn:microsoft.com/office/officeart/2005/8/layout/vList5"/>
    <dgm:cxn modelId="{F00F4B67-1ACB-40F4-B9B7-67A25D7CC7F2}" type="presParOf" srcId="{90ACF1D4-BAC2-4E54-9EBF-B38C31F7005B}" destId="{380BA30E-75A9-41EA-8D0A-2A9545E2166D}" srcOrd="5" destOrd="0" presId="urn:microsoft.com/office/officeart/2005/8/layout/vList5"/>
    <dgm:cxn modelId="{C16F7271-AC53-4CDD-8B02-92BF10CACAA6}" type="presParOf" srcId="{90ACF1D4-BAC2-4E54-9EBF-B38C31F7005B}" destId="{3290D7AB-6D0A-4438-9A53-4B47E19AFCB5}" srcOrd="6" destOrd="0" presId="urn:microsoft.com/office/officeart/2005/8/layout/vList5"/>
    <dgm:cxn modelId="{73AE2FF8-4F09-48D0-BC1A-2903C8857E68}" type="presParOf" srcId="{3290D7AB-6D0A-4438-9A53-4B47E19AFCB5}" destId="{4EF21C6C-D1DE-4256-B07B-3EB1B4A741DF}" srcOrd="0" destOrd="0" presId="urn:microsoft.com/office/officeart/2005/8/layout/vList5"/>
    <dgm:cxn modelId="{A31DB085-2E04-4164-A47A-4BBD62B6D3E7}" type="presParOf" srcId="{3290D7AB-6D0A-4438-9A53-4B47E19AFCB5}" destId="{4792D8FA-2633-4F63-9165-BAF365A0A315}" srcOrd="1" destOrd="0" presId="urn:microsoft.com/office/officeart/2005/8/layout/vList5"/>
    <dgm:cxn modelId="{4800FDAB-6298-4B7F-A221-9542EC0CEF88}" type="presParOf" srcId="{90ACF1D4-BAC2-4E54-9EBF-B38C31F7005B}" destId="{4971F122-D5FB-4A4A-A933-92CB85267D12}" srcOrd="7" destOrd="0" presId="urn:microsoft.com/office/officeart/2005/8/layout/vList5"/>
    <dgm:cxn modelId="{FC575738-FFF5-4352-A41C-8BA3156BAF2D}" type="presParOf" srcId="{90ACF1D4-BAC2-4E54-9EBF-B38C31F7005B}" destId="{8E138BFD-4F31-44F5-AF55-2D08CAF81520}" srcOrd="8" destOrd="0" presId="urn:microsoft.com/office/officeart/2005/8/layout/vList5"/>
    <dgm:cxn modelId="{2BA295DE-F28E-4173-A282-184FCDDCDBA6}" type="presParOf" srcId="{8E138BFD-4F31-44F5-AF55-2D08CAF81520}" destId="{FC37938B-869F-415E-A7DE-672B9AAEFFFA}" srcOrd="0" destOrd="0" presId="urn:microsoft.com/office/officeart/2005/8/layout/vList5"/>
    <dgm:cxn modelId="{F68FD35A-09BB-4B51-AF05-99EA7071312E}" type="presParOf" srcId="{8E138BFD-4F31-44F5-AF55-2D08CAF81520}" destId="{9E208335-6C38-4206-B659-5AC7CE622C82}" srcOrd="1" destOrd="0" presId="urn:microsoft.com/office/officeart/2005/8/layout/vList5"/>
    <dgm:cxn modelId="{2CC24084-1F04-4C0E-A00C-1A8E9B92E860}" type="presParOf" srcId="{90ACF1D4-BAC2-4E54-9EBF-B38C31F7005B}" destId="{D703F3E6-487C-4C9E-8B1C-95F2934A4CBB}" srcOrd="9" destOrd="0" presId="urn:microsoft.com/office/officeart/2005/8/layout/vList5"/>
    <dgm:cxn modelId="{A0F45D71-07C2-4DA4-8442-2271BB13DE29}" type="presParOf" srcId="{90ACF1D4-BAC2-4E54-9EBF-B38C31F7005B}" destId="{3268640C-7A8A-4BA8-89BD-5930682D2DB1}" srcOrd="10" destOrd="0" presId="urn:microsoft.com/office/officeart/2005/8/layout/vList5"/>
    <dgm:cxn modelId="{3CC12212-6598-464B-B909-F86020D8468B}" type="presParOf" srcId="{3268640C-7A8A-4BA8-89BD-5930682D2DB1}" destId="{62641092-D94D-44DE-BF9F-ACE73DB0FD22}" srcOrd="0" destOrd="0" presId="urn:microsoft.com/office/officeart/2005/8/layout/vList5"/>
    <dgm:cxn modelId="{400D4768-0F50-48DB-8C2B-FD5B0B4AB8B1}" type="presParOf" srcId="{3268640C-7A8A-4BA8-89BD-5930682D2DB1}" destId="{B9D290BC-FE28-4D4B-959D-A5A3824ACD63}" srcOrd="1" destOrd="0" presId="urn:microsoft.com/office/officeart/2005/8/layout/vList5"/>
    <dgm:cxn modelId="{7C368D5E-7425-45A5-8BB2-A345DF12749E}" type="presParOf" srcId="{90ACF1D4-BAC2-4E54-9EBF-B38C31F7005B}" destId="{D0C63959-7133-4ECD-80E3-53C2E430DF42}" srcOrd="11" destOrd="0" presId="urn:microsoft.com/office/officeart/2005/8/layout/vList5"/>
    <dgm:cxn modelId="{33CC0245-E490-44AF-8FBD-3517FF631F61}" type="presParOf" srcId="{90ACF1D4-BAC2-4E54-9EBF-B38C31F7005B}" destId="{4C3BAC00-EF44-4B6F-A96A-8A12E8948F9F}" srcOrd="12" destOrd="0" presId="urn:microsoft.com/office/officeart/2005/8/layout/vList5"/>
    <dgm:cxn modelId="{D83183E1-CD28-4950-B7EF-2170E74A43C0}" type="presParOf" srcId="{4C3BAC00-EF44-4B6F-A96A-8A12E8948F9F}" destId="{5DCA53D4-0934-4120-9DCB-CBF7E2F133EF}" srcOrd="0" destOrd="0" presId="urn:microsoft.com/office/officeart/2005/8/layout/vList5"/>
    <dgm:cxn modelId="{68F3B153-C1EF-42B7-AF3C-5E50C3870068}" type="presParOf" srcId="{4C3BAC00-EF44-4B6F-A96A-8A12E8948F9F}" destId="{74234516-ED78-4C52-A7DD-D75DB2DD5ACD}" srcOrd="1" destOrd="0" presId="urn:microsoft.com/office/officeart/2005/8/layout/vList5"/>
    <dgm:cxn modelId="{D3BD8372-BD49-4A60-B622-172B4148C2E2}" type="presParOf" srcId="{90ACF1D4-BAC2-4E54-9EBF-B38C31F7005B}" destId="{555461CE-D2E8-4339-A58B-4F9C7AC664AF}" srcOrd="13" destOrd="0" presId="urn:microsoft.com/office/officeart/2005/8/layout/vList5"/>
    <dgm:cxn modelId="{7B865EEE-9223-4FFE-9135-47987429152B}" type="presParOf" srcId="{90ACF1D4-BAC2-4E54-9EBF-B38C31F7005B}" destId="{C23A9464-40DB-428A-B82D-2845C41AD945}" srcOrd="14" destOrd="0" presId="urn:microsoft.com/office/officeart/2005/8/layout/vList5"/>
    <dgm:cxn modelId="{F8D9E76A-6A49-4B55-BF35-86D1AF51482F}" type="presParOf" srcId="{C23A9464-40DB-428A-B82D-2845C41AD945}" destId="{EAED988A-A12C-4B47-BEFA-40B52AB9D459}" srcOrd="0" destOrd="0" presId="urn:microsoft.com/office/officeart/2005/8/layout/vList5"/>
    <dgm:cxn modelId="{984E8F81-84E5-446F-96EC-E2862379FEC5}" type="presParOf" srcId="{C23A9464-40DB-428A-B82D-2845C41AD945}" destId="{8B91E474-4EA8-45FA-BA73-D1530F70D54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5128EC-ABAE-4179-AF2F-6BBF5DB4CB98}">
      <dsp:nvSpPr>
        <dsp:cNvPr id="0" name=""/>
        <dsp:cNvSpPr/>
      </dsp:nvSpPr>
      <dsp:spPr>
        <a:xfrm rot="5400000">
          <a:off x="4142641" y="-1514819"/>
          <a:ext cx="389334" cy="351663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endParaRPr lang="en-GB" sz="1000" kern="1200"/>
        </a:p>
        <a:p>
          <a:pPr marL="57150" lvl="1" indent="-57150" algn="l" defTabSz="444500">
            <a:lnSpc>
              <a:spcPct val="90000"/>
            </a:lnSpc>
            <a:spcBef>
              <a:spcPct val="0"/>
            </a:spcBef>
            <a:spcAft>
              <a:spcPct val="15000"/>
            </a:spcAft>
            <a:buChar char="•"/>
          </a:pPr>
          <a:endParaRPr lang="en-GB" sz="1000" kern="1200"/>
        </a:p>
      </dsp:txBody>
      <dsp:txXfrm rot="-5400000">
        <a:off x="2578993" y="67835"/>
        <a:ext cx="3497624" cy="351322"/>
      </dsp:txXfrm>
    </dsp:sp>
    <dsp:sp modelId="{95AEA166-41D2-4D13-BD79-54EA21D2F71A}">
      <dsp:nvSpPr>
        <dsp:cNvPr id="0" name=""/>
        <dsp:cNvSpPr/>
      </dsp:nvSpPr>
      <dsp:spPr>
        <a:xfrm>
          <a:off x="376" y="161"/>
          <a:ext cx="2578617" cy="4866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solidFill>
              <a:latin typeface="+mn-lt"/>
              <a:cs typeface="Calibri" panose="020F0502020204030204" pitchFamily="34" charset="0"/>
            </a:rPr>
            <a:t>Device?</a:t>
          </a:r>
        </a:p>
      </dsp:txBody>
      <dsp:txXfrm>
        <a:off x="24133" y="23918"/>
        <a:ext cx="2531103" cy="439153"/>
      </dsp:txXfrm>
    </dsp:sp>
    <dsp:sp modelId="{1B9732CC-1FC4-430E-9211-FB4206A2B39B}">
      <dsp:nvSpPr>
        <dsp:cNvPr id="0" name=""/>
        <dsp:cNvSpPr/>
      </dsp:nvSpPr>
      <dsp:spPr>
        <a:xfrm rot="5400000">
          <a:off x="4142641" y="-1003818"/>
          <a:ext cx="389334" cy="351663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endParaRPr lang="en-GB" sz="1000" kern="1200"/>
        </a:p>
        <a:p>
          <a:pPr marL="57150" lvl="1" indent="-57150" algn="l" defTabSz="444500">
            <a:lnSpc>
              <a:spcPct val="90000"/>
            </a:lnSpc>
            <a:spcBef>
              <a:spcPct val="0"/>
            </a:spcBef>
            <a:spcAft>
              <a:spcPct val="15000"/>
            </a:spcAft>
            <a:buChar char="•"/>
          </a:pPr>
          <a:endParaRPr lang="en-GB" sz="1000" kern="1200"/>
        </a:p>
      </dsp:txBody>
      <dsp:txXfrm rot="-5400000">
        <a:off x="2578993" y="578836"/>
        <a:ext cx="3497624" cy="351322"/>
      </dsp:txXfrm>
    </dsp:sp>
    <dsp:sp modelId="{CE27A80C-B5FC-464C-BBCB-45B245699239}">
      <dsp:nvSpPr>
        <dsp:cNvPr id="0" name=""/>
        <dsp:cNvSpPr/>
      </dsp:nvSpPr>
      <dsp:spPr>
        <a:xfrm>
          <a:off x="376" y="511162"/>
          <a:ext cx="2578617" cy="4866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solidFill>
              <a:latin typeface="+mn-lt"/>
              <a:cs typeface="Calibri" panose="020F0502020204030204" pitchFamily="34" charset="0"/>
            </a:rPr>
            <a:t>Willing &amp; able?</a:t>
          </a:r>
        </a:p>
      </dsp:txBody>
      <dsp:txXfrm>
        <a:off x="24133" y="534919"/>
        <a:ext cx="2531103" cy="439153"/>
      </dsp:txXfrm>
    </dsp:sp>
    <dsp:sp modelId="{A62A34E6-5FDD-4DDD-B0FB-D90E22C7A713}">
      <dsp:nvSpPr>
        <dsp:cNvPr id="0" name=""/>
        <dsp:cNvSpPr/>
      </dsp:nvSpPr>
      <dsp:spPr>
        <a:xfrm rot="5400000">
          <a:off x="4142641" y="-492817"/>
          <a:ext cx="389334" cy="351663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endParaRPr lang="en-GB" sz="1000" kern="1200"/>
        </a:p>
        <a:p>
          <a:pPr marL="57150" lvl="1" indent="-57150" algn="l" defTabSz="444500">
            <a:lnSpc>
              <a:spcPct val="90000"/>
            </a:lnSpc>
            <a:spcBef>
              <a:spcPct val="0"/>
            </a:spcBef>
            <a:spcAft>
              <a:spcPct val="15000"/>
            </a:spcAft>
            <a:buChar char="•"/>
          </a:pPr>
          <a:endParaRPr lang="en-GB" sz="1000" kern="1200"/>
        </a:p>
      </dsp:txBody>
      <dsp:txXfrm rot="-5400000">
        <a:off x="2578993" y="1089837"/>
        <a:ext cx="3497624" cy="351322"/>
      </dsp:txXfrm>
    </dsp:sp>
    <dsp:sp modelId="{8D8BD38A-2C87-4EC1-9F5F-E4F11AE5776E}">
      <dsp:nvSpPr>
        <dsp:cNvPr id="0" name=""/>
        <dsp:cNvSpPr/>
      </dsp:nvSpPr>
      <dsp:spPr>
        <a:xfrm>
          <a:off x="376" y="1022163"/>
          <a:ext cx="2578617" cy="4866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solidFill>
              <a:latin typeface="+mn-lt"/>
              <a:cs typeface="Calibri" panose="020F0502020204030204" pitchFamily="34" charset="0"/>
            </a:rPr>
            <a:t>Find app?</a:t>
          </a:r>
        </a:p>
      </dsp:txBody>
      <dsp:txXfrm>
        <a:off x="24133" y="1045920"/>
        <a:ext cx="2531103" cy="439153"/>
      </dsp:txXfrm>
    </dsp:sp>
    <dsp:sp modelId="{4792D8FA-2633-4F63-9165-BAF365A0A315}">
      <dsp:nvSpPr>
        <dsp:cNvPr id="0" name=""/>
        <dsp:cNvSpPr/>
      </dsp:nvSpPr>
      <dsp:spPr>
        <a:xfrm rot="5400000">
          <a:off x="4142641" y="18184"/>
          <a:ext cx="389334" cy="351663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endParaRPr lang="en-GB" sz="1000" kern="1200" dirty="0"/>
        </a:p>
      </dsp:txBody>
      <dsp:txXfrm rot="-5400000">
        <a:off x="2578993" y="1600838"/>
        <a:ext cx="3497624" cy="351322"/>
      </dsp:txXfrm>
    </dsp:sp>
    <dsp:sp modelId="{4EF21C6C-D1DE-4256-B07B-3EB1B4A741DF}">
      <dsp:nvSpPr>
        <dsp:cNvPr id="0" name=""/>
        <dsp:cNvSpPr/>
      </dsp:nvSpPr>
      <dsp:spPr>
        <a:xfrm>
          <a:off x="376" y="1533165"/>
          <a:ext cx="2578617" cy="4866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solidFill>
              <a:latin typeface="+mn-lt"/>
              <a:cs typeface="Calibri" panose="020F0502020204030204" pitchFamily="34" charset="0"/>
            </a:rPr>
            <a:t>Install app?</a:t>
          </a:r>
        </a:p>
      </dsp:txBody>
      <dsp:txXfrm>
        <a:off x="24133" y="1556922"/>
        <a:ext cx="2531103" cy="439153"/>
      </dsp:txXfrm>
    </dsp:sp>
    <dsp:sp modelId="{9E208335-6C38-4206-B659-5AC7CE622C82}">
      <dsp:nvSpPr>
        <dsp:cNvPr id="0" name=""/>
        <dsp:cNvSpPr/>
      </dsp:nvSpPr>
      <dsp:spPr>
        <a:xfrm rot="5400000">
          <a:off x="4142641" y="529185"/>
          <a:ext cx="389334" cy="351663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endParaRPr lang="en-GB" sz="1000" kern="1200" dirty="0"/>
        </a:p>
      </dsp:txBody>
      <dsp:txXfrm rot="-5400000">
        <a:off x="2578993" y="2111839"/>
        <a:ext cx="3497624" cy="351322"/>
      </dsp:txXfrm>
    </dsp:sp>
    <dsp:sp modelId="{FC37938B-869F-415E-A7DE-672B9AAEFFFA}">
      <dsp:nvSpPr>
        <dsp:cNvPr id="0" name=""/>
        <dsp:cNvSpPr/>
      </dsp:nvSpPr>
      <dsp:spPr>
        <a:xfrm>
          <a:off x="376" y="2044166"/>
          <a:ext cx="2578617" cy="4866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solidFill>
              <a:latin typeface="+mn-lt"/>
              <a:cs typeface="Calibri" panose="020F0502020204030204" pitchFamily="34" charset="0"/>
            </a:rPr>
            <a:t>Log in?</a:t>
          </a:r>
        </a:p>
      </dsp:txBody>
      <dsp:txXfrm>
        <a:off x="24133" y="2067923"/>
        <a:ext cx="2531103" cy="439153"/>
      </dsp:txXfrm>
    </dsp:sp>
    <dsp:sp modelId="{B9D290BC-FE28-4D4B-959D-A5A3824ACD63}">
      <dsp:nvSpPr>
        <dsp:cNvPr id="0" name=""/>
        <dsp:cNvSpPr/>
      </dsp:nvSpPr>
      <dsp:spPr>
        <a:xfrm rot="5400000">
          <a:off x="4142641" y="1040187"/>
          <a:ext cx="389334" cy="351663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endParaRPr lang="en-GB" sz="1000" kern="1200" dirty="0"/>
        </a:p>
      </dsp:txBody>
      <dsp:txXfrm rot="-5400000">
        <a:off x="2578993" y="2622841"/>
        <a:ext cx="3497624" cy="351322"/>
      </dsp:txXfrm>
    </dsp:sp>
    <dsp:sp modelId="{62641092-D94D-44DE-BF9F-ACE73DB0FD22}">
      <dsp:nvSpPr>
        <dsp:cNvPr id="0" name=""/>
        <dsp:cNvSpPr/>
      </dsp:nvSpPr>
      <dsp:spPr>
        <a:xfrm>
          <a:off x="376" y="2555168"/>
          <a:ext cx="2578617" cy="4866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solidFill>
              <a:latin typeface="+mn-lt"/>
              <a:cs typeface="Calibri" panose="020F0502020204030204" pitchFamily="34" charset="0"/>
            </a:rPr>
            <a:t>Set permissions?</a:t>
          </a:r>
        </a:p>
      </dsp:txBody>
      <dsp:txXfrm>
        <a:off x="24133" y="2578925"/>
        <a:ext cx="2531103" cy="439153"/>
      </dsp:txXfrm>
    </dsp:sp>
    <dsp:sp modelId="{74234516-ED78-4C52-A7DD-D75DB2DD5ACD}">
      <dsp:nvSpPr>
        <dsp:cNvPr id="0" name=""/>
        <dsp:cNvSpPr/>
      </dsp:nvSpPr>
      <dsp:spPr>
        <a:xfrm rot="5400000">
          <a:off x="4142641" y="1551188"/>
          <a:ext cx="389334" cy="351663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endParaRPr lang="en-GB" sz="1000" kern="1200"/>
        </a:p>
      </dsp:txBody>
      <dsp:txXfrm rot="-5400000">
        <a:off x="2578993" y="3133842"/>
        <a:ext cx="3497624" cy="351322"/>
      </dsp:txXfrm>
    </dsp:sp>
    <dsp:sp modelId="{5DCA53D4-0934-4120-9DCB-CBF7E2F133EF}">
      <dsp:nvSpPr>
        <dsp:cNvPr id="0" name=""/>
        <dsp:cNvSpPr/>
      </dsp:nvSpPr>
      <dsp:spPr>
        <a:xfrm>
          <a:off x="376" y="3066169"/>
          <a:ext cx="2578617" cy="4866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solidFill>
              <a:latin typeface="+mn-lt"/>
              <a:cs typeface="Calibri" panose="020F0502020204030204" pitchFamily="34" charset="0"/>
            </a:rPr>
            <a:t>Use app?</a:t>
          </a:r>
        </a:p>
      </dsp:txBody>
      <dsp:txXfrm>
        <a:off x="24133" y="3089926"/>
        <a:ext cx="2531103" cy="439153"/>
      </dsp:txXfrm>
    </dsp:sp>
    <dsp:sp modelId="{8B91E474-4EA8-45FA-BA73-D1530F70D543}">
      <dsp:nvSpPr>
        <dsp:cNvPr id="0" name=""/>
        <dsp:cNvSpPr/>
      </dsp:nvSpPr>
      <dsp:spPr>
        <a:xfrm rot="5400000">
          <a:off x="4142641" y="2062189"/>
          <a:ext cx="389334" cy="351663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endParaRPr lang="en-GB" sz="1000" kern="1200"/>
        </a:p>
      </dsp:txBody>
      <dsp:txXfrm rot="-5400000">
        <a:off x="2578993" y="3644843"/>
        <a:ext cx="3497624" cy="351322"/>
      </dsp:txXfrm>
    </dsp:sp>
    <dsp:sp modelId="{EAED988A-A12C-4B47-BEFA-40B52AB9D459}">
      <dsp:nvSpPr>
        <dsp:cNvPr id="0" name=""/>
        <dsp:cNvSpPr/>
      </dsp:nvSpPr>
      <dsp:spPr>
        <a:xfrm>
          <a:off x="376" y="3577170"/>
          <a:ext cx="2578617" cy="4866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solidFill>
              <a:latin typeface="+mn-lt"/>
              <a:cs typeface="Calibri" panose="020F0502020204030204" pitchFamily="34" charset="0"/>
            </a:rPr>
            <a:t>Adhere to protocols?</a:t>
          </a:r>
        </a:p>
      </dsp:txBody>
      <dsp:txXfrm>
        <a:off x="24133" y="3600927"/>
        <a:ext cx="2531103" cy="4391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5128EC-ABAE-4179-AF2F-6BBF5DB4CB98}">
      <dsp:nvSpPr>
        <dsp:cNvPr id="0" name=""/>
        <dsp:cNvSpPr/>
      </dsp:nvSpPr>
      <dsp:spPr>
        <a:xfrm rot="5400000">
          <a:off x="4867901" y="-2111270"/>
          <a:ext cx="575748" cy="480585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GB" sz="1600" kern="1200" dirty="0">
              <a:latin typeface="Calibri" panose="020F0502020204030204" pitchFamily="34" charset="0"/>
              <a:cs typeface="Calibri" panose="020F0502020204030204" pitchFamily="34" charset="0"/>
            </a:rPr>
            <a:t>Loan device</a:t>
          </a:r>
        </a:p>
        <a:p>
          <a:pPr marL="171450" lvl="1" indent="-171450" algn="l" defTabSz="711200">
            <a:lnSpc>
              <a:spcPct val="90000"/>
            </a:lnSpc>
            <a:spcBef>
              <a:spcPct val="0"/>
            </a:spcBef>
            <a:spcAft>
              <a:spcPct val="15000"/>
            </a:spcAft>
            <a:buChar char="•"/>
          </a:pPr>
          <a:r>
            <a:rPr lang="en-GB" sz="1600" kern="1200" dirty="0">
              <a:latin typeface="Calibri" panose="020F0502020204030204" pitchFamily="34" charset="0"/>
              <a:cs typeface="Calibri" panose="020F0502020204030204" pitchFamily="34" charset="0"/>
            </a:rPr>
            <a:t>Compatibility: OS / OS version / tablet &amp; phone</a:t>
          </a:r>
        </a:p>
      </dsp:txBody>
      <dsp:txXfrm rot="-5400000">
        <a:off x="2752846" y="31891"/>
        <a:ext cx="4777752" cy="519536"/>
      </dsp:txXfrm>
    </dsp:sp>
    <dsp:sp modelId="{95AEA166-41D2-4D13-BD79-54EA21D2F71A}">
      <dsp:nvSpPr>
        <dsp:cNvPr id="0" name=""/>
        <dsp:cNvSpPr/>
      </dsp:nvSpPr>
      <dsp:spPr>
        <a:xfrm>
          <a:off x="2134" y="2438"/>
          <a:ext cx="2750711" cy="57844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solidFill>
              <a:latin typeface="+mn-lt"/>
              <a:cs typeface="Calibri" panose="020F0502020204030204" pitchFamily="34" charset="0"/>
            </a:rPr>
            <a:t>Device</a:t>
          </a:r>
        </a:p>
      </dsp:txBody>
      <dsp:txXfrm>
        <a:off x="30371" y="30675"/>
        <a:ext cx="2694237" cy="521967"/>
      </dsp:txXfrm>
    </dsp:sp>
    <dsp:sp modelId="{1B9732CC-1FC4-430E-9211-FB4206A2B39B}">
      <dsp:nvSpPr>
        <dsp:cNvPr id="0" name=""/>
        <dsp:cNvSpPr/>
      </dsp:nvSpPr>
      <dsp:spPr>
        <a:xfrm rot="5400000">
          <a:off x="4450136" y="-1037116"/>
          <a:ext cx="1411279" cy="480585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GB" sz="1600" b="1" kern="1200" dirty="0">
              <a:solidFill>
                <a:srgbClr val="00B0F0"/>
              </a:solidFill>
              <a:latin typeface="Calibri" panose="020F0502020204030204" pitchFamily="34" charset="0"/>
              <a:cs typeface="Calibri" panose="020F0502020204030204" pitchFamily="34" charset="0"/>
            </a:rPr>
            <a:t>Incentives</a:t>
          </a:r>
        </a:p>
        <a:p>
          <a:pPr marL="171450" lvl="1" indent="-171450" algn="l" defTabSz="711200">
            <a:lnSpc>
              <a:spcPct val="90000"/>
            </a:lnSpc>
            <a:spcBef>
              <a:spcPct val="0"/>
            </a:spcBef>
            <a:spcAft>
              <a:spcPct val="15000"/>
            </a:spcAft>
            <a:buChar char="•"/>
          </a:pPr>
          <a:r>
            <a:rPr lang="en-GB" sz="1600" b="1" kern="1200" dirty="0">
              <a:solidFill>
                <a:srgbClr val="00B0F0"/>
              </a:solidFill>
              <a:latin typeface="Calibri" panose="020F0502020204030204" pitchFamily="34" charset="0"/>
              <a:cs typeface="Calibri" panose="020F0502020204030204" pitchFamily="34" charset="0"/>
            </a:rPr>
            <a:t>Feedback</a:t>
          </a:r>
        </a:p>
        <a:p>
          <a:pPr marL="171450" lvl="1" indent="-171450" algn="l" defTabSz="711200">
            <a:lnSpc>
              <a:spcPct val="90000"/>
            </a:lnSpc>
            <a:spcBef>
              <a:spcPct val="0"/>
            </a:spcBef>
            <a:spcAft>
              <a:spcPct val="15000"/>
            </a:spcAft>
            <a:buChar char="•"/>
          </a:pPr>
          <a:r>
            <a:rPr lang="en-GB" sz="1600" b="1" kern="1200" dirty="0">
              <a:solidFill>
                <a:srgbClr val="00B0F0"/>
              </a:solidFill>
              <a:latin typeface="Calibri" panose="020F0502020204030204" pitchFamily="34" charset="0"/>
              <a:cs typeface="Calibri" panose="020F0502020204030204" pitchFamily="34" charset="0"/>
            </a:rPr>
            <a:t>Length of task</a:t>
          </a:r>
          <a:r>
            <a:rPr lang="en-GB" sz="1600" kern="1200" dirty="0">
              <a:solidFill>
                <a:srgbClr val="C00000"/>
              </a:solidFill>
              <a:latin typeface="Calibri" panose="020F0502020204030204" pitchFamily="34" charset="0"/>
              <a:cs typeface="Calibri" panose="020F0502020204030204" pitchFamily="34" charset="0"/>
            </a:rPr>
            <a:t> </a:t>
          </a:r>
          <a:r>
            <a:rPr lang="en-GB" sz="1600" kern="1200" dirty="0">
              <a:solidFill>
                <a:schemeClr val="tx1"/>
              </a:solidFill>
              <a:latin typeface="Calibri" panose="020F0502020204030204" pitchFamily="34" charset="0"/>
              <a:cs typeface="Calibri" panose="020F0502020204030204" pitchFamily="34" charset="0"/>
            </a:rPr>
            <a:t>(# days / </a:t>
          </a:r>
          <a:r>
            <a:rPr lang="en-GB" sz="1600" b="1" kern="1200" dirty="0">
              <a:solidFill>
                <a:srgbClr val="00B0F0"/>
              </a:solidFill>
              <a:latin typeface="Calibri" panose="020F0502020204030204" pitchFamily="34" charset="0"/>
              <a:cs typeface="Calibri" panose="020F0502020204030204" pitchFamily="34" charset="0"/>
            </a:rPr>
            <a:t>daily time</a:t>
          </a:r>
          <a:r>
            <a:rPr lang="en-GB" sz="1600" kern="1200" dirty="0">
              <a:solidFill>
                <a:schemeClr val="tx1"/>
              </a:solidFill>
              <a:latin typeface="Calibri" panose="020F0502020204030204" pitchFamily="34" charset="0"/>
              <a:cs typeface="Calibri" panose="020F0502020204030204" pitchFamily="34" charset="0"/>
            </a:rPr>
            <a:t>)</a:t>
          </a:r>
        </a:p>
        <a:p>
          <a:pPr marL="171450" lvl="1" indent="-171450" algn="l" defTabSz="711200">
            <a:lnSpc>
              <a:spcPct val="90000"/>
            </a:lnSpc>
            <a:spcBef>
              <a:spcPct val="0"/>
            </a:spcBef>
            <a:spcAft>
              <a:spcPct val="15000"/>
            </a:spcAft>
            <a:buChar char="•"/>
          </a:pPr>
          <a:r>
            <a:rPr lang="en-GB" sz="1600" kern="1200" dirty="0">
              <a:latin typeface="Calibri" panose="020F0502020204030204" pitchFamily="34" charset="0"/>
              <a:cs typeface="Calibri" panose="020F0502020204030204" pitchFamily="34" charset="0"/>
            </a:rPr>
            <a:t>Wording: purpose / privacy / data security…</a:t>
          </a:r>
        </a:p>
        <a:p>
          <a:pPr marL="171450" lvl="1" indent="-171450" algn="l" defTabSz="711200">
            <a:lnSpc>
              <a:spcPct val="90000"/>
            </a:lnSpc>
            <a:spcBef>
              <a:spcPct val="0"/>
            </a:spcBef>
            <a:spcAft>
              <a:spcPct val="15000"/>
            </a:spcAft>
            <a:buChar char="•"/>
          </a:pPr>
          <a:r>
            <a:rPr lang="en-GB" sz="1600" b="1" kern="1200" dirty="0">
              <a:solidFill>
                <a:srgbClr val="00B0F0"/>
              </a:solidFill>
              <a:latin typeface="Calibri" panose="020F0502020204030204" pitchFamily="34" charset="0"/>
              <a:cs typeface="Calibri" panose="020F0502020204030204" pitchFamily="34" charset="0"/>
            </a:rPr>
            <a:t>Mode of invitation: letter / in interview</a:t>
          </a:r>
        </a:p>
        <a:p>
          <a:pPr marL="171450" lvl="1" indent="-171450" algn="l" defTabSz="711200">
            <a:lnSpc>
              <a:spcPct val="90000"/>
            </a:lnSpc>
            <a:spcBef>
              <a:spcPct val="0"/>
            </a:spcBef>
            <a:spcAft>
              <a:spcPct val="15000"/>
            </a:spcAft>
            <a:buChar char="•"/>
          </a:pPr>
          <a:r>
            <a:rPr lang="en-GB" sz="1600" b="1" kern="1200" dirty="0">
              <a:solidFill>
                <a:srgbClr val="00B0F0"/>
              </a:solidFill>
              <a:latin typeface="Calibri" panose="020F0502020204030204" pitchFamily="34" charset="0"/>
              <a:cs typeface="Calibri" panose="020F0502020204030204" pitchFamily="34" charset="0"/>
            </a:rPr>
            <a:t>Placement of invitation in interview </a:t>
          </a:r>
        </a:p>
      </dsp:txBody>
      <dsp:txXfrm rot="-5400000">
        <a:off x="2752847" y="729066"/>
        <a:ext cx="4736965" cy="1273493"/>
      </dsp:txXfrm>
    </dsp:sp>
    <dsp:sp modelId="{CE27A80C-B5FC-464C-BBCB-45B245699239}">
      <dsp:nvSpPr>
        <dsp:cNvPr id="0" name=""/>
        <dsp:cNvSpPr/>
      </dsp:nvSpPr>
      <dsp:spPr>
        <a:xfrm>
          <a:off x="2134" y="603466"/>
          <a:ext cx="2750711" cy="152469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solidFill>
              <a:latin typeface="+mn-lt"/>
              <a:cs typeface="Calibri" panose="020F0502020204030204" pitchFamily="34" charset="0"/>
            </a:rPr>
            <a:t>Willing &amp; able</a:t>
          </a:r>
        </a:p>
      </dsp:txBody>
      <dsp:txXfrm>
        <a:off x="76563" y="677895"/>
        <a:ext cx="2601853" cy="1375833"/>
      </dsp:txXfrm>
    </dsp:sp>
    <dsp:sp modelId="{A62A34E6-5FDD-4DDD-B0FB-D90E22C7A713}">
      <dsp:nvSpPr>
        <dsp:cNvPr id="0" name=""/>
        <dsp:cNvSpPr/>
      </dsp:nvSpPr>
      <dsp:spPr>
        <a:xfrm rot="5400000">
          <a:off x="4877622" y="33688"/>
          <a:ext cx="556305" cy="4805858"/>
        </a:xfrm>
        <a:prstGeom prst="round2SameRect">
          <a:avLst/>
        </a:prstGeom>
        <a:solidFill>
          <a:srgbClr val="BBE0E3">
            <a:alpha val="90000"/>
            <a:tint val="40000"/>
            <a:hueOff val="0"/>
            <a:satOff val="0"/>
            <a:lumOff val="0"/>
            <a:alphaOff val="0"/>
          </a:srgbClr>
        </a:solidFill>
        <a:ln w="25400" cap="flat" cmpd="sng" algn="ctr">
          <a:solidFill>
            <a:srgbClr val="BBE0E3">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GB" sz="1600" kern="1200" dirty="0">
              <a:latin typeface="Calibri" panose="020F0502020204030204" pitchFamily="34" charset="0"/>
              <a:cs typeface="Calibri" panose="020F0502020204030204" pitchFamily="34" charset="0"/>
            </a:rPr>
            <a:t>Search / </a:t>
          </a:r>
          <a:r>
            <a:rPr lang="en-GB" sz="1600" kern="1200" dirty="0">
              <a:solidFill>
                <a:srgbClr val="000000">
                  <a:hueOff val="0"/>
                  <a:satOff val="0"/>
                  <a:lumOff val="0"/>
                  <a:alphaOff val="0"/>
                </a:srgbClr>
              </a:solidFill>
              <a:latin typeface="Calibri" panose="020F0502020204030204" pitchFamily="34" charset="0"/>
              <a:ea typeface="ヒラギノ角ゴ Pro W3"/>
              <a:cs typeface="Calibri" panose="020F0502020204030204" pitchFamily="34" charset="0"/>
            </a:rPr>
            <a:t>link</a:t>
          </a:r>
          <a:r>
            <a:rPr lang="en-GB" sz="1600" kern="1200" dirty="0">
              <a:latin typeface="Calibri" panose="020F0502020204030204" pitchFamily="34" charset="0"/>
              <a:cs typeface="Calibri" panose="020F0502020204030204" pitchFamily="34" charset="0"/>
            </a:rPr>
            <a:t> / QR code</a:t>
          </a:r>
        </a:p>
        <a:p>
          <a:pPr marL="171450" lvl="1" indent="-171450" algn="l" defTabSz="711200">
            <a:lnSpc>
              <a:spcPct val="90000"/>
            </a:lnSpc>
            <a:spcBef>
              <a:spcPct val="0"/>
            </a:spcBef>
            <a:spcAft>
              <a:spcPct val="15000"/>
            </a:spcAft>
            <a:buChar char="•"/>
          </a:pPr>
          <a:r>
            <a:rPr lang="en-GB" sz="1600" kern="1200" dirty="0">
              <a:latin typeface="Calibri" panose="020F0502020204030204" pitchFamily="34" charset="0"/>
              <a:cs typeface="Calibri" panose="020F0502020204030204" pitchFamily="34" charset="0"/>
            </a:rPr>
            <a:t>Name and logo of app</a:t>
          </a:r>
        </a:p>
      </dsp:txBody>
      <dsp:txXfrm rot="-5400000">
        <a:off x="2752846" y="2185622"/>
        <a:ext cx="4778701" cy="501991"/>
      </dsp:txXfrm>
    </dsp:sp>
    <dsp:sp modelId="{8D8BD38A-2C87-4EC1-9F5F-E4F11AE5776E}">
      <dsp:nvSpPr>
        <dsp:cNvPr id="0" name=""/>
        <dsp:cNvSpPr/>
      </dsp:nvSpPr>
      <dsp:spPr>
        <a:xfrm>
          <a:off x="2134" y="2150745"/>
          <a:ext cx="2750711" cy="57174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solidFill>
              <a:latin typeface="+mn-lt"/>
              <a:cs typeface="Calibri" panose="020F0502020204030204" pitchFamily="34" charset="0"/>
            </a:rPr>
            <a:t>Find app</a:t>
          </a:r>
        </a:p>
      </dsp:txBody>
      <dsp:txXfrm>
        <a:off x="30044" y="2178655"/>
        <a:ext cx="2694891" cy="515926"/>
      </dsp:txXfrm>
    </dsp:sp>
    <dsp:sp modelId="{4792D8FA-2633-4F63-9165-BAF365A0A315}">
      <dsp:nvSpPr>
        <dsp:cNvPr id="0" name=""/>
        <dsp:cNvSpPr/>
      </dsp:nvSpPr>
      <dsp:spPr>
        <a:xfrm rot="5400000">
          <a:off x="4975080" y="568017"/>
          <a:ext cx="361390" cy="4805858"/>
        </a:xfrm>
        <a:prstGeom prst="round2SameRect">
          <a:avLst/>
        </a:prstGeom>
        <a:solidFill>
          <a:srgbClr val="BBE0E3">
            <a:alpha val="90000"/>
            <a:tint val="40000"/>
            <a:hueOff val="0"/>
            <a:satOff val="0"/>
            <a:lumOff val="0"/>
            <a:alphaOff val="0"/>
          </a:srgbClr>
        </a:solidFill>
        <a:ln w="25400" cap="flat" cmpd="sng" algn="ctr">
          <a:solidFill>
            <a:srgbClr val="BBE0E3">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600" kern="1200" dirty="0">
              <a:solidFill>
                <a:srgbClr val="000000">
                  <a:hueOff val="0"/>
                  <a:satOff val="0"/>
                  <a:lumOff val="0"/>
                  <a:alphaOff val="0"/>
                </a:srgbClr>
              </a:solidFill>
              <a:latin typeface="Calibri" panose="020F0502020204030204" pitchFamily="34" charset="0"/>
              <a:ea typeface="ヒラギノ角ゴ Pro W3"/>
              <a:cs typeface="Calibri" panose="020F0502020204030204" pitchFamily="34" charset="0"/>
            </a:rPr>
            <a:t> App size</a:t>
          </a:r>
        </a:p>
      </dsp:txBody>
      <dsp:txXfrm rot="-5400000">
        <a:off x="2752846" y="2807893"/>
        <a:ext cx="4788216" cy="326106"/>
      </dsp:txXfrm>
    </dsp:sp>
    <dsp:sp modelId="{4EF21C6C-D1DE-4256-B07B-3EB1B4A741DF}">
      <dsp:nvSpPr>
        <dsp:cNvPr id="0" name=""/>
        <dsp:cNvSpPr/>
      </dsp:nvSpPr>
      <dsp:spPr>
        <a:xfrm>
          <a:off x="2134" y="2745078"/>
          <a:ext cx="2750711" cy="45173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solidFill>
              <a:latin typeface="+mn-lt"/>
              <a:cs typeface="Calibri" panose="020F0502020204030204" pitchFamily="34" charset="0"/>
            </a:rPr>
            <a:t>Install app</a:t>
          </a:r>
        </a:p>
      </dsp:txBody>
      <dsp:txXfrm>
        <a:off x="24186" y="2767130"/>
        <a:ext cx="2706607" cy="407633"/>
      </dsp:txXfrm>
    </dsp:sp>
    <dsp:sp modelId="{9E208335-6C38-4206-B659-5AC7CE622C82}">
      <dsp:nvSpPr>
        <dsp:cNvPr id="0" name=""/>
        <dsp:cNvSpPr/>
      </dsp:nvSpPr>
      <dsp:spPr>
        <a:xfrm rot="5400000">
          <a:off x="4918691" y="1076138"/>
          <a:ext cx="478437" cy="4805858"/>
        </a:xfrm>
        <a:prstGeom prst="round2SameRect">
          <a:avLst/>
        </a:prstGeom>
        <a:solidFill>
          <a:srgbClr val="BBE0E3">
            <a:alpha val="90000"/>
            <a:tint val="40000"/>
            <a:hueOff val="0"/>
            <a:satOff val="0"/>
            <a:lumOff val="0"/>
            <a:alphaOff val="0"/>
          </a:srgbClr>
        </a:solidFill>
        <a:ln w="25400" cap="flat" cmpd="sng" algn="ctr">
          <a:solidFill>
            <a:srgbClr val="BBE0E3">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GB" sz="1600" kern="1200" dirty="0">
              <a:solidFill>
                <a:srgbClr val="000000">
                  <a:hueOff val="0"/>
                  <a:satOff val="0"/>
                  <a:lumOff val="0"/>
                  <a:alphaOff val="0"/>
                </a:srgbClr>
              </a:solidFill>
              <a:latin typeface="Calibri" panose="020F0502020204030204" pitchFamily="34" charset="0"/>
              <a:ea typeface="ヒラギノ角ゴ Pro W3"/>
              <a:cs typeface="Calibri" panose="020F0502020204030204" pitchFamily="34" charset="0"/>
            </a:rPr>
            <a:t>User</a:t>
          </a:r>
          <a:r>
            <a:rPr lang="en-GB" sz="1600" kern="1200" dirty="0">
              <a:latin typeface="Calibri" panose="020F0502020204030204" pitchFamily="34" charset="0"/>
              <a:cs typeface="Calibri" panose="020F0502020204030204" pitchFamily="34" charset="0"/>
            </a:rPr>
            <a:t> name and/or password</a:t>
          </a:r>
        </a:p>
        <a:p>
          <a:pPr marL="171450" lvl="1" indent="-171450" algn="l" defTabSz="711200">
            <a:lnSpc>
              <a:spcPct val="90000"/>
            </a:lnSpc>
            <a:spcBef>
              <a:spcPct val="0"/>
            </a:spcBef>
            <a:spcAft>
              <a:spcPct val="15000"/>
            </a:spcAft>
            <a:buChar char="•"/>
          </a:pPr>
          <a:r>
            <a:rPr lang="en-GB" sz="1600" kern="1200" dirty="0">
              <a:latin typeface="Calibri" panose="020F0502020204030204" pitchFamily="34" charset="0"/>
              <a:cs typeface="Calibri" panose="020F0502020204030204" pitchFamily="34" charset="0"/>
            </a:rPr>
            <a:t>Password usability</a:t>
          </a:r>
        </a:p>
      </dsp:txBody>
      <dsp:txXfrm rot="-5400000">
        <a:off x="2754981" y="3263204"/>
        <a:ext cx="4782503" cy="431727"/>
      </dsp:txXfrm>
    </dsp:sp>
    <dsp:sp modelId="{FC37938B-869F-415E-A7DE-672B9AAEFFFA}">
      <dsp:nvSpPr>
        <dsp:cNvPr id="0" name=""/>
        <dsp:cNvSpPr/>
      </dsp:nvSpPr>
      <dsp:spPr>
        <a:xfrm>
          <a:off x="2134" y="3219402"/>
          <a:ext cx="2750711" cy="49173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solidFill>
              <a:latin typeface="+mn-lt"/>
              <a:cs typeface="Calibri" panose="020F0502020204030204" pitchFamily="34" charset="0"/>
            </a:rPr>
            <a:t>Log in</a:t>
          </a:r>
        </a:p>
      </dsp:txBody>
      <dsp:txXfrm>
        <a:off x="26138" y="3243406"/>
        <a:ext cx="2702703" cy="443726"/>
      </dsp:txXfrm>
    </dsp:sp>
    <dsp:sp modelId="{B9D290BC-FE28-4D4B-959D-A5A3824ACD63}">
      <dsp:nvSpPr>
        <dsp:cNvPr id="0" name=""/>
        <dsp:cNvSpPr/>
      </dsp:nvSpPr>
      <dsp:spPr>
        <a:xfrm rot="5400000">
          <a:off x="4900719" y="1645510"/>
          <a:ext cx="510113" cy="4805858"/>
        </a:xfrm>
        <a:prstGeom prst="round2SameRect">
          <a:avLst/>
        </a:prstGeom>
        <a:solidFill>
          <a:srgbClr val="BBE0E3">
            <a:alpha val="90000"/>
            <a:tint val="40000"/>
            <a:hueOff val="0"/>
            <a:satOff val="0"/>
            <a:lumOff val="0"/>
            <a:alphaOff val="0"/>
          </a:srgbClr>
        </a:solidFill>
        <a:ln w="25400" cap="flat" cmpd="sng" algn="ctr">
          <a:solidFill>
            <a:srgbClr val="BBE0E3">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GB" sz="1600" kern="1200" dirty="0">
              <a:solidFill>
                <a:srgbClr val="000000">
                  <a:hueOff val="0"/>
                  <a:satOff val="0"/>
                  <a:lumOff val="0"/>
                  <a:alphaOff val="0"/>
                </a:srgbClr>
              </a:solidFill>
              <a:latin typeface="Calibri" panose="020F0502020204030204" pitchFamily="34" charset="0"/>
              <a:ea typeface="ヒラギノ角ゴ Pro W3"/>
              <a:cs typeface="Calibri" panose="020F0502020204030204" pitchFamily="34" charset="0"/>
            </a:rPr>
            <a:t>Wording</a:t>
          </a:r>
          <a:r>
            <a:rPr lang="en-GB" sz="1600" kern="1200" dirty="0">
              <a:latin typeface="Calibri" panose="020F0502020204030204" pitchFamily="34" charset="0"/>
              <a:cs typeface="Calibri" panose="020F0502020204030204" pitchFamily="34" charset="0"/>
            </a:rPr>
            <a:t>: </a:t>
          </a:r>
          <a:r>
            <a:rPr lang="en-GB" sz="1600" kern="1200" dirty="0">
              <a:solidFill>
                <a:srgbClr val="000000">
                  <a:hueOff val="0"/>
                  <a:satOff val="0"/>
                  <a:lumOff val="0"/>
                  <a:alphaOff val="0"/>
                </a:srgbClr>
              </a:solidFill>
              <a:latin typeface="Calibri" panose="020F0502020204030204" pitchFamily="34" charset="0"/>
              <a:ea typeface="ヒラギノ角ゴ Pro W3"/>
              <a:cs typeface="Calibri" panose="020F0502020204030204" pitchFamily="34" charset="0"/>
            </a:rPr>
            <a:t>justification</a:t>
          </a:r>
        </a:p>
        <a:p>
          <a:pPr marL="171450" lvl="1" indent="-171450" algn="l" defTabSz="711200">
            <a:lnSpc>
              <a:spcPct val="90000"/>
            </a:lnSpc>
            <a:spcBef>
              <a:spcPct val="0"/>
            </a:spcBef>
            <a:spcAft>
              <a:spcPct val="15000"/>
            </a:spcAft>
            <a:buChar char="•"/>
          </a:pPr>
          <a:r>
            <a:rPr lang="en-GB" sz="1600" kern="1200" dirty="0">
              <a:solidFill>
                <a:srgbClr val="000000">
                  <a:hueOff val="0"/>
                  <a:satOff val="0"/>
                  <a:lumOff val="0"/>
                  <a:alphaOff val="0"/>
                </a:srgbClr>
              </a:solidFill>
              <a:latin typeface="Calibri" panose="020F0502020204030204" pitchFamily="34" charset="0"/>
              <a:ea typeface="ヒラギノ角ゴ Pro W3"/>
              <a:cs typeface="Calibri" panose="020F0502020204030204" pitchFamily="34" charset="0"/>
            </a:rPr>
            <a:t>Incentives</a:t>
          </a:r>
        </a:p>
      </dsp:txBody>
      <dsp:txXfrm rot="-5400000">
        <a:off x="2752847" y="3818284"/>
        <a:ext cx="4780956" cy="460309"/>
      </dsp:txXfrm>
    </dsp:sp>
    <dsp:sp modelId="{62641092-D94D-44DE-BF9F-ACE73DB0FD22}">
      <dsp:nvSpPr>
        <dsp:cNvPr id="0" name=""/>
        <dsp:cNvSpPr/>
      </dsp:nvSpPr>
      <dsp:spPr>
        <a:xfrm>
          <a:off x="2134" y="3733724"/>
          <a:ext cx="2750711" cy="5709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solidFill>
              <a:latin typeface="+mn-lt"/>
              <a:cs typeface="Calibri" panose="020F0502020204030204" pitchFamily="34" charset="0"/>
            </a:rPr>
            <a:t>Set permissions</a:t>
          </a:r>
        </a:p>
      </dsp:txBody>
      <dsp:txXfrm>
        <a:off x="30006" y="3761596"/>
        <a:ext cx="2694967" cy="515207"/>
      </dsp:txXfrm>
    </dsp:sp>
    <dsp:sp modelId="{74234516-ED78-4C52-A7DD-D75DB2DD5ACD}">
      <dsp:nvSpPr>
        <dsp:cNvPr id="0" name=""/>
        <dsp:cNvSpPr/>
      </dsp:nvSpPr>
      <dsp:spPr>
        <a:xfrm rot="5400000">
          <a:off x="4975080" y="2150201"/>
          <a:ext cx="361390" cy="480585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GB" sz="1600" kern="1200" dirty="0">
              <a:latin typeface="Calibri" panose="020F0502020204030204" pitchFamily="34" charset="0"/>
              <a:cs typeface="Calibri" panose="020F0502020204030204" pitchFamily="34" charset="0"/>
            </a:rPr>
            <a:t>App design &amp; instructions</a:t>
          </a:r>
        </a:p>
      </dsp:txBody>
      <dsp:txXfrm rot="-5400000">
        <a:off x="2752846" y="4390077"/>
        <a:ext cx="4788216" cy="326106"/>
      </dsp:txXfrm>
    </dsp:sp>
    <dsp:sp modelId="{5DCA53D4-0934-4120-9DCB-CBF7E2F133EF}">
      <dsp:nvSpPr>
        <dsp:cNvPr id="0" name=""/>
        <dsp:cNvSpPr/>
      </dsp:nvSpPr>
      <dsp:spPr>
        <a:xfrm>
          <a:off x="2134" y="4327262"/>
          <a:ext cx="2750711" cy="45173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solidFill>
              <a:latin typeface="+mn-lt"/>
              <a:cs typeface="Calibri" panose="020F0502020204030204" pitchFamily="34" charset="0"/>
            </a:rPr>
            <a:t>Use app</a:t>
          </a:r>
        </a:p>
      </dsp:txBody>
      <dsp:txXfrm>
        <a:off x="24186" y="4349314"/>
        <a:ext cx="2706607" cy="407633"/>
      </dsp:txXfrm>
    </dsp:sp>
    <dsp:sp modelId="{8B91E474-4EA8-45FA-BA73-D1530F70D543}">
      <dsp:nvSpPr>
        <dsp:cNvPr id="0" name=""/>
        <dsp:cNvSpPr/>
      </dsp:nvSpPr>
      <dsp:spPr>
        <a:xfrm rot="5400000">
          <a:off x="4929496" y="2624936"/>
          <a:ext cx="452558" cy="4805858"/>
        </a:xfrm>
        <a:prstGeom prst="round2SameRect">
          <a:avLst/>
        </a:prstGeom>
        <a:solidFill>
          <a:srgbClr val="BBE0E3">
            <a:alpha val="90000"/>
            <a:tint val="40000"/>
            <a:hueOff val="0"/>
            <a:satOff val="0"/>
            <a:lumOff val="0"/>
            <a:alphaOff val="0"/>
          </a:srgbClr>
        </a:solidFill>
        <a:ln w="25400" cap="flat" cmpd="sng" algn="ctr">
          <a:solidFill>
            <a:srgbClr val="BBE0E3">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GB" sz="1600" kern="1200" dirty="0">
              <a:latin typeface="Calibri" panose="020F0502020204030204" pitchFamily="34" charset="0"/>
              <a:cs typeface="Calibri" panose="020F0502020204030204" pitchFamily="34" charset="0"/>
            </a:rPr>
            <a:t>Reminders</a:t>
          </a:r>
        </a:p>
        <a:p>
          <a:pPr marL="171450" lvl="1" indent="-171450" algn="l" defTabSz="711200">
            <a:lnSpc>
              <a:spcPct val="90000"/>
            </a:lnSpc>
            <a:spcBef>
              <a:spcPct val="0"/>
            </a:spcBef>
            <a:spcAft>
              <a:spcPct val="15000"/>
            </a:spcAft>
            <a:buChar char="•"/>
          </a:pPr>
          <a:r>
            <a:rPr lang="en-GB" sz="1600" b="1" kern="1200" dirty="0">
              <a:solidFill>
                <a:srgbClr val="00B0F0"/>
              </a:solidFill>
              <a:latin typeface="Calibri" panose="020F0502020204030204" pitchFamily="34" charset="0"/>
              <a:cs typeface="Calibri" panose="020F0502020204030204" pitchFamily="34" charset="0"/>
            </a:rPr>
            <a:t>Bonus </a:t>
          </a:r>
          <a:r>
            <a:rPr lang="en-GB" sz="1600" b="1" kern="1200" dirty="0">
              <a:solidFill>
                <a:srgbClr val="00B0F0"/>
              </a:solidFill>
              <a:latin typeface="Calibri" panose="020F0502020204030204" pitchFamily="34" charset="0"/>
              <a:ea typeface="ヒラギノ角ゴ Pro W3"/>
              <a:cs typeface="Calibri" panose="020F0502020204030204" pitchFamily="34" charset="0"/>
            </a:rPr>
            <a:t>incentives </a:t>
          </a:r>
        </a:p>
      </dsp:txBody>
      <dsp:txXfrm rot="-5400000">
        <a:off x="2752846" y="4823678"/>
        <a:ext cx="4783766" cy="408374"/>
      </dsp:txXfrm>
    </dsp:sp>
    <dsp:sp modelId="{EAED988A-A12C-4B47-BEFA-40B52AB9D459}">
      <dsp:nvSpPr>
        <dsp:cNvPr id="0" name=""/>
        <dsp:cNvSpPr/>
      </dsp:nvSpPr>
      <dsp:spPr>
        <a:xfrm>
          <a:off x="2134" y="4801997"/>
          <a:ext cx="2750711" cy="45173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solidFill>
              <a:latin typeface="+mn-lt"/>
              <a:cs typeface="Calibri" panose="020F0502020204030204" pitchFamily="34" charset="0"/>
            </a:rPr>
            <a:t>Adhere to protocols</a:t>
          </a:r>
        </a:p>
      </dsp:txBody>
      <dsp:txXfrm>
        <a:off x="24186" y="4824049"/>
        <a:ext cx="2706607" cy="4076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5128EC-ABAE-4179-AF2F-6BBF5DB4CB98}">
      <dsp:nvSpPr>
        <dsp:cNvPr id="0" name=""/>
        <dsp:cNvSpPr/>
      </dsp:nvSpPr>
      <dsp:spPr>
        <a:xfrm rot="5400000">
          <a:off x="4867901" y="-2111270"/>
          <a:ext cx="575748" cy="480585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GB" sz="1600" kern="1200" dirty="0">
              <a:latin typeface="Calibri" panose="020F0502020204030204" pitchFamily="34" charset="0"/>
              <a:cs typeface="Calibri" panose="020F0502020204030204" pitchFamily="34" charset="0"/>
            </a:rPr>
            <a:t>Loan device</a:t>
          </a:r>
        </a:p>
        <a:p>
          <a:pPr marL="171450" lvl="1" indent="-171450" algn="l" defTabSz="711200">
            <a:lnSpc>
              <a:spcPct val="90000"/>
            </a:lnSpc>
            <a:spcBef>
              <a:spcPct val="0"/>
            </a:spcBef>
            <a:spcAft>
              <a:spcPct val="15000"/>
            </a:spcAft>
            <a:buChar char="•"/>
          </a:pPr>
          <a:r>
            <a:rPr lang="en-GB" sz="1600" kern="1200" dirty="0">
              <a:latin typeface="Calibri" panose="020F0502020204030204" pitchFamily="34" charset="0"/>
              <a:cs typeface="Calibri" panose="020F0502020204030204" pitchFamily="34" charset="0"/>
            </a:rPr>
            <a:t>Compatibility: OS / OS version / tablet &amp; phone</a:t>
          </a:r>
        </a:p>
      </dsp:txBody>
      <dsp:txXfrm rot="-5400000">
        <a:off x="2752846" y="31891"/>
        <a:ext cx="4777752" cy="519536"/>
      </dsp:txXfrm>
    </dsp:sp>
    <dsp:sp modelId="{95AEA166-41D2-4D13-BD79-54EA21D2F71A}">
      <dsp:nvSpPr>
        <dsp:cNvPr id="0" name=""/>
        <dsp:cNvSpPr/>
      </dsp:nvSpPr>
      <dsp:spPr>
        <a:xfrm>
          <a:off x="2134" y="2438"/>
          <a:ext cx="2750711" cy="57844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solidFill>
              <a:latin typeface="+mn-lt"/>
              <a:cs typeface="Calibri" panose="020F0502020204030204" pitchFamily="34" charset="0"/>
            </a:rPr>
            <a:t>Device</a:t>
          </a:r>
        </a:p>
      </dsp:txBody>
      <dsp:txXfrm>
        <a:off x="30371" y="30675"/>
        <a:ext cx="2694237" cy="521967"/>
      </dsp:txXfrm>
    </dsp:sp>
    <dsp:sp modelId="{1B9732CC-1FC4-430E-9211-FB4206A2B39B}">
      <dsp:nvSpPr>
        <dsp:cNvPr id="0" name=""/>
        <dsp:cNvSpPr/>
      </dsp:nvSpPr>
      <dsp:spPr>
        <a:xfrm rot="5400000">
          <a:off x="4450136" y="-1037116"/>
          <a:ext cx="1411279" cy="480585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GB" sz="1600" b="1" kern="1200" dirty="0">
              <a:solidFill>
                <a:srgbClr val="00B0F0"/>
              </a:solidFill>
              <a:latin typeface="Calibri" panose="020F0502020204030204" pitchFamily="34" charset="0"/>
              <a:cs typeface="Calibri" panose="020F0502020204030204" pitchFamily="34" charset="0"/>
            </a:rPr>
            <a:t>Incentives</a:t>
          </a:r>
        </a:p>
        <a:p>
          <a:pPr marL="171450" lvl="1" indent="-171450" algn="l" defTabSz="711200">
            <a:lnSpc>
              <a:spcPct val="90000"/>
            </a:lnSpc>
            <a:spcBef>
              <a:spcPct val="0"/>
            </a:spcBef>
            <a:spcAft>
              <a:spcPct val="15000"/>
            </a:spcAft>
            <a:buChar char="•"/>
          </a:pPr>
          <a:r>
            <a:rPr lang="en-GB" sz="1600" b="1" kern="1200" dirty="0">
              <a:solidFill>
                <a:srgbClr val="00B0F0"/>
              </a:solidFill>
              <a:latin typeface="Calibri" panose="020F0502020204030204" pitchFamily="34" charset="0"/>
              <a:cs typeface="Calibri" panose="020F0502020204030204" pitchFamily="34" charset="0"/>
            </a:rPr>
            <a:t>Feedback</a:t>
          </a:r>
        </a:p>
        <a:p>
          <a:pPr marL="171450" lvl="1" indent="-171450" algn="l" defTabSz="711200">
            <a:lnSpc>
              <a:spcPct val="90000"/>
            </a:lnSpc>
            <a:spcBef>
              <a:spcPct val="0"/>
            </a:spcBef>
            <a:spcAft>
              <a:spcPct val="15000"/>
            </a:spcAft>
            <a:buChar char="•"/>
          </a:pPr>
          <a:r>
            <a:rPr lang="en-GB" sz="1600" b="1" kern="1200" dirty="0">
              <a:solidFill>
                <a:srgbClr val="00B0F0"/>
              </a:solidFill>
              <a:latin typeface="Calibri" panose="020F0502020204030204" pitchFamily="34" charset="0"/>
              <a:cs typeface="Calibri" panose="020F0502020204030204" pitchFamily="34" charset="0"/>
            </a:rPr>
            <a:t>Length of task</a:t>
          </a:r>
          <a:r>
            <a:rPr lang="en-GB" sz="1600" kern="1200" dirty="0">
              <a:solidFill>
                <a:srgbClr val="C00000"/>
              </a:solidFill>
              <a:latin typeface="Calibri" panose="020F0502020204030204" pitchFamily="34" charset="0"/>
              <a:cs typeface="Calibri" panose="020F0502020204030204" pitchFamily="34" charset="0"/>
            </a:rPr>
            <a:t> </a:t>
          </a:r>
          <a:r>
            <a:rPr lang="en-GB" sz="1600" kern="1200" dirty="0">
              <a:solidFill>
                <a:schemeClr val="tx1"/>
              </a:solidFill>
              <a:latin typeface="Calibri" panose="020F0502020204030204" pitchFamily="34" charset="0"/>
              <a:cs typeface="Calibri" panose="020F0502020204030204" pitchFamily="34" charset="0"/>
            </a:rPr>
            <a:t>(# days / </a:t>
          </a:r>
          <a:r>
            <a:rPr lang="en-GB" sz="1600" b="1" kern="1200" dirty="0">
              <a:solidFill>
                <a:srgbClr val="00B0F0"/>
              </a:solidFill>
              <a:latin typeface="Calibri" panose="020F0502020204030204" pitchFamily="34" charset="0"/>
              <a:cs typeface="Calibri" panose="020F0502020204030204" pitchFamily="34" charset="0"/>
            </a:rPr>
            <a:t>daily time</a:t>
          </a:r>
          <a:r>
            <a:rPr lang="en-GB" sz="1600" kern="1200" dirty="0">
              <a:solidFill>
                <a:schemeClr val="tx1"/>
              </a:solidFill>
              <a:latin typeface="Calibri" panose="020F0502020204030204" pitchFamily="34" charset="0"/>
              <a:cs typeface="Calibri" panose="020F0502020204030204" pitchFamily="34" charset="0"/>
            </a:rPr>
            <a:t>)</a:t>
          </a:r>
        </a:p>
        <a:p>
          <a:pPr marL="171450" lvl="1" indent="-171450" algn="l" defTabSz="711200">
            <a:lnSpc>
              <a:spcPct val="90000"/>
            </a:lnSpc>
            <a:spcBef>
              <a:spcPct val="0"/>
            </a:spcBef>
            <a:spcAft>
              <a:spcPct val="15000"/>
            </a:spcAft>
            <a:buChar char="•"/>
          </a:pPr>
          <a:r>
            <a:rPr lang="en-GB" sz="1600" kern="1200" dirty="0">
              <a:latin typeface="Calibri" panose="020F0502020204030204" pitchFamily="34" charset="0"/>
              <a:cs typeface="Calibri" panose="020F0502020204030204" pitchFamily="34" charset="0"/>
            </a:rPr>
            <a:t>Wording: purpose / privacy / data security…</a:t>
          </a:r>
        </a:p>
        <a:p>
          <a:pPr marL="171450" lvl="1" indent="-171450" algn="l" defTabSz="711200">
            <a:lnSpc>
              <a:spcPct val="90000"/>
            </a:lnSpc>
            <a:spcBef>
              <a:spcPct val="0"/>
            </a:spcBef>
            <a:spcAft>
              <a:spcPct val="15000"/>
            </a:spcAft>
            <a:buChar char="•"/>
          </a:pPr>
          <a:r>
            <a:rPr lang="en-GB" sz="1600" b="1" kern="1200" dirty="0">
              <a:solidFill>
                <a:srgbClr val="00B0F0"/>
              </a:solidFill>
              <a:latin typeface="Calibri" panose="020F0502020204030204" pitchFamily="34" charset="0"/>
              <a:cs typeface="Calibri" panose="020F0502020204030204" pitchFamily="34" charset="0"/>
            </a:rPr>
            <a:t>Mode of invitation: letter / in interview</a:t>
          </a:r>
        </a:p>
        <a:p>
          <a:pPr marL="171450" lvl="1" indent="-171450" algn="l" defTabSz="711200">
            <a:lnSpc>
              <a:spcPct val="90000"/>
            </a:lnSpc>
            <a:spcBef>
              <a:spcPct val="0"/>
            </a:spcBef>
            <a:spcAft>
              <a:spcPct val="15000"/>
            </a:spcAft>
            <a:buChar char="•"/>
          </a:pPr>
          <a:r>
            <a:rPr lang="en-GB" sz="1600" b="1" kern="1200" dirty="0">
              <a:solidFill>
                <a:srgbClr val="00B0F0"/>
              </a:solidFill>
              <a:latin typeface="Calibri" panose="020F0502020204030204" pitchFamily="34" charset="0"/>
              <a:cs typeface="Calibri" panose="020F0502020204030204" pitchFamily="34" charset="0"/>
            </a:rPr>
            <a:t>Placement of invitation in interview </a:t>
          </a:r>
        </a:p>
      </dsp:txBody>
      <dsp:txXfrm rot="-5400000">
        <a:off x="2752847" y="729066"/>
        <a:ext cx="4736965" cy="1273493"/>
      </dsp:txXfrm>
    </dsp:sp>
    <dsp:sp modelId="{CE27A80C-B5FC-464C-BBCB-45B245699239}">
      <dsp:nvSpPr>
        <dsp:cNvPr id="0" name=""/>
        <dsp:cNvSpPr/>
      </dsp:nvSpPr>
      <dsp:spPr>
        <a:xfrm>
          <a:off x="2134" y="603466"/>
          <a:ext cx="2750711" cy="152469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solidFill>
              <a:latin typeface="+mn-lt"/>
              <a:cs typeface="Calibri" panose="020F0502020204030204" pitchFamily="34" charset="0"/>
            </a:rPr>
            <a:t>Willing &amp; able</a:t>
          </a:r>
        </a:p>
      </dsp:txBody>
      <dsp:txXfrm>
        <a:off x="76563" y="677895"/>
        <a:ext cx="2601853" cy="1375833"/>
      </dsp:txXfrm>
    </dsp:sp>
    <dsp:sp modelId="{A62A34E6-5FDD-4DDD-B0FB-D90E22C7A713}">
      <dsp:nvSpPr>
        <dsp:cNvPr id="0" name=""/>
        <dsp:cNvSpPr/>
      </dsp:nvSpPr>
      <dsp:spPr>
        <a:xfrm rot="5400000">
          <a:off x="4877622" y="33688"/>
          <a:ext cx="556305" cy="4805858"/>
        </a:xfrm>
        <a:prstGeom prst="round2SameRect">
          <a:avLst/>
        </a:prstGeom>
        <a:solidFill>
          <a:srgbClr val="BBE0E3">
            <a:alpha val="90000"/>
            <a:tint val="40000"/>
            <a:hueOff val="0"/>
            <a:satOff val="0"/>
            <a:lumOff val="0"/>
            <a:alphaOff val="0"/>
          </a:srgbClr>
        </a:solidFill>
        <a:ln w="25400" cap="flat" cmpd="sng" algn="ctr">
          <a:solidFill>
            <a:srgbClr val="BBE0E3">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GB" sz="1600" kern="1200" dirty="0">
              <a:latin typeface="Calibri" panose="020F0502020204030204" pitchFamily="34" charset="0"/>
              <a:cs typeface="Calibri" panose="020F0502020204030204" pitchFamily="34" charset="0"/>
            </a:rPr>
            <a:t>Search / </a:t>
          </a:r>
          <a:r>
            <a:rPr lang="en-GB" sz="1600" kern="1200" dirty="0">
              <a:solidFill>
                <a:srgbClr val="000000">
                  <a:hueOff val="0"/>
                  <a:satOff val="0"/>
                  <a:lumOff val="0"/>
                  <a:alphaOff val="0"/>
                </a:srgbClr>
              </a:solidFill>
              <a:latin typeface="Calibri" panose="020F0502020204030204" pitchFamily="34" charset="0"/>
              <a:ea typeface="ヒラギノ角ゴ Pro W3"/>
              <a:cs typeface="Calibri" panose="020F0502020204030204" pitchFamily="34" charset="0"/>
            </a:rPr>
            <a:t>link</a:t>
          </a:r>
          <a:r>
            <a:rPr lang="en-GB" sz="1600" kern="1200" dirty="0">
              <a:latin typeface="Calibri" panose="020F0502020204030204" pitchFamily="34" charset="0"/>
              <a:cs typeface="Calibri" panose="020F0502020204030204" pitchFamily="34" charset="0"/>
            </a:rPr>
            <a:t> / QR code</a:t>
          </a:r>
        </a:p>
        <a:p>
          <a:pPr marL="171450" lvl="1" indent="-171450" algn="l" defTabSz="711200">
            <a:lnSpc>
              <a:spcPct val="90000"/>
            </a:lnSpc>
            <a:spcBef>
              <a:spcPct val="0"/>
            </a:spcBef>
            <a:spcAft>
              <a:spcPct val="15000"/>
            </a:spcAft>
            <a:buChar char="•"/>
          </a:pPr>
          <a:r>
            <a:rPr lang="en-GB" sz="1600" kern="1200" dirty="0">
              <a:latin typeface="Calibri" panose="020F0502020204030204" pitchFamily="34" charset="0"/>
              <a:cs typeface="Calibri" panose="020F0502020204030204" pitchFamily="34" charset="0"/>
            </a:rPr>
            <a:t>Name and logo of app</a:t>
          </a:r>
        </a:p>
      </dsp:txBody>
      <dsp:txXfrm rot="-5400000">
        <a:off x="2752846" y="2185622"/>
        <a:ext cx="4778701" cy="501991"/>
      </dsp:txXfrm>
    </dsp:sp>
    <dsp:sp modelId="{8D8BD38A-2C87-4EC1-9F5F-E4F11AE5776E}">
      <dsp:nvSpPr>
        <dsp:cNvPr id="0" name=""/>
        <dsp:cNvSpPr/>
      </dsp:nvSpPr>
      <dsp:spPr>
        <a:xfrm>
          <a:off x="2134" y="2150745"/>
          <a:ext cx="2750711" cy="57174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solidFill>
              <a:latin typeface="+mn-lt"/>
              <a:cs typeface="Calibri" panose="020F0502020204030204" pitchFamily="34" charset="0"/>
            </a:rPr>
            <a:t>Find app</a:t>
          </a:r>
        </a:p>
      </dsp:txBody>
      <dsp:txXfrm>
        <a:off x="30044" y="2178655"/>
        <a:ext cx="2694891" cy="515926"/>
      </dsp:txXfrm>
    </dsp:sp>
    <dsp:sp modelId="{4792D8FA-2633-4F63-9165-BAF365A0A315}">
      <dsp:nvSpPr>
        <dsp:cNvPr id="0" name=""/>
        <dsp:cNvSpPr/>
      </dsp:nvSpPr>
      <dsp:spPr>
        <a:xfrm rot="5400000">
          <a:off x="4975080" y="568017"/>
          <a:ext cx="361390" cy="4805858"/>
        </a:xfrm>
        <a:prstGeom prst="round2SameRect">
          <a:avLst/>
        </a:prstGeom>
        <a:solidFill>
          <a:srgbClr val="BBE0E3">
            <a:alpha val="90000"/>
            <a:tint val="40000"/>
            <a:hueOff val="0"/>
            <a:satOff val="0"/>
            <a:lumOff val="0"/>
            <a:alphaOff val="0"/>
          </a:srgbClr>
        </a:solidFill>
        <a:ln w="25400" cap="flat" cmpd="sng" algn="ctr">
          <a:solidFill>
            <a:srgbClr val="BBE0E3">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600" kern="1200" dirty="0">
              <a:solidFill>
                <a:srgbClr val="000000">
                  <a:hueOff val="0"/>
                  <a:satOff val="0"/>
                  <a:lumOff val="0"/>
                  <a:alphaOff val="0"/>
                </a:srgbClr>
              </a:solidFill>
              <a:latin typeface="Calibri" panose="020F0502020204030204" pitchFamily="34" charset="0"/>
              <a:ea typeface="ヒラギノ角ゴ Pro W3"/>
              <a:cs typeface="Calibri" panose="020F0502020204030204" pitchFamily="34" charset="0"/>
            </a:rPr>
            <a:t> App size</a:t>
          </a:r>
        </a:p>
      </dsp:txBody>
      <dsp:txXfrm rot="-5400000">
        <a:off x="2752846" y="2807893"/>
        <a:ext cx="4788216" cy="326106"/>
      </dsp:txXfrm>
    </dsp:sp>
    <dsp:sp modelId="{4EF21C6C-D1DE-4256-B07B-3EB1B4A741DF}">
      <dsp:nvSpPr>
        <dsp:cNvPr id="0" name=""/>
        <dsp:cNvSpPr/>
      </dsp:nvSpPr>
      <dsp:spPr>
        <a:xfrm>
          <a:off x="2134" y="2745078"/>
          <a:ext cx="2750711" cy="45173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solidFill>
              <a:latin typeface="+mn-lt"/>
              <a:cs typeface="Calibri" panose="020F0502020204030204" pitchFamily="34" charset="0"/>
            </a:rPr>
            <a:t>Install app</a:t>
          </a:r>
        </a:p>
      </dsp:txBody>
      <dsp:txXfrm>
        <a:off x="24186" y="2767130"/>
        <a:ext cx="2706607" cy="407633"/>
      </dsp:txXfrm>
    </dsp:sp>
    <dsp:sp modelId="{9E208335-6C38-4206-B659-5AC7CE622C82}">
      <dsp:nvSpPr>
        <dsp:cNvPr id="0" name=""/>
        <dsp:cNvSpPr/>
      </dsp:nvSpPr>
      <dsp:spPr>
        <a:xfrm rot="5400000">
          <a:off x="4918691" y="1076138"/>
          <a:ext cx="478437" cy="4805858"/>
        </a:xfrm>
        <a:prstGeom prst="round2SameRect">
          <a:avLst/>
        </a:prstGeom>
        <a:solidFill>
          <a:srgbClr val="BBE0E3">
            <a:alpha val="90000"/>
            <a:tint val="40000"/>
            <a:hueOff val="0"/>
            <a:satOff val="0"/>
            <a:lumOff val="0"/>
            <a:alphaOff val="0"/>
          </a:srgbClr>
        </a:solidFill>
        <a:ln w="25400" cap="flat" cmpd="sng" algn="ctr">
          <a:solidFill>
            <a:srgbClr val="BBE0E3">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GB" sz="1600" kern="1200" dirty="0">
              <a:solidFill>
                <a:srgbClr val="000000">
                  <a:hueOff val="0"/>
                  <a:satOff val="0"/>
                  <a:lumOff val="0"/>
                  <a:alphaOff val="0"/>
                </a:srgbClr>
              </a:solidFill>
              <a:latin typeface="Calibri" panose="020F0502020204030204" pitchFamily="34" charset="0"/>
              <a:ea typeface="ヒラギノ角ゴ Pro W3"/>
              <a:cs typeface="Calibri" panose="020F0502020204030204" pitchFamily="34" charset="0"/>
            </a:rPr>
            <a:t>User</a:t>
          </a:r>
          <a:r>
            <a:rPr lang="en-GB" sz="1600" kern="1200" dirty="0">
              <a:latin typeface="Calibri" panose="020F0502020204030204" pitchFamily="34" charset="0"/>
              <a:cs typeface="Calibri" panose="020F0502020204030204" pitchFamily="34" charset="0"/>
            </a:rPr>
            <a:t> name and/or password</a:t>
          </a:r>
        </a:p>
        <a:p>
          <a:pPr marL="171450" lvl="1" indent="-171450" algn="l" defTabSz="711200">
            <a:lnSpc>
              <a:spcPct val="90000"/>
            </a:lnSpc>
            <a:spcBef>
              <a:spcPct val="0"/>
            </a:spcBef>
            <a:spcAft>
              <a:spcPct val="15000"/>
            </a:spcAft>
            <a:buChar char="•"/>
          </a:pPr>
          <a:r>
            <a:rPr lang="en-GB" sz="1600" kern="1200" dirty="0">
              <a:latin typeface="Calibri" panose="020F0502020204030204" pitchFamily="34" charset="0"/>
              <a:cs typeface="Calibri" panose="020F0502020204030204" pitchFamily="34" charset="0"/>
            </a:rPr>
            <a:t>Password usability</a:t>
          </a:r>
        </a:p>
      </dsp:txBody>
      <dsp:txXfrm rot="-5400000">
        <a:off x="2754981" y="3263204"/>
        <a:ext cx="4782503" cy="431727"/>
      </dsp:txXfrm>
    </dsp:sp>
    <dsp:sp modelId="{FC37938B-869F-415E-A7DE-672B9AAEFFFA}">
      <dsp:nvSpPr>
        <dsp:cNvPr id="0" name=""/>
        <dsp:cNvSpPr/>
      </dsp:nvSpPr>
      <dsp:spPr>
        <a:xfrm>
          <a:off x="2134" y="3219402"/>
          <a:ext cx="2750711" cy="49173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solidFill>
              <a:latin typeface="+mn-lt"/>
              <a:cs typeface="Calibri" panose="020F0502020204030204" pitchFamily="34" charset="0"/>
            </a:rPr>
            <a:t>Log in</a:t>
          </a:r>
        </a:p>
      </dsp:txBody>
      <dsp:txXfrm>
        <a:off x="26138" y="3243406"/>
        <a:ext cx="2702703" cy="443726"/>
      </dsp:txXfrm>
    </dsp:sp>
    <dsp:sp modelId="{B9D290BC-FE28-4D4B-959D-A5A3824ACD63}">
      <dsp:nvSpPr>
        <dsp:cNvPr id="0" name=""/>
        <dsp:cNvSpPr/>
      </dsp:nvSpPr>
      <dsp:spPr>
        <a:xfrm rot="5400000">
          <a:off x="4900719" y="1645510"/>
          <a:ext cx="510113" cy="4805858"/>
        </a:xfrm>
        <a:prstGeom prst="round2SameRect">
          <a:avLst/>
        </a:prstGeom>
        <a:solidFill>
          <a:srgbClr val="BBE0E3">
            <a:alpha val="90000"/>
            <a:tint val="40000"/>
            <a:hueOff val="0"/>
            <a:satOff val="0"/>
            <a:lumOff val="0"/>
            <a:alphaOff val="0"/>
          </a:srgbClr>
        </a:solidFill>
        <a:ln w="25400" cap="flat" cmpd="sng" algn="ctr">
          <a:solidFill>
            <a:srgbClr val="BBE0E3">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GB" sz="1600" kern="1200" dirty="0">
              <a:solidFill>
                <a:srgbClr val="000000">
                  <a:hueOff val="0"/>
                  <a:satOff val="0"/>
                  <a:lumOff val="0"/>
                  <a:alphaOff val="0"/>
                </a:srgbClr>
              </a:solidFill>
              <a:latin typeface="Calibri" panose="020F0502020204030204" pitchFamily="34" charset="0"/>
              <a:ea typeface="ヒラギノ角ゴ Pro W3"/>
              <a:cs typeface="Calibri" panose="020F0502020204030204" pitchFamily="34" charset="0"/>
            </a:rPr>
            <a:t>Wording</a:t>
          </a:r>
          <a:r>
            <a:rPr lang="en-GB" sz="1600" kern="1200" dirty="0">
              <a:latin typeface="Calibri" panose="020F0502020204030204" pitchFamily="34" charset="0"/>
              <a:cs typeface="Calibri" panose="020F0502020204030204" pitchFamily="34" charset="0"/>
            </a:rPr>
            <a:t>: </a:t>
          </a:r>
          <a:r>
            <a:rPr lang="en-GB" sz="1600" kern="1200" dirty="0">
              <a:solidFill>
                <a:srgbClr val="000000">
                  <a:hueOff val="0"/>
                  <a:satOff val="0"/>
                  <a:lumOff val="0"/>
                  <a:alphaOff val="0"/>
                </a:srgbClr>
              </a:solidFill>
              <a:latin typeface="Calibri" panose="020F0502020204030204" pitchFamily="34" charset="0"/>
              <a:ea typeface="ヒラギノ角ゴ Pro W3"/>
              <a:cs typeface="Calibri" panose="020F0502020204030204" pitchFamily="34" charset="0"/>
            </a:rPr>
            <a:t>justification</a:t>
          </a:r>
        </a:p>
        <a:p>
          <a:pPr marL="171450" lvl="1" indent="-171450" algn="l" defTabSz="711200">
            <a:lnSpc>
              <a:spcPct val="90000"/>
            </a:lnSpc>
            <a:spcBef>
              <a:spcPct val="0"/>
            </a:spcBef>
            <a:spcAft>
              <a:spcPct val="15000"/>
            </a:spcAft>
            <a:buChar char="•"/>
          </a:pPr>
          <a:r>
            <a:rPr lang="en-GB" sz="1600" kern="1200" dirty="0">
              <a:solidFill>
                <a:srgbClr val="000000">
                  <a:hueOff val="0"/>
                  <a:satOff val="0"/>
                  <a:lumOff val="0"/>
                  <a:alphaOff val="0"/>
                </a:srgbClr>
              </a:solidFill>
              <a:latin typeface="Calibri" panose="020F0502020204030204" pitchFamily="34" charset="0"/>
              <a:ea typeface="ヒラギノ角ゴ Pro W3"/>
              <a:cs typeface="Calibri" panose="020F0502020204030204" pitchFamily="34" charset="0"/>
            </a:rPr>
            <a:t>Incentives</a:t>
          </a:r>
        </a:p>
      </dsp:txBody>
      <dsp:txXfrm rot="-5400000">
        <a:off x="2752847" y="3818284"/>
        <a:ext cx="4780956" cy="460309"/>
      </dsp:txXfrm>
    </dsp:sp>
    <dsp:sp modelId="{62641092-D94D-44DE-BF9F-ACE73DB0FD22}">
      <dsp:nvSpPr>
        <dsp:cNvPr id="0" name=""/>
        <dsp:cNvSpPr/>
      </dsp:nvSpPr>
      <dsp:spPr>
        <a:xfrm>
          <a:off x="2134" y="3733724"/>
          <a:ext cx="2750711" cy="5709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solidFill>
              <a:latin typeface="+mn-lt"/>
              <a:cs typeface="Calibri" panose="020F0502020204030204" pitchFamily="34" charset="0"/>
            </a:rPr>
            <a:t>Set permissions</a:t>
          </a:r>
        </a:p>
      </dsp:txBody>
      <dsp:txXfrm>
        <a:off x="30006" y="3761596"/>
        <a:ext cx="2694967" cy="515207"/>
      </dsp:txXfrm>
    </dsp:sp>
    <dsp:sp modelId="{74234516-ED78-4C52-A7DD-D75DB2DD5ACD}">
      <dsp:nvSpPr>
        <dsp:cNvPr id="0" name=""/>
        <dsp:cNvSpPr/>
      </dsp:nvSpPr>
      <dsp:spPr>
        <a:xfrm rot="5400000">
          <a:off x="4975080" y="2150201"/>
          <a:ext cx="361390" cy="480585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GB" sz="1600" kern="1200" dirty="0">
              <a:latin typeface="Calibri" panose="020F0502020204030204" pitchFamily="34" charset="0"/>
              <a:cs typeface="Calibri" panose="020F0502020204030204" pitchFamily="34" charset="0"/>
            </a:rPr>
            <a:t>App design &amp; instructions</a:t>
          </a:r>
        </a:p>
      </dsp:txBody>
      <dsp:txXfrm rot="-5400000">
        <a:off x="2752846" y="4390077"/>
        <a:ext cx="4788216" cy="326106"/>
      </dsp:txXfrm>
    </dsp:sp>
    <dsp:sp modelId="{5DCA53D4-0934-4120-9DCB-CBF7E2F133EF}">
      <dsp:nvSpPr>
        <dsp:cNvPr id="0" name=""/>
        <dsp:cNvSpPr/>
      </dsp:nvSpPr>
      <dsp:spPr>
        <a:xfrm>
          <a:off x="2134" y="4327262"/>
          <a:ext cx="2750711" cy="45173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solidFill>
              <a:latin typeface="+mn-lt"/>
              <a:cs typeface="Calibri" panose="020F0502020204030204" pitchFamily="34" charset="0"/>
            </a:rPr>
            <a:t>Use app</a:t>
          </a:r>
        </a:p>
      </dsp:txBody>
      <dsp:txXfrm>
        <a:off x="24186" y="4349314"/>
        <a:ext cx="2706607" cy="407633"/>
      </dsp:txXfrm>
    </dsp:sp>
    <dsp:sp modelId="{8B91E474-4EA8-45FA-BA73-D1530F70D543}">
      <dsp:nvSpPr>
        <dsp:cNvPr id="0" name=""/>
        <dsp:cNvSpPr/>
      </dsp:nvSpPr>
      <dsp:spPr>
        <a:xfrm rot="5400000">
          <a:off x="4929496" y="2624936"/>
          <a:ext cx="452558" cy="4805858"/>
        </a:xfrm>
        <a:prstGeom prst="round2SameRect">
          <a:avLst/>
        </a:prstGeom>
        <a:solidFill>
          <a:srgbClr val="BBE0E3">
            <a:alpha val="90000"/>
            <a:tint val="40000"/>
            <a:hueOff val="0"/>
            <a:satOff val="0"/>
            <a:lumOff val="0"/>
            <a:alphaOff val="0"/>
          </a:srgbClr>
        </a:solidFill>
        <a:ln w="25400" cap="flat" cmpd="sng" algn="ctr">
          <a:solidFill>
            <a:srgbClr val="BBE0E3">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GB" sz="1600" kern="1200" dirty="0">
              <a:latin typeface="Calibri" panose="020F0502020204030204" pitchFamily="34" charset="0"/>
              <a:cs typeface="Calibri" panose="020F0502020204030204" pitchFamily="34" charset="0"/>
            </a:rPr>
            <a:t>Reminders</a:t>
          </a:r>
        </a:p>
        <a:p>
          <a:pPr marL="171450" lvl="1" indent="-171450" algn="l" defTabSz="711200">
            <a:lnSpc>
              <a:spcPct val="90000"/>
            </a:lnSpc>
            <a:spcBef>
              <a:spcPct val="0"/>
            </a:spcBef>
            <a:spcAft>
              <a:spcPct val="15000"/>
            </a:spcAft>
            <a:buChar char="•"/>
          </a:pPr>
          <a:r>
            <a:rPr lang="en-GB" sz="1600" b="1" kern="1200" dirty="0">
              <a:solidFill>
                <a:srgbClr val="00B0F0"/>
              </a:solidFill>
              <a:latin typeface="Calibri" panose="020F0502020204030204" pitchFamily="34" charset="0"/>
              <a:cs typeface="Calibri" panose="020F0502020204030204" pitchFamily="34" charset="0"/>
            </a:rPr>
            <a:t>Bonus </a:t>
          </a:r>
          <a:r>
            <a:rPr lang="en-GB" sz="1600" b="1" kern="1200" dirty="0">
              <a:solidFill>
                <a:srgbClr val="00B0F0"/>
              </a:solidFill>
              <a:latin typeface="Calibri" panose="020F0502020204030204" pitchFamily="34" charset="0"/>
              <a:ea typeface="ヒラギノ角ゴ Pro W3"/>
              <a:cs typeface="Calibri" panose="020F0502020204030204" pitchFamily="34" charset="0"/>
            </a:rPr>
            <a:t>incentives </a:t>
          </a:r>
        </a:p>
      </dsp:txBody>
      <dsp:txXfrm rot="-5400000">
        <a:off x="2752846" y="4823678"/>
        <a:ext cx="4783766" cy="408374"/>
      </dsp:txXfrm>
    </dsp:sp>
    <dsp:sp modelId="{EAED988A-A12C-4B47-BEFA-40B52AB9D459}">
      <dsp:nvSpPr>
        <dsp:cNvPr id="0" name=""/>
        <dsp:cNvSpPr/>
      </dsp:nvSpPr>
      <dsp:spPr>
        <a:xfrm>
          <a:off x="2134" y="4801997"/>
          <a:ext cx="2750711" cy="45173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solidFill>
              <a:latin typeface="+mn-lt"/>
              <a:cs typeface="Calibri" panose="020F0502020204030204" pitchFamily="34" charset="0"/>
            </a:rPr>
            <a:t>Adhere to protocols</a:t>
          </a:r>
        </a:p>
      </dsp:txBody>
      <dsp:txXfrm>
        <a:off x="24186" y="4824049"/>
        <a:ext cx="2706607" cy="40763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0.03247</cdr:x>
      <cdr:y>0.13218</cdr:y>
    </cdr:from>
    <cdr:to>
      <cdr:x>0.11766</cdr:x>
      <cdr:y>0.21968</cdr:y>
    </cdr:to>
    <cdr:sp macro="" textlink="">
      <cdr:nvSpPr>
        <cdr:cNvPr id="2" name="TextBox 1">
          <a:extLst xmlns:a="http://schemas.openxmlformats.org/drawingml/2006/main">
            <a:ext uri="{FF2B5EF4-FFF2-40B4-BE49-F238E27FC236}">
              <a16:creationId xmlns:a16="http://schemas.microsoft.com/office/drawing/2014/main" id="{FDA24F39-CED8-9C87-ECC5-EE831891F269}"/>
            </a:ext>
          </a:extLst>
        </cdr:cNvPr>
        <cdr:cNvSpPr txBox="1"/>
      </cdr:nvSpPr>
      <cdr:spPr>
        <a:xfrm xmlns:a="http://schemas.openxmlformats.org/drawingml/2006/main">
          <a:off x="356842" y="543880"/>
          <a:ext cx="936104"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2400" dirty="0">
              <a:solidFill>
                <a:srgbClr val="0070C0"/>
              </a:solidFill>
            </a:rPr>
            <a:t>65%</a:t>
          </a:r>
        </a:p>
      </cdr:txBody>
    </cdr:sp>
  </cdr:relSizeAnchor>
  <cdr:relSizeAnchor xmlns:cdr="http://schemas.openxmlformats.org/drawingml/2006/chartDrawing">
    <cdr:from>
      <cdr:x>0.91481</cdr:x>
      <cdr:y>0.15123</cdr:y>
    </cdr:from>
    <cdr:to>
      <cdr:x>1</cdr:x>
      <cdr:y>0.23873</cdr:y>
    </cdr:to>
    <cdr:sp macro="" textlink="">
      <cdr:nvSpPr>
        <cdr:cNvPr id="3" name="TextBox 2">
          <a:extLst xmlns:a="http://schemas.openxmlformats.org/drawingml/2006/main">
            <a:ext uri="{FF2B5EF4-FFF2-40B4-BE49-F238E27FC236}">
              <a16:creationId xmlns:a16="http://schemas.microsoft.com/office/drawing/2014/main" id="{9D8EDFB5-759E-7E12-E601-74FA2FD0A541}"/>
            </a:ext>
          </a:extLst>
        </cdr:cNvPr>
        <cdr:cNvSpPr txBox="1"/>
      </cdr:nvSpPr>
      <cdr:spPr>
        <a:xfrm xmlns:a="http://schemas.openxmlformats.org/drawingml/2006/main">
          <a:off x="10052496" y="622282"/>
          <a:ext cx="936104"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2400" dirty="0">
              <a:solidFill>
                <a:srgbClr val="0070C0"/>
              </a:solidFill>
            </a:rPr>
            <a:t>90%</a:t>
          </a:r>
        </a:p>
      </cdr:txBody>
    </cdr:sp>
  </cdr:relSizeAnchor>
</c:userShapes>
</file>

<file path=ppt/drawings/drawing2.xml><?xml version="1.0" encoding="utf-8"?>
<c:userShapes xmlns:c="http://schemas.openxmlformats.org/drawingml/2006/chart">
  <cdr:relSizeAnchor xmlns:cdr="http://schemas.openxmlformats.org/drawingml/2006/chartDrawing">
    <cdr:from>
      <cdr:x>0.72455</cdr:x>
      <cdr:y>0.8509</cdr:y>
    </cdr:from>
    <cdr:to>
      <cdr:x>0.77964</cdr:x>
      <cdr:y>1</cdr:y>
    </cdr:to>
    <cdr:sp macro="" textlink="">
      <cdr:nvSpPr>
        <cdr:cNvPr id="2" name="TextBox 5">
          <a:extLst xmlns:a="http://schemas.openxmlformats.org/drawingml/2006/main">
            <a:ext uri="{FF2B5EF4-FFF2-40B4-BE49-F238E27FC236}">
              <a16:creationId xmlns:a16="http://schemas.microsoft.com/office/drawing/2014/main" id="{EDB57C86-E744-DD45-94B4-99B898704370}"/>
            </a:ext>
          </a:extLst>
        </cdr:cNvPr>
        <cdr:cNvSpPr txBox="1"/>
      </cdr:nvSpPr>
      <cdr:spPr>
        <a:xfrm xmlns:a="http://schemas.openxmlformats.org/drawingml/2006/main">
          <a:off x="5682342" y="2634679"/>
          <a:ext cx="432048"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5pPr>
          <a:lvl6pPr marL="2286000" algn="l" defTabSz="914400" rtl="0" eaLnBrk="1" latinLnBrk="0" hangingPunct="1">
            <a:defRPr sz="2400" kern="1200">
              <a:solidFill>
                <a:schemeClr val="tx1"/>
              </a:solidFill>
              <a:latin typeface="Arial" charset="0"/>
              <a:ea typeface="ヒラギノ角ゴ Pro W3" pitchFamily="1" charset="-128"/>
              <a:cs typeface="+mn-cs"/>
            </a:defRPr>
          </a:lvl6pPr>
          <a:lvl7pPr marL="2743200" algn="l" defTabSz="914400" rtl="0" eaLnBrk="1" latinLnBrk="0" hangingPunct="1">
            <a:defRPr sz="2400" kern="1200">
              <a:solidFill>
                <a:schemeClr val="tx1"/>
              </a:solidFill>
              <a:latin typeface="Arial" charset="0"/>
              <a:ea typeface="ヒラギノ角ゴ Pro W3" pitchFamily="1" charset="-128"/>
              <a:cs typeface="+mn-cs"/>
            </a:defRPr>
          </a:lvl7pPr>
          <a:lvl8pPr marL="3200400" algn="l" defTabSz="914400" rtl="0" eaLnBrk="1" latinLnBrk="0" hangingPunct="1">
            <a:defRPr sz="2400" kern="1200">
              <a:solidFill>
                <a:schemeClr val="tx1"/>
              </a:solidFill>
              <a:latin typeface="Arial" charset="0"/>
              <a:ea typeface="ヒラギノ角ゴ Pro W3" pitchFamily="1" charset="-128"/>
              <a:cs typeface="+mn-cs"/>
            </a:defRPr>
          </a:lvl8pPr>
          <a:lvl9pPr marL="3657600" algn="l" defTabSz="914400" rtl="0" eaLnBrk="1" latinLnBrk="0" hangingPunct="1">
            <a:defRPr sz="2400" kern="1200">
              <a:solidFill>
                <a:schemeClr val="tx1"/>
              </a:solidFill>
              <a:latin typeface="Arial" charset="0"/>
              <a:ea typeface="ヒラギノ角ゴ Pro W3" pitchFamily="1" charset="-128"/>
              <a:cs typeface="+mn-cs"/>
            </a:defRPr>
          </a:lvl9pPr>
        </a:lstStyle>
        <a:p xmlns:a="http://schemas.openxmlformats.org/drawingml/2006/main">
          <a:r>
            <a:rPr lang="en-GB" dirty="0"/>
            <a: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5E2260-FC62-3946-21D0-6880DCDC0118}"/>
              </a:ext>
            </a:extLst>
          </p:cNvPr>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atin typeface="Arial" charset="0"/>
              </a:defRPr>
            </a:lvl1pPr>
          </a:lstStyle>
          <a:p>
            <a:pPr>
              <a:defRPr/>
            </a:pPr>
            <a:endParaRPr lang="en-GB"/>
          </a:p>
        </p:txBody>
      </p:sp>
      <p:sp>
        <p:nvSpPr>
          <p:cNvPr id="3" name="Date Placeholder 2">
            <a:extLst>
              <a:ext uri="{FF2B5EF4-FFF2-40B4-BE49-F238E27FC236}">
                <a16:creationId xmlns:a16="http://schemas.microsoft.com/office/drawing/2014/main" id="{AE02FA4B-7B9D-1523-A6C7-BAD61B78A0EC}"/>
              </a:ext>
            </a:extLst>
          </p:cNvPr>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atin typeface="Arial" charset="0"/>
              </a:defRPr>
            </a:lvl1pPr>
          </a:lstStyle>
          <a:p>
            <a:pPr>
              <a:defRPr/>
            </a:pPr>
            <a:fld id="{578AC2C5-D45D-4807-9866-6FBC7FF4CAD4}" type="datetimeFigureOut">
              <a:rPr lang="en-GB"/>
              <a:pPr>
                <a:defRPr/>
              </a:pPr>
              <a:t>26/02/2026</a:t>
            </a:fld>
            <a:endParaRPr lang="en-GB"/>
          </a:p>
        </p:txBody>
      </p:sp>
      <p:sp>
        <p:nvSpPr>
          <p:cNvPr id="4" name="Slide Image Placeholder 3">
            <a:extLst>
              <a:ext uri="{FF2B5EF4-FFF2-40B4-BE49-F238E27FC236}">
                <a16:creationId xmlns:a16="http://schemas.microsoft.com/office/drawing/2014/main" id="{A487419C-B211-F6FD-9941-0CBCA9708678}"/>
              </a:ext>
            </a:extLst>
          </p:cNvPr>
          <p:cNvSpPr>
            <a:spLocks noGrp="1" noRot="1" noChangeAspect="1"/>
          </p:cNvSpPr>
          <p:nvPr>
            <p:ph type="sldImg" idx="2"/>
          </p:nvPr>
        </p:nvSpPr>
        <p:spPr>
          <a:xfrm>
            <a:off x="2311400" y="525463"/>
            <a:ext cx="4673600" cy="2628900"/>
          </a:xfrm>
          <a:prstGeom prst="rect">
            <a:avLst/>
          </a:prstGeom>
          <a:noFill/>
          <a:ln w="12700">
            <a:solidFill>
              <a:prstClr val="black"/>
            </a:solidFill>
          </a:ln>
        </p:spPr>
        <p:txBody>
          <a:bodyPr vert="horz" lIns="93177" tIns="46589" rIns="93177" bIns="46589" rtlCol="0" anchor="ctr"/>
          <a:lstStyle/>
          <a:p>
            <a:pPr lvl="0"/>
            <a:endParaRPr lang="en-GB" noProof="0"/>
          </a:p>
        </p:txBody>
      </p:sp>
      <p:sp>
        <p:nvSpPr>
          <p:cNvPr id="5" name="Notes Placeholder 4">
            <a:extLst>
              <a:ext uri="{FF2B5EF4-FFF2-40B4-BE49-F238E27FC236}">
                <a16:creationId xmlns:a16="http://schemas.microsoft.com/office/drawing/2014/main" id="{DC2F626C-8956-CB5A-9C5C-BB9D0FE74C9F}"/>
              </a:ext>
            </a:extLst>
          </p:cNvPr>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5BFC14D7-DAF5-0171-A1F1-40D032F13D4E}"/>
              </a:ext>
            </a:extLst>
          </p:cNvPr>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atin typeface="Arial" charset="0"/>
              </a:defRPr>
            </a:lvl1pPr>
          </a:lstStyle>
          <a:p>
            <a:pPr>
              <a:defRPr/>
            </a:pPr>
            <a:endParaRPr lang="en-GB"/>
          </a:p>
        </p:txBody>
      </p:sp>
      <p:sp>
        <p:nvSpPr>
          <p:cNvPr id="7" name="Slide Number Placeholder 6">
            <a:extLst>
              <a:ext uri="{FF2B5EF4-FFF2-40B4-BE49-F238E27FC236}">
                <a16:creationId xmlns:a16="http://schemas.microsoft.com/office/drawing/2014/main" id="{C15D9673-3310-88F8-4831-09F11ACA3DA4}"/>
              </a:ext>
            </a:extLst>
          </p:cNvPr>
          <p:cNvSpPr>
            <a:spLocks noGrp="1"/>
          </p:cNvSpPr>
          <p:nvPr>
            <p:ph type="sldNum" sz="quarter" idx="5"/>
          </p:nvPr>
        </p:nvSpPr>
        <p:spPr>
          <a:xfrm>
            <a:off x="5265809" y="6658664"/>
            <a:ext cx="4028440" cy="350520"/>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pPr>
              <a:defRPr/>
            </a:pPr>
            <a:fld id="{BB7A5EC0-2A19-4DC4-8504-1AE5769654DB}"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Hello. Thanks for inviting me to give this presentation. I just wanted to say that I’m sorry that I couldn’t be there in person, which had been my original intention. But I hope to be able to come over and visit Michigan later this year. </a:t>
            </a:r>
          </a:p>
        </p:txBody>
      </p:sp>
      <p:sp>
        <p:nvSpPr>
          <p:cNvPr id="4" name="Slide Number Placeholder 3"/>
          <p:cNvSpPr>
            <a:spLocks noGrp="1"/>
          </p:cNvSpPr>
          <p:nvPr>
            <p:ph type="sldNum" sz="quarter" idx="5"/>
          </p:nvPr>
        </p:nvSpPr>
        <p:spPr/>
        <p:txBody>
          <a:bodyPr/>
          <a:lstStyle/>
          <a:p>
            <a:pPr>
              <a:defRPr/>
            </a:pPr>
            <a:fld id="{BB7A5EC0-2A19-4DC4-8504-1AE5769654DB}" type="slidenum">
              <a:rPr lang="en-GB" altLang="en-US" smtClean="0"/>
              <a:pPr>
                <a:defRPr/>
              </a:pPr>
              <a:t>1</a:t>
            </a:fld>
            <a:endParaRPr lang="en-GB" altLang="en-US"/>
          </a:p>
        </p:txBody>
      </p:sp>
    </p:spTree>
    <p:extLst>
      <p:ext uri="{BB962C8B-B14F-4D97-AF65-F5344CB8AC3E}">
        <p14:creationId xmlns:p14="http://schemas.microsoft.com/office/powerpoint/2010/main" val="1546837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[Slide]</a:t>
            </a:r>
          </a:p>
          <a:p>
            <a:endParaRPr lang="en-US" dirty="0"/>
          </a:p>
          <a:p>
            <a:endParaRPr lang="en-US" dirty="0"/>
          </a:p>
          <a:p>
            <a:r>
              <a:rPr lang="en-US" dirty="0"/>
              <a:t>Some of this is the same when looking at linkage to admin data – it only includes the information required for the institution to carry out that specific task, and only includes those who receive the benefit, not those who may need it – for example health records tell you about appointments, diagnoses, medication, and not about those who have not been able to see a doctor. </a:t>
            </a:r>
            <a:endParaRPr lang="en-GB" dirty="0"/>
          </a:p>
        </p:txBody>
      </p:sp>
      <p:sp>
        <p:nvSpPr>
          <p:cNvPr id="4" name="Slide Number Placeholder 3"/>
          <p:cNvSpPr>
            <a:spLocks noGrp="1"/>
          </p:cNvSpPr>
          <p:nvPr>
            <p:ph type="sldNum" sz="quarter" idx="5"/>
          </p:nvPr>
        </p:nvSpPr>
        <p:spPr/>
        <p:txBody>
          <a:bodyPr/>
          <a:lstStyle/>
          <a:p>
            <a:pPr>
              <a:defRPr/>
            </a:pPr>
            <a:fld id="{BB7A5EC0-2A19-4DC4-8504-1AE5769654DB}" type="slidenum">
              <a:rPr lang="en-GB" altLang="en-US" smtClean="0"/>
              <a:pPr>
                <a:defRPr/>
              </a:pPr>
              <a:t>10</a:t>
            </a:fld>
            <a:endParaRPr lang="en-GB" altLang="en-US"/>
          </a:p>
        </p:txBody>
      </p:sp>
    </p:spTree>
    <p:extLst>
      <p:ext uri="{BB962C8B-B14F-4D97-AF65-F5344CB8AC3E}">
        <p14:creationId xmlns:p14="http://schemas.microsoft.com/office/powerpoint/2010/main" val="274611382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052E4C8B-808E-40C4-B08E-7DDF26400079}" type="slidenum">
              <a:rPr lang="en-GB" altLang="en-US" smtClean="0"/>
              <a:pPr>
                <a:defRPr/>
              </a:pPr>
              <a:t>139</a:t>
            </a:fld>
            <a:endParaRPr lang="en-GB" altLang="en-US"/>
          </a:p>
        </p:txBody>
      </p:sp>
    </p:spTree>
    <p:extLst>
      <p:ext uri="{BB962C8B-B14F-4D97-AF65-F5344CB8AC3E}">
        <p14:creationId xmlns:p14="http://schemas.microsoft.com/office/powerpoint/2010/main" val="151171423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Body Volume = targeted incentive, at the behaviour we wanted.  No significant difference of the extra £5 on the survey response. </a:t>
            </a:r>
          </a:p>
        </p:txBody>
      </p:sp>
      <p:sp>
        <p:nvSpPr>
          <p:cNvPr id="4" name="Slide Number Placeholder 3"/>
          <p:cNvSpPr>
            <a:spLocks noGrp="1"/>
          </p:cNvSpPr>
          <p:nvPr>
            <p:ph type="sldNum" sz="quarter" idx="5"/>
          </p:nvPr>
        </p:nvSpPr>
        <p:spPr/>
        <p:txBody>
          <a:bodyPr/>
          <a:lstStyle/>
          <a:p>
            <a:pPr>
              <a:defRPr/>
            </a:pPr>
            <a:fld id="{052E4C8B-808E-40C4-B08E-7DDF26400079}" type="slidenum">
              <a:rPr lang="en-GB" altLang="en-US" smtClean="0"/>
              <a:pPr>
                <a:defRPr/>
              </a:pPr>
              <a:t>140</a:t>
            </a:fld>
            <a:endParaRPr lang="en-GB" altLang="en-US"/>
          </a:p>
        </p:txBody>
      </p:sp>
    </p:spTree>
    <p:extLst>
      <p:ext uri="{BB962C8B-B14F-4D97-AF65-F5344CB8AC3E}">
        <p14:creationId xmlns:p14="http://schemas.microsoft.com/office/powerpoint/2010/main" val="185451148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F11C15-5B01-B4EB-4FB9-0C8E071262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8C09CC-97A0-65F8-1A1D-B4A517063C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EBA8C7-C70C-513F-1328-4E65E385E2FB}"/>
              </a:ext>
            </a:extLst>
          </p:cNvPr>
          <p:cNvSpPr>
            <a:spLocks noGrp="1"/>
          </p:cNvSpPr>
          <p:nvPr>
            <p:ph type="body" idx="1"/>
          </p:nvPr>
        </p:nvSpPr>
        <p:spPr/>
        <p:txBody>
          <a:bodyPr/>
          <a:lstStyle/>
          <a:p>
            <a:r>
              <a:rPr lang="en-GB" dirty="0"/>
              <a:t>Body Volume = targeted incentive, at the behaviour we wanted.  No significant difference of the extra £5 on the survey response. </a:t>
            </a:r>
          </a:p>
        </p:txBody>
      </p:sp>
      <p:sp>
        <p:nvSpPr>
          <p:cNvPr id="4" name="Slide Number Placeholder 3">
            <a:extLst>
              <a:ext uri="{FF2B5EF4-FFF2-40B4-BE49-F238E27FC236}">
                <a16:creationId xmlns:a16="http://schemas.microsoft.com/office/drawing/2014/main" id="{965C49FF-A08E-141C-3C69-CC01806541A1}"/>
              </a:ext>
            </a:extLst>
          </p:cNvPr>
          <p:cNvSpPr>
            <a:spLocks noGrp="1"/>
          </p:cNvSpPr>
          <p:nvPr>
            <p:ph type="sldNum" sz="quarter" idx="5"/>
          </p:nvPr>
        </p:nvSpPr>
        <p:spPr/>
        <p:txBody>
          <a:bodyPr/>
          <a:lstStyle/>
          <a:p>
            <a:pPr>
              <a:defRPr/>
            </a:pPr>
            <a:fld id="{052E4C8B-808E-40C4-B08E-7DDF26400079}" type="slidenum">
              <a:rPr lang="en-GB" altLang="en-US" smtClean="0"/>
              <a:pPr>
                <a:defRPr/>
              </a:pPr>
              <a:t>141</a:t>
            </a:fld>
            <a:endParaRPr lang="en-GB" altLang="en-US"/>
          </a:p>
        </p:txBody>
      </p:sp>
    </p:spTree>
    <p:extLst>
      <p:ext uri="{BB962C8B-B14F-4D97-AF65-F5344CB8AC3E}">
        <p14:creationId xmlns:p14="http://schemas.microsoft.com/office/powerpoint/2010/main" val="120918949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respondents benefit from participating in a study, they might be more willing to participate and motivated to provide complete data. Incentives is one way, but offering personalised feedback may be another. </a:t>
            </a:r>
          </a:p>
          <a:p>
            <a:r>
              <a:rPr lang="en-GB" dirty="0"/>
              <a:t>Similarly, </a:t>
            </a:r>
            <a:r>
              <a:rPr lang="en-GB" dirty="0" err="1"/>
              <a:t>Rodenburg</a:t>
            </a:r>
            <a:r>
              <a:rPr lang="en-GB" dirty="0"/>
              <a:t> et al. (2023) tested the effects of different feedback conditions in a mobile app-based version of a Household Budget Survey: participants were either offered feedback immediately within the app, or delayed feedback at the end of the study period. The feedback treatments did not affect participation or drop-out from the study</a:t>
            </a:r>
          </a:p>
        </p:txBody>
      </p:sp>
      <p:sp>
        <p:nvSpPr>
          <p:cNvPr id="4" name="Slide Number Placeholder 3"/>
          <p:cNvSpPr>
            <a:spLocks noGrp="1"/>
          </p:cNvSpPr>
          <p:nvPr>
            <p:ph type="sldNum" sz="quarter" idx="5"/>
          </p:nvPr>
        </p:nvSpPr>
        <p:spPr/>
        <p:txBody>
          <a:bodyPr/>
          <a:lstStyle/>
          <a:p>
            <a:pPr>
              <a:defRPr/>
            </a:pPr>
            <a:fld id="{052E4C8B-808E-40C4-B08E-7DDF26400079}" type="slidenum">
              <a:rPr lang="en-GB" altLang="en-US" smtClean="0"/>
              <a:pPr>
                <a:defRPr/>
              </a:pPr>
              <a:t>142</a:t>
            </a:fld>
            <a:endParaRPr lang="en-GB" altLang="en-US"/>
          </a:p>
        </p:txBody>
      </p:sp>
    </p:spTree>
    <p:extLst>
      <p:ext uri="{BB962C8B-B14F-4D97-AF65-F5344CB8AC3E}">
        <p14:creationId xmlns:p14="http://schemas.microsoft.com/office/powerpoint/2010/main" val="85513796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GB" sz="1800" dirty="0">
                <a:solidFill>
                  <a:srgbClr val="333333"/>
                </a:solidFill>
                <a:latin typeface="Georgia" panose="02040502050405020303" pitchFamily="18" charset="0"/>
                <a:ea typeface="Calibri" panose="020F0502020204030204" pitchFamily="34" charset="0"/>
              </a:rPr>
              <a:t>For those allocated to an interviewer, offering feedback increased the willingness to give a blood sample by 10 percentage points (48% v 38%), while on the web, 33% of the feedback group gave blood sample and only 27% of the non-feedback group.</a:t>
            </a:r>
            <a:endParaRPr lang="en-GB" sz="1800" dirty="0">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pPr>
              <a:defRPr/>
            </a:pPr>
            <a:fld id="{052E4C8B-808E-40C4-B08E-7DDF26400079}" type="slidenum">
              <a:rPr lang="en-GB" altLang="en-US" smtClean="0"/>
              <a:pPr>
                <a:defRPr/>
              </a:pPr>
              <a:t>143</a:t>
            </a:fld>
            <a:endParaRPr lang="en-GB" altLang="en-US"/>
          </a:p>
        </p:txBody>
      </p:sp>
    </p:spTree>
    <p:extLst>
      <p:ext uri="{BB962C8B-B14F-4D97-AF65-F5344CB8AC3E}">
        <p14:creationId xmlns:p14="http://schemas.microsoft.com/office/powerpoint/2010/main" val="132318037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not the biggest barrier?</a:t>
            </a:r>
            <a:endParaRPr lang="en-GB" dirty="0"/>
          </a:p>
        </p:txBody>
      </p:sp>
      <p:sp>
        <p:nvSpPr>
          <p:cNvPr id="4" name="Slide Number Placeholder 3"/>
          <p:cNvSpPr>
            <a:spLocks noGrp="1"/>
          </p:cNvSpPr>
          <p:nvPr>
            <p:ph type="sldNum" sz="quarter" idx="5"/>
          </p:nvPr>
        </p:nvSpPr>
        <p:spPr/>
        <p:txBody>
          <a:bodyPr/>
          <a:lstStyle/>
          <a:p>
            <a:pPr>
              <a:defRPr/>
            </a:pPr>
            <a:fld id="{052E4C8B-808E-40C4-B08E-7DDF26400079}" type="slidenum">
              <a:rPr lang="en-GB" altLang="en-US" smtClean="0"/>
              <a:pPr>
                <a:defRPr/>
              </a:pPr>
              <a:t>144</a:t>
            </a:fld>
            <a:endParaRPr lang="en-GB" altLang="en-US"/>
          </a:p>
        </p:txBody>
      </p:sp>
    </p:spTree>
    <p:extLst>
      <p:ext uri="{BB962C8B-B14F-4D97-AF65-F5344CB8AC3E}">
        <p14:creationId xmlns:p14="http://schemas.microsoft.com/office/powerpoint/2010/main" val="147150066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web respondents the mode of invitation to the mobile app study made no difference (16 per cent in both groups used the app at least once). For face-to-face respondents, however, the participation rate was 9 per cent among those invited by letter and 29 per cent among those invited in the interview</a:t>
            </a:r>
          </a:p>
        </p:txBody>
      </p:sp>
      <p:sp>
        <p:nvSpPr>
          <p:cNvPr id="4" name="Slide Number Placeholder 3"/>
          <p:cNvSpPr>
            <a:spLocks noGrp="1"/>
          </p:cNvSpPr>
          <p:nvPr>
            <p:ph type="sldNum" sz="quarter" idx="5"/>
          </p:nvPr>
        </p:nvSpPr>
        <p:spPr/>
        <p:txBody>
          <a:bodyPr/>
          <a:lstStyle/>
          <a:p>
            <a:pPr>
              <a:defRPr/>
            </a:pPr>
            <a:fld id="{052E4C8B-808E-40C4-B08E-7DDF26400079}" type="slidenum">
              <a:rPr lang="en-GB" altLang="en-US" smtClean="0"/>
              <a:pPr>
                <a:defRPr/>
              </a:pPr>
              <a:t>145</a:t>
            </a:fld>
            <a:endParaRPr lang="en-GB" altLang="en-US"/>
          </a:p>
        </p:txBody>
      </p:sp>
    </p:spTree>
    <p:extLst>
      <p:ext uri="{BB962C8B-B14F-4D97-AF65-F5344CB8AC3E}">
        <p14:creationId xmlns:p14="http://schemas.microsoft.com/office/powerpoint/2010/main" val="57626156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052E4C8B-808E-40C4-B08E-7DDF26400079}" type="slidenum">
              <a:rPr lang="en-GB" altLang="en-US" smtClean="0"/>
              <a:pPr>
                <a:defRPr/>
              </a:pPr>
              <a:t>146</a:t>
            </a:fld>
            <a:endParaRPr lang="en-GB" altLang="en-US"/>
          </a:p>
        </p:txBody>
      </p:sp>
    </p:spTree>
    <p:extLst>
      <p:ext uri="{BB962C8B-B14F-4D97-AF65-F5344CB8AC3E}">
        <p14:creationId xmlns:p14="http://schemas.microsoft.com/office/powerpoint/2010/main" val="2541782478"/>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Ensure name/logo of app unique</a:t>
            </a:r>
          </a:p>
          <a:p>
            <a:pPr marL="342900" indent="-342900">
              <a:buFont typeface="Arial" panose="020B0604020202020204" pitchFamily="34" charset="0"/>
              <a:buChar char="•"/>
            </a:pPr>
            <a:r>
              <a:rPr lang="en-US" dirty="0"/>
              <a:t>Provide direct link in email/SMS</a:t>
            </a:r>
          </a:p>
          <a:p>
            <a:pPr marL="342900" indent="-342900">
              <a:buFont typeface="Arial" panose="020B0604020202020204" pitchFamily="34" charset="0"/>
              <a:buChar char="•"/>
            </a:pPr>
            <a:r>
              <a:rPr lang="en-US" dirty="0"/>
              <a:t>Provide QR code</a:t>
            </a:r>
            <a:endParaRPr lang="en-GB" dirty="0"/>
          </a:p>
          <a:p>
            <a:endParaRPr lang="en-GB" dirty="0"/>
          </a:p>
        </p:txBody>
      </p:sp>
      <p:sp>
        <p:nvSpPr>
          <p:cNvPr id="4" name="Slide Number Placeholder 3"/>
          <p:cNvSpPr>
            <a:spLocks noGrp="1"/>
          </p:cNvSpPr>
          <p:nvPr>
            <p:ph type="sldNum" sz="quarter" idx="5"/>
          </p:nvPr>
        </p:nvSpPr>
        <p:spPr/>
        <p:txBody>
          <a:bodyPr/>
          <a:lstStyle/>
          <a:p>
            <a:pPr>
              <a:defRPr/>
            </a:pPr>
            <a:fld id="{0068D10A-43CE-41E6-BC2C-32E391723988}" type="slidenum">
              <a:rPr lang="en-GB" smtClean="0"/>
              <a:pPr>
                <a:defRPr/>
              </a:pPr>
              <a:t>147</a:t>
            </a:fld>
            <a:endParaRPr lang="en-GB"/>
          </a:p>
        </p:txBody>
      </p:sp>
    </p:spTree>
    <p:extLst>
      <p:ext uri="{BB962C8B-B14F-4D97-AF65-F5344CB8AC3E}">
        <p14:creationId xmlns:p14="http://schemas.microsoft.com/office/powerpoint/2010/main" val="319906448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well as maybe difficult to recall short-lasting events almost a year later, there are data which are difficult to collect retrospectively…</a:t>
            </a:r>
          </a:p>
          <a:p>
            <a:endParaRPr lang="en-GB" dirty="0"/>
          </a:p>
          <a:p>
            <a:r>
              <a:rPr lang="en-GB" dirty="0"/>
              <a:t>We wanted to develop methods to enable us to collect data closer to the point in time to when they occurred. This means asking people to check-in with us more often. </a:t>
            </a:r>
          </a:p>
        </p:txBody>
      </p:sp>
      <p:sp>
        <p:nvSpPr>
          <p:cNvPr id="4" name="Slide Number Placeholder 3"/>
          <p:cNvSpPr>
            <a:spLocks noGrp="1"/>
          </p:cNvSpPr>
          <p:nvPr>
            <p:ph type="sldNum" sz="quarter" idx="5"/>
          </p:nvPr>
        </p:nvSpPr>
        <p:spPr/>
        <p:txBody>
          <a:bodyPr/>
          <a:lstStyle/>
          <a:p>
            <a:pPr>
              <a:defRPr/>
            </a:pPr>
            <a:fld id="{0068D10A-43CE-41E6-BC2C-32E391723988}" type="slidenum">
              <a:rPr lang="en-GB" smtClean="0"/>
              <a:pPr>
                <a:defRPr/>
              </a:pPr>
              <a:t>150</a:t>
            </a:fld>
            <a:endParaRPr lang="en-GB"/>
          </a:p>
        </p:txBody>
      </p:sp>
    </p:spTree>
    <p:extLst>
      <p:ext uri="{BB962C8B-B14F-4D97-AF65-F5344CB8AC3E}">
        <p14:creationId xmlns:p14="http://schemas.microsoft.com/office/powerpoint/2010/main" val="2367981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r>
              <a:rPr lang="en-US" dirty="0"/>
              <a:t>Can collect a lot of information about the people taking part, to put the additional data you’re collecting, or linking to, into context. This data can also be used to look at any selection effects – are the people who take part in the additional task or consent to linkage different to those who do not agree. </a:t>
            </a:r>
            <a:endParaRPr lang="en-GB" dirty="0"/>
          </a:p>
        </p:txBody>
      </p:sp>
      <p:sp>
        <p:nvSpPr>
          <p:cNvPr id="4" name="Slide Number Placeholder 3"/>
          <p:cNvSpPr>
            <a:spLocks noGrp="1"/>
          </p:cNvSpPr>
          <p:nvPr>
            <p:ph type="sldNum" sz="quarter" idx="5"/>
          </p:nvPr>
        </p:nvSpPr>
        <p:spPr/>
        <p:txBody>
          <a:bodyPr/>
          <a:lstStyle/>
          <a:p>
            <a:pPr>
              <a:defRPr/>
            </a:pPr>
            <a:fld id="{BB7A5EC0-2A19-4DC4-8504-1AE5769654DB}" type="slidenum">
              <a:rPr lang="en-GB" altLang="en-US" smtClean="0"/>
              <a:pPr>
                <a:defRPr/>
              </a:pPr>
              <a:t>11</a:t>
            </a:fld>
            <a:endParaRPr lang="en-GB" altLang="en-US"/>
          </a:p>
        </p:txBody>
      </p:sp>
    </p:spTree>
    <p:extLst>
      <p:ext uri="{BB962C8B-B14F-4D97-AF65-F5344CB8AC3E}">
        <p14:creationId xmlns:p14="http://schemas.microsoft.com/office/powerpoint/2010/main" val="415381811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052E4C8B-808E-40C4-B08E-7DDF26400079}" type="slidenum">
              <a:rPr lang="en-GB" altLang="en-US" smtClean="0"/>
              <a:pPr>
                <a:defRPr/>
              </a:pPr>
              <a:t>151</a:t>
            </a:fld>
            <a:endParaRPr lang="en-GB" altLang="en-US"/>
          </a:p>
        </p:txBody>
      </p:sp>
    </p:spTree>
    <p:extLst>
      <p:ext uri="{BB962C8B-B14F-4D97-AF65-F5344CB8AC3E}">
        <p14:creationId xmlns:p14="http://schemas.microsoft.com/office/powerpoint/2010/main" val="407973226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first question in the survey was a filter question, where we asked whether the respondent had experienced any of a list of life events in the previous calendar month</a:t>
            </a:r>
          </a:p>
          <a:p>
            <a:r>
              <a:rPr lang="en-GB" dirty="0"/>
              <a:t>If no, that was the end of the survey for that month</a:t>
            </a:r>
          </a:p>
          <a:p>
            <a:r>
              <a:rPr lang="en-GB" dirty="0"/>
              <a:t>If yes, we asked which events they had experienced and then asked a list of follow-up questions about each event reported</a:t>
            </a:r>
          </a:p>
          <a:p>
            <a:r>
              <a:rPr lang="en-GB" dirty="0"/>
              <a:t>(on average 11% of respondents in each month reported one or more events, 89% reported no events)</a:t>
            </a:r>
          </a:p>
        </p:txBody>
      </p:sp>
      <p:sp>
        <p:nvSpPr>
          <p:cNvPr id="4" name="Slide Number Placeholder 3"/>
          <p:cNvSpPr>
            <a:spLocks noGrp="1"/>
          </p:cNvSpPr>
          <p:nvPr>
            <p:ph type="sldNum" sz="quarter" idx="5"/>
          </p:nvPr>
        </p:nvSpPr>
        <p:spPr/>
        <p:txBody>
          <a:bodyPr/>
          <a:lstStyle/>
          <a:p>
            <a:pPr>
              <a:defRPr/>
            </a:pPr>
            <a:fld id="{0068D10A-43CE-41E6-BC2C-32E391723988}" type="slidenum">
              <a:rPr lang="en-GB" smtClean="0"/>
              <a:pPr>
                <a:defRPr/>
              </a:pPr>
              <a:t>152</a:t>
            </a:fld>
            <a:endParaRPr lang="en-GB"/>
          </a:p>
        </p:txBody>
      </p:sp>
    </p:spTree>
    <p:extLst>
      <p:ext uri="{BB962C8B-B14F-4D97-AF65-F5344CB8AC3E}">
        <p14:creationId xmlns:p14="http://schemas.microsoft.com/office/powerpoint/2010/main" val="202575411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052E4C8B-808E-40C4-B08E-7DDF26400079}" type="slidenum">
              <a:rPr lang="en-GB" altLang="en-US" smtClean="0"/>
              <a:pPr>
                <a:defRPr/>
              </a:pPr>
              <a:t>153</a:t>
            </a:fld>
            <a:endParaRPr lang="en-GB" altLang="en-US"/>
          </a:p>
        </p:txBody>
      </p:sp>
    </p:spTree>
    <p:extLst>
      <p:ext uri="{BB962C8B-B14F-4D97-AF65-F5344CB8AC3E}">
        <p14:creationId xmlns:p14="http://schemas.microsoft.com/office/powerpoint/2010/main" val="408680888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But self-measured BP: Web &gt; Nurse &gt; Interviewer – around one-third overall</a:t>
            </a:r>
          </a:p>
          <a:p>
            <a:r>
              <a:rPr lang="en-GB" dirty="0"/>
              <a:t>Actual BP: Nurse &gt; Interviewer (3 readings from 92% vs 77% of respondents)</a:t>
            </a:r>
          </a:p>
          <a:p>
            <a:r>
              <a:rPr lang="en-GB" dirty="0"/>
              <a:t>Height/weight: no difference nurse/interviewer</a:t>
            </a:r>
          </a:p>
        </p:txBody>
      </p:sp>
      <p:sp>
        <p:nvSpPr>
          <p:cNvPr id="4" name="Slide Number Placeholder 3"/>
          <p:cNvSpPr>
            <a:spLocks noGrp="1"/>
          </p:cNvSpPr>
          <p:nvPr>
            <p:ph type="sldNum" sz="quarter" idx="5"/>
          </p:nvPr>
        </p:nvSpPr>
        <p:spPr/>
        <p:txBody>
          <a:bodyPr/>
          <a:lstStyle/>
          <a:p>
            <a:pPr>
              <a:defRPr/>
            </a:pPr>
            <a:fld id="{BB7A5EC0-2A19-4DC4-8504-1AE5769654DB}" type="slidenum">
              <a:rPr lang="en-GB" altLang="en-US" smtClean="0"/>
              <a:pPr>
                <a:defRPr/>
              </a:pPr>
              <a:t>159</a:t>
            </a:fld>
            <a:endParaRPr lang="en-GB" altLang="en-US"/>
          </a:p>
        </p:txBody>
      </p:sp>
    </p:spTree>
    <p:extLst>
      <p:ext uri="{BB962C8B-B14F-4D97-AF65-F5344CB8AC3E}">
        <p14:creationId xmlns:p14="http://schemas.microsoft.com/office/powerpoint/2010/main" val="301733961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I’ve looked at the </a:t>
            </a:r>
          </a:p>
        </p:txBody>
      </p:sp>
      <p:sp>
        <p:nvSpPr>
          <p:cNvPr id="4" name="Slide Number Placeholder 3"/>
          <p:cNvSpPr>
            <a:spLocks noGrp="1"/>
          </p:cNvSpPr>
          <p:nvPr>
            <p:ph type="sldNum" sz="quarter" idx="5"/>
          </p:nvPr>
        </p:nvSpPr>
        <p:spPr/>
        <p:txBody>
          <a:bodyPr/>
          <a:lstStyle/>
          <a:p>
            <a:pPr>
              <a:defRPr/>
            </a:pPr>
            <a:fld id="{BB7A5EC0-2A19-4DC4-8504-1AE5769654DB}" type="slidenum">
              <a:rPr lang="en-GB" altLang="en-US" smtClean="0"/>
              <a:pPr>
                <a:defRPr/>
              </a:pPr>
              <a:t>161</a:t>
            </a:fld>
            <a:endParaRPr lang="en-GB" altLang="en-US"/>
          </a:p>
        </p:txBody>
      </p:sp>
    </p:spTree>
    <p:extLst>
      <p:ext uri="{BB962C8B-B14F-4D97-AF65-F5344CB8AC3E}">
        <p14:creationId xmlns:p14="http://schemas.microsoft.com/office/powerpoint/2010/main" val="172013314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dirty="0"/>
              <a:t>Microbiome, this is new for us. </a:t>
            </a:r>
          </a:p>
          <a:p>
            <a:endParaRPr lang="en-GB" sz="2400" dirty="0"/>
          </a:p>
          <a:p>
            <a:r>
              <a:rPr lang="en-GB" sz="2400" dirty="0"/>
              <a:t>Kit sent after interview: DNA </a:t>
            </a:r>
            <a:r>
              <a:rPr lang="en-GB" sz="2400" dirty="0" err="1"/>
              <a:t>Genotek</a:t>
            </a:r>
            <a:r>
              <a:rPr lang="en-GB" sz="2400" dirty="0"/>
              <a:t> </a:t>
            </a:r>
            <a:r>
              <a:rPr lang="en-GB" sz="2400" dirty="0" err="1"/>
              <a:t>OMNIgene</a:t>
            </a:r>
            <a:r>
              <a:rPr lang="en-GB" sz="2400" dirty="0"/>
              <a:t> GUT kit with instructions on how to provide a stool sample</a:t>
            </a:r>
          </a:p>
          <a:p>
            <a:endParaRPr lang="en-GB" dirty="0"/>
          </a:p>
        </p:txBody>
      </p:sp>
      <p:sp>
        <p:nvSpPr>
          <p:cNvPr id="4" name="Slide Number Placeholder 3"/>
          <p:cNvSpPr>
            <a:spLocks noGrp="1"/>
          </p:cNvSpPr>
          <p:nvPr>
            <p:ph type="sldNum" sz="quarter" idx="5"/>
          </p:nvPr>
        </p:nvSpPr>
        <p:spPr/>
        <p:txBody>
          <a:bodyPr/>
          <a:lstStyle/>
          <a:p>
            <a:pPr>
              <a:defRPr/>
            </a:pPr>
            <a:fld id="{BB7A5EC0-2A19-4DC4-8504-1AE5769654DB}" type="slidenum">
              <a:rPr lang="en-GB" altLang="en-US" smtClean="0"/>
              <a:pPr>
                <a:defRPr/>
              </a:pPr>
              <a:t>162</a:t>
            </a:fld>
            <a:endParaRPr lang="en-GB" altLang="en-US"/>
          </a:p>
        </p:txBody>
      </p:sp>
    </p:spTree>
    <p:extLst>
      <p:ext uri="{BB962C8B-B14F-4D97-AF65-F5344CB8AC3E}">
        <p14:creationId xmlns:p14="http://schemas.microsoft.com/office/powerpoint/2010/main" val="202175071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hadn’t actually asked them to do something else at this stage, we were just telling them that during the interview we would be asking them to do something extra. </a:t>
            </a:r>
          </a:p>
        </p:txBody>
      </p:sp>
      <p:sp>
        <p:nvSpPr>
          <p:cNvPr id="4" name="Slide Number Placeholder 3"/>
          <p:cNvSpPr>
            <a:spLocks noGrp="1"/>
          </p:cNvSpPr>
          <p:nvPr>
            <p:ph type="sldNum" sz="quarter" idx="5"/>
          </p:nvPr>
        </p:nvSpPr>
        <p:spPr/>
        <p:txBody>
          <a:bodyPr/>
          <a:lstStyle/>
          <a:p>
            <a:pPr>
              <a:defRPr/>
            </a:pPr>
            <a:fld id="{BB7A5EC0-2A19-4DC4-8504-1AE5769654DB}" type="slidenum">
              <a:rPr lang="en-GB" altLang="en-US" smtClean="0"/>
              <a:pPr>
                <a:defRPr/>
              </a:pPr>
              <a:t>163</a:t>
            </a:fld>
            <a:endParaRPr lang="en-GB" altLang="en-US"/>
          </a:p>
        </p:txBody>
      </p:sp>
    </p:spTree>
    <p:extLst>
      <p:ext uri="{BB962C8B-B14F-4D97-AF65-F5344CB8AC3E}">
        <p14:creationId xmlns:p14="http://schemas.microsoft.com/office/powerpoint/2010/main" val="225638535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Interestingly, looking at the age of the participant, when interviewed face-to-face, those aged </a:t>
            </a:r>
            <a:r>
              <a:rPr lang="en-GB" b="1" dirty="0"/>
              <a:t>under</a:t>
            </a:r>
            <a:r>
              <a:rPr lang="en-GB" dirty="0"/>
              <a:t> 50 were more likely than those aged 50 or over to consent; whereas online those aged over 50 were more likely to agree.  </a:t>
            </a:r>
          </a:p>
        </p:txBody>
      </p:sp>
      <p:sp>
        <p:nvSpPr>
          <p:cNvPr id="4" name="Slide Number Placeholder 3"/>
          <p:cNvSpPr>
            <a:spLocks noGrp="1"/>
          </p:cNvSpPr>
          <p:nvPr>
            <p:ph type="sldNum" sz="quarter" idx="5"/>
          </p:nvPr>
        </p:nvSpPr>
        <p:spPr/>
        <p:txBody>
          <a:bodyPr/>
          <a:lstStyle/>
          <a:p>
            <a:pPr>
              <a:defRPr/>
            </a:pPr>
            <a:fld id="{BB7A5EC0-2A19-4DC4-8504-1AE5769654DB}" type="slidenum">
              <a:rPr lang="en-GB" altLang="en-US" smtClean="0"/>
              <a:pPr>
                <a:defRPr/>
              </a:pPr>
              <a:t>164</a:t>
            </a:fld>
            <a:endParaRPr lang="en-GB" altLang="en-US"/>
          </a:p>
        </p:txBody>
      </p:sp>
    </p:spTree>
    <p:extLst>
      <p:ext uri="{BB962C8B-B14F-4D97-AF65-F5344CB8AC3E}">
        <p14:creationId xmlns:p14="http://schemas.microsoft.com/office/powerpoint/2010/main" val="2411612152"/>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 </a:t>
            </a:r>
            <a:r>
              <a:rPr lang="en-GB" dirty="0"/>
              <a:t>California Consumer Privacy Act has similar rules</a:t>
            </a:r>
          </a:p>
        </p:txBody>
      </p:sp>
      <p:sp>
        <p:nvSpPr>
          <p:cNvPr id="4" name="Slide Number Placeholder 3"/>
          <p:cNvSpPr>
            <a:spLocks noGrp="1"/>
          </p:cNvSpPr>
          <p:nvPr>
            <p:ph type="sldNum" sz="quarter" idx="5"/>
          </p:nvPr>
        </p:nvSpPr>
        <p:spPr/>
        <p:txBody>
          <a:bodyPr/>
          <a:lstStyle/>
          <a:p>
            <a:pPr>
              <a:defRPr/>
            </a:pPr>
            <a:fld id="{BB7A5EC0-2A19-4DC4-8504-1AE5769654DB}" type="slidenum">
              <a:rPr lang="en-GB" altLang="en-US" smtClean="0"/>
              <a:pPr>
                <a:defRPr/>
              </a:pPr>
              <a:t>168</a:t>
            </a:fld>
            <a:endParaRPr lang="en-GB" altLang="en-US"/>
          </a:p>
        </p:txBody>
      </p:sp>
    </p:spTree>
    <p:extLst>
      <p:ext uri="{BB962C8B-B14F-4D97-AF65-F5344CB8AC3E}">
        <p14:creationId xmlns:p14="http://schemas.microsoft.com/office/powerpoint/2010/main" val="379147868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D9B6B-77C8-227D-32B8-7FFECE43B7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BB6AFB-FF55-D181-A97C-DAB0DC18C2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02A5C4-7FC7-1C71-2D57-AC4853F631D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0CD3111-DB68-333B-AA46-DF5E1F9FD865}"/>
              </a:ext>
            </a:extLst>
          </p:cNvPr>
          <p:cNvSpPr>
            <a:spLocks noGrp="1"/>
          </p:cNvSpPr>
          <p:nvPr>
            <p:ph type="sldNum" sz="quarter" idx="5"/>
          </p:nvPr>
        </p:nvSpPr>
        <p:spPr/>
        <p:txBody>
          <a:bodyPr/>
          <a:lstStyle/>
          <a:p>
            <a:pPr>
              <a:defRPr/>
            </a:pPr>
            <a:fld id="{BB7A5EC0-2A19-4DC4-8504-1AE5769654DB}" type="slidenum">
              <a:rPr lang="en-GB" altLang="en-US" smtClean="0"/>
              <a:pPr>
                <a:defRPr/>
              </a:pPr>
              <a:t>169</a:t>
            </a:fld>
            <a:endParaRPr lang="en-GB" altLang="en-US"/>
          </a:p>
        </p:txBody>
      </p:sp>
    </p:spTree>
    <p:extLst>
      <p:ext uri="{BB962C8B-B14F-4D97-AF65-F5344CB8AC3E}">
        <p14:creationId xmlns:p14="http://schemas.microsoft.com/office/powerpoint/2010/main" val="4105429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survey is at the </a:t>
            </a:r>
            <a:r>
              <a:rPr lang="en-US" dirty="0" err="1"/>
              <a:t>centre</a:t>
            </a:r>
            <a:r>
              <a:rPr lang="en-US" dirty="0"/>
              <a:t> of this “data collection system”, used to recruit people for the additional tasks or get permission to link data, and to collect more information about them which researchers need.</a:t>
            </a:r>
            <a:endParaRPr lang="en-GB" dirty="0"/>
          </a:p>
        </p:txBody>
      </p:sp>
      <p:sp>
        <p:nvSpPr>
          <p:cNvPr id="4" name="Slide Number Placeholder 3"/>
          <p:cNvSpPr>
            <a:spLocks noGrp="1"/>
          </p:cNvSpPr>
          <p:nvPr>
            <p:ph type="sldNum" sz="quarter" idx="5"/>
          </p:nvPr>
        </p:nvSpPr>
        <p:spPr/>
        <p:txBody>
          <a:bodyPr/>
          <a:lstStyle/>
          <a:p>
            <a:pPr>
              <a:defRPr/>
            </a:pPr>
            <a:fld id="{052E4C8B-808E-40C4-B08E-7DDF26400079}" type="slidenum">
              <a:rPr lang="en-GB" altLang="en-US" smtClean="0"/>
              <a:pPr>
                <a:defRPr/>
              </a:pPr>
              <a:t>12</a:t>
            </a:fld>
            <a:endParaRPr lang="en-GB" altLang="en-US"/>
          </a:p>
        </p:txBody>
      </p:sp>
    </p:spTree>
    <p:extLst>
      <p:ext uri="{BB962C8B-B14F-4D97-AF65-F5344CB8AC3E}">
        <p14:creationId xmlns:p14="http://schemas.microsoft.com/office/powerpoint/2010/main" val="64437066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[Financial aggregators – e.g., Mint, used on Understanding America study – are a bit different to data donation. They are a sort of halfway point between consenting to linkage and data donation. They do include a consent, but then the participant has to do further actions (sign up to the aggregator, provide their bank account details). But data donation is usually a one-and-done, providing a static file of historical data, whereas the financial aggregators continue to provide data from the respondent once the accounts are linked.</a:t>
            </a:r>
            <a:endParaRPr lang="en-GB" dirty="0"/>
          </a:p>
        </p:txBody>
      </p:sp>
      <p:sp>
        <p:nvSpPr>
          <p:cNvPr id="4" name="Slide Number Placeholder 3"/>
          <p:cNvSpPr>
            <a:spLocks noGrp="1"/>
          </p:cNvSpPr>
          <p:nvPr>
            <p:ph type="sldNum" sz="quarter" idx="5"/>
          </p:nvPr>
        </p:nvSpPr>
        <p:spPr/>
        <p:txBody>
          <a:bodyPr/>
          <a:lstStyle/>
          <a:p>
            <a:pPr>
              <a:defRPr/>
            </a:pPr>
            <a:fld id="{BB7A5EC0-2A19-4DC4-8504-1AE5769654DB}" type="slidenum">
              <a:rPr lang="en-GB" altLang="en-US" smtClean="0"/>
              <a:pPr>
                <a:defRPr/>
              </a:pPr>
              <a:t>170</a:t>
            </a:fld>
            <a:endParaRPr lang="en-GB" altLang="en-US"/>
          </a:p>
        </p:txBody>
      </p:sp>
    </p:spTree>
    <p:extLst>
      <p:ext uri="{BB962C8B-B14F-4D97-AF65-F5344CB8AC3E}">
        <p14:creationId xmlns:p14="http://schemas.microsoft.com/office/powerpoint/2010/main" val="19327759"/>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Most of the research compares the data from life history calendars to questionnaire-based measures – including drop-out or break-off as well as data quality.</a:t>
            </a:r>
          </a:p>
        </p:txBody>
      </p:sp>
      <p:sp>
        <p:nvSpPr>
          <p:cNvPr id="4" name="Slide Number Placeholder 3"/>
          <p:cNvSpPr>
            <a:spLocks noGrp="1"/>
          </p:cNvSpPr>
          <p:nvPr>
            <p:ph type="sldNum" sz="quarter" idx="5"/>
          </p:nvPr>
        </p:nvSpPr>
        <p:spPr/>
        <p:txBody>
          <a:bodyPr/>
          <a:lstStyle/>
          <a:p>
            <a:pPr>
              <a:defRPr/>
            </a:pPr>
            <a:fld id="{BB7A5EC0-2A19-4DC4-8504-1AE5769654DB}" type="slidenum">
              <a:rPr lang="en-GB" altLang="en-US" smtClean="0"/>
              <a:pPr>
                <a:defRPr/>
              </a:pPr>
              <a:t>172</a:t>
            </a:fld>
            <a:endParaRPr lang="en-GB" altLang="en-US"/>
          </a:p>
        </p:txBody>
      </p:sp>
    </p:spTree>
    <p:extLst>
      <p:ext uri="{BB962C8B-B14F-4D97-AF65-F5344CB8AC3E}">
        <p14:creationId xmlns:p14="http://schemas.microsoft.com/office/powerpoint/2010/main" val="3787389471"/>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82308-B815-66DD-CF62-AE3227C600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E58DA5-E55B-F61D-7131-1BAC40F5EB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A57460-4E68-A079-1387-253BAAC1E7E6}"/>
              </a:ext>
            </a:extLst>
          </p:cNvPr>
          <p:cNvSpPr>
            <a:spLocks noGrp="1"/>
          </p:cNvSpPr>
          <p:nvPr>
            <p:ph type="body" idx="1"/>
          </p:nvPr>
        </p:nvSpPr>
        <p:spPr/>
        <p:txBody>
          <a:bodyPr/>
          <a:lstStyle/>
          <a:p>
            <a:r>
              <a:rPr lang="en-GB" dirty="0"/>
              <a:t>Limited or no strong randomised evidence</a:t>
            </a:r>
          </a:p>
        </p:txBody>
      </p:sp>
      <p:sp>
        <p:nvSpPr>
          <p:cNvPr id="4" name="Slide Number Placeholder 3">
            <a:extLst>
              <a:ext uri="{FF2B5EF4-FFF2-40B4-BE49-F238E27FC236}">
                <a16:creationId xmlns:a16="http://schemas.microsoft.com/office/drawing/2014/main" id="{56906A01-F7E6-CE5F-D34D-785D0D19DB85}"/>
              </a:ext>
            </a:extLst>
          </p:cNvPr>
          <p:cNvSpPr>
            <a:spLocks noGrp="1"/>
          </p:cNvSpPr>
          <p:nvPr>
            <p:ph type="sldNum" sz="quarter" idx="5"/>
          </p:nvPr>
        </p:nvSpPr>
        <p:spPr/>
        <p:txBody>
          <a:bodyPr/>
          <a:lstStyle/>
          <a:p>
            <a:pPr>
              <a:defRPr/>
            </a:pPr>
            <a:fld id="{BB7A5EC0-2A19-4DC4-8504-1AE5769654DB}" type="slidenum">
              <a:rPr lang="en-GB" altLang="en-US" smtClean="0"/>
              <a:pPr>
                <a:defRPr/>
              </a:pPr>
              <a:t>173</a:t>
            </a:fld>
            <a:endParaRPr lang="en-GB" altLang="en-US"/>
          </a:p>
        </p:txBody>
      </p:sp>
    </p:spTree>
    <p:extLst>
      <p:ext uri="{BB962C8B-B14F-4D97-AF65-F5344CB8AC3E}">
        <p14:creationId xmlns:p14="http://schemas.microsoft.com/office/powerpoint/2010/main" val="3893383443"/>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3297D-8170-8117-E06F-7DF5F7583C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A6D854-6832-5F2F-6697-0D1E321F78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F4A3E8-5990-DAE7-69C9-76569C324807}"/>
              </a:ext>
            </a:extLst>
          </p:cNvPr>
          <p:cNvSpPr>
            <a:spLocks noGrp="1"/>
          </p:cNvSpPr>
          <p:nvPr>
            <p:ph type="body" idx="1"/>
          </p:nvPr>
        </p:nvSpPr>
        <p:spPr/>
        <p:txBody>
          <a:bodyPr/>
          <a:lstStyle/>
          <a:p>
            <a:r>
              <a:rPr lang="en-GB" sz="1500" dirty="0">
                <a:solidFill>
                  <a:srgbClr val="626464"/>
                </a:solidFill>
                <a:latin typeface="Calibri" panose="020F0502020204030204" pitchFamily="34" charset="0"/>
              </a:rPr>
              <a:t>Going back to the conceptual framework – compared to a consent to data linkage question, the respondent has to consider a lot more when thinking about taking on additional data collection tasks. Saying Yes, will require them to do something. The something that we’re asking them to do may be annoying, take time, be difficult, or mean providing potentially sensitive information. There is a higher barrier to acceptance, which means that we need to increase the benefits – either external benefits like </a:t>
            </a:r>
            <a:r>
              <a:rPr lang="en-GB" sz="1500" b="1" u="none" dirty="0">
                <a:solidFill>
                  <a:srgbClr val="626464"/>
                </a:solidFill>
                <a:latin typeface="Calibri" panose="020F0502020204030204" pitchFamily="34" charset="0"/>
              </a:rPr>
              <a:t>useful</a:t>
            </a:r>
            <a:r>
              <a:rPr lang="en-GB" sz="1500" b="0" u="none" dirty="0">
                <a:solidFill>
                  <a:srgbClr val="626464"/>
                </a:solidFill>
                <a:latin typeface="Calibri" panose="020F0502020204030204" pitchFamily="34" charset="0"/>
              </a:rPr>
              <a:t> feedback, or financial incentives, or intrinsic benefits such as appealing to altruism, making the respondent feel that they are benefiting research, and they’re helping the study. </a:t>
            </a:r>
          </a:p>
          <a:p>
            <a:endParaRPr lang="en-GB" sz="1500" b="0" u="none" dirty="0">
              <a:solidFill>
                <a:srgbClr val="626464"/>
              </a:solidFill>
              <a:latin typeface="Calibri" panose="020F0502020204030204" pitchFamily="34" charset="0"/>
            </a:endParaRPr>
          </a:p>
          <a:p>
            <a:r>
              <a:rPr lang="en-GB" sz="1500" b="0" u="none" dirty="0">
                <a:solidFill>
                  <a:srgbClr val="626464"/>
                </a:solidFill>
                <a:latin typeface="Calibri" panose="020F0502020204030204" pitchFamily="34" charset="0"/>
              </a:rPr>
              <a:t>After they have agreed to take part, there is then a step where they need to be able to take part – whether this is downloading, installing, and using an app, or wearing an activity tracker, providing a blood sample… They need to be comfortable about carrying out the task. We can try to reduce obstacles here, by trying to make the experience as smooth as possible and reduce the number of steps where someone could drop out of the process. We should try to make it as easy as possible to go from agreeing to take part to providing the data. So we need to make the app easy to find and initiate, the instructions have to be clear and easy to follow, guidance should be provided where needed – for example videos, helplines, and so on. </a:t>
            </a:r>
          </a:p>
          <a:p>
            <a:endParaRPr lang="en-GB" sz="1500" b="0" u="none" dirty="0">
              <a:solidFill>
                <a:srgbClr val="626464"/>
              </a:solidFill>
              <a:latin typeface="Calibri" panose="020F0502020204030204" pitchFamily="34" charset="0"/>
            </a:endParaRPr>
          </a:p>
          <a:p>
            <a:r>
              <a:rPr lang="en-GB" sz="1500" b="0" u="none" dirty="0">
                <a:solidFill>
                  <a:srgbClr val="626464"/>
                </a:solidFill>
                <a:latin typeface="Calibri" panose="020F0502020204030204" pitchFamily="34" charset="0"/>
              </a:rPr>
              <a:t>The ability to take part affects compliance, as well as participation. Where the task is too demanding – or the costs outweigh any benefits – then respondents are likely to drop out of the survey, and provide incomplete data.  </a:t>
            </a:r>
            <a:endParaRPr lang="en-GB" sz="1500" dirty="0">
              <a:solidFill>
                <a:srgbClr val="626464"/>
              </a:solidFill>
              <a:latin typeface="Calibri" panose="020F0502020204030204" pitchFamily="34" charset="0"/>
            </a:endParaRPr>
          </a:p>
        </p:txBody>
      </p:sp>
      <p:sp>
        <p:nvSpPr>
          <p:cNvPr id="4" name="Slide Number Placeholder 3">
            <a:extLst>
              <a:ext uri="{FF2B5EF4-FFF2-40B4-BE49-F238E27FC236}">
                <a16:creationId xmlns:a16="http://schemas.microsoft.com/office/drawing/2014/main" id="{63BC4BFB-4F83-08FB-3D6C-AA8F36A90E73}"/>
              </a:ext>
            </a:extLst>
          </p:cNvPr>
          <p:cNvSpPr>
            <a:spLocks noGrp="1"/>
          </p:cNvSpPr>
          <p:nvPr>
            <p:ph type="sldNum" sz="quarter" idx="5"/>
          </p:nvPr>
        </p:nvSpPr>
        <p:spPr/>
        <p:txBody>
          <a:bodyPr/>
          <a:lstStyle/>
          <a:p>
            <a:fld id="{54B1ADC0-0201-4329-9D72-F32A72F09D3E}" type="slidenum">
              <a:rPr lang="en-GB" smtClean="0"/>
              <a:t>178</a:t>
            </a:fld>
            <a:endParaRPr lang="en-GB"/>
          </a:p>
        </p:txBody>
      </p:sp>
    </p:spTree>
    <p:extLst>
      <p:ext uri="{BB962C8B-B14F-4D97-AF65-F5344CB8AC3E}">
        <p14:creationId xmlns:p14="http://schemas.microsoft.com/office/powerpoint/2010/main" val="1571974263"/>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t>Recent – earlier this month</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t>“multiple requests” - I’ve mentioned experiments we’ve implemented on the Innovation Panel during this presentation, but there have been others.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err="1"/>
              <a:t>Trappmann</a:t>
            </a:r>
            <a:r>
              <a:rPr lang="en-GB" sz="1200" dirty="0"/>
              <a:t> et al (2023) find that asking panel members to download an app to provide sensor data impacts response at the next wave (3.3pp) but bounces back after that</a:t>
            </a:r>
          </a:p>
          <a:p>
            <a:endParaRPr lang="en-GB" dirty="0"/>
          </a:p>
        </p:txBody>
      </p:sp>
      <p:sp>
        <p:nvSpPr>
          <p:cNvPr id="4" name="Slide Number Placeholder 3"/>
          <p:cNvSpPr>
            <a:spLocks noGrp="1"/>
          </p:cNvSpPr>
          <p:nvPr>
            <p:ph type="sldNum" sz="quarter" idx="5"/>
          </p:nvPr>
        </p:nvSpPr>
        <p:spPr/>
        <p:txBody>
          <a:bodyPr/>
          <a:lstStyle/>
          <a:p>
            <a:pPr>
              <a:defRPr/>
            </a:pPr>
            <a:fld id="{BB7A5EC0-2A19-4DC4-8504-1AE5769654DB}" type="slidenum">
              <a:rPr lang="en-GB" altLang="en-US" smtClean="0"/>
              <a:pPr>
                <a:defRPr/>
              </a:pPr>
              <a:t>181</a:t>
            </a:fld>
            <a:endParaRPr lang="en-GB" altLang="en-US"/>
          </a:p>
        </p:txBody>
      </p:sp>
    </p:spTree>
    <p:extLst>
      <p:ext uri="{BB962C8B-B14F-4D97-AF65-F5344CB8AC3E}">
        <p14:creationId xmlns:p14="http://schemas.microsoft.com/office/powerpoint/2010/main" val="2758216132"/>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052E4C8B-808E-40C4-B08E-7DDF26400079}" type="slidenum">
              <a:rPr lang="en-GB" altLang="en-US" smtClean="0"/>
              <a:pPr>
                <a:defRPr/>
              </a:pPr>
              <a:t>182</a:t>
            </a:fld>
            <a:endParaRPr lang="en-GB" altLang="en-US"/>
          </a:p>
        </p:txBody>
      </p:sp>
    </p:spTree>
    <p:extLst>
      <p:ext uri="{BB962C8B-B14F-4D97-AF65-F5344CB8AC3E}">
        <p14:creationId xmlns:p14="http://schemas.microsoft.com/office/powerpoint/2010/main" val="2079475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Combining different methods of data collection can lead to data which are able to measure new concepts, in better quality and with more detail that can be asked in a survey. We can collect continuous data passively. </a:t>
            </a:r>
          </a:p>
        </p:txBody>
      </p:sp>
      <p:sp>
        <p:nvSpPr>
          <p:cNvPr id="4" name="Slide Number Placeholder 3"/>
          <p:cNvSpPr>
            <a:spLocks noGrp="1"/>
          </p:cNvSpPr>
          <p:nvPr>
            <p:ph type="sldNum" sz="quarter" idx="5"/>
          </p:nvPr>
        </p:nvSpPr>
        <p:spPr/>
        <p:txBody>
          <a:bodyPr/>
          <a:lstStyle/>
          <a:p>
            <a:pPr>
              <a:defRPr/>
            </a:pPr>
            <a:fld id="{BB7A5EC0-2A19-4DC4-8504-1AE5769654DB}" type="slidenum">
              <a:rPr lang="en-GB" altLang="en-US" smtClean="0"/>
              <a:pPr>
                <a:defRPr/>
              </a:pPr>
              <a:t>13</a:t>
            </a:fld>
            <a:endParaRPr lang="en-GB" altLang="en-US"/>
          </a:p>
        </p:txBody>
      </p:sp>
    </p:spTree>
    <p:extLst>
      <p:ext uri="{BB962C8B-B14F-4D97-AF65-F5344CB8AC3E}">
        <p14:creationId xmlns:p14="http://schemas.microsoft.com/office/powerpoint/2010/main" val="2637680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need to introduce Understanding Society: The UK Household Longitudinal Study</a:t>
            </a:r>
          </a:p>
          <a:p>
            <a:endParaRPr lang="en-US" dirty="0"/>
          </a:p>
          <a:p>
            <a:r>
              <a:rPr lang="en-US" dirty="0"/>
              <a:t>A lot of the research that I am going to talk about is from Understanding Society – although I will also refer to excellent work done elsewhere.</a:t>
            </a:r>
            <a:endParaRPr lang="en-GB" dirty="0"/>
          </a:p>
        </p:txBody>
      </p:sp>
      <p:sp>
        <p:nvSpPr>
          <p:cNvPr id="4" name="Slide Number Placeholder 3"/>
          <p:cNvSpPr>
            <a:spLocks noGrp="1"/>
          </p:cNvSpPr>
          <p:nvPr>
            <p:ph type="sldNum" sz="quarter" idx="5"/>
          </p:nvPr>
        </p:nvSpPr>
        <p:spPr/>
        <p:txBody>
          <a:bodyPr/>
          <a:lstStyle/>
          <a:p>
            <a:pPr>
              <a:defRPr/>
            </a:pPr>
            <a:fld id="{BB7A5EC0-2A19-4DC4-8504-1AE5769654DB}" type="slidenum">
              <a:rPr lang="en-GB" altLang="en-US" smtClean="0"/>
              <a:pPr>
                <a:defRPr/>
              </a:pPr>
              <a:t>14</a:t>
            </a:fld>
            <a:endParaRPr lang="en-GB" altLang="en-US"/>
          </a:p>
        </p:txBody>
      </p:sp>
    </p:spTree>
    <p:extLst>
      <p:ext uri="{BB962C8B-B14F-4D97-AF65-F5344CB8AC3E}">
        <p14:creationId xmlns:p14="http://schemas.microsoft.com/office/powerpoint/2010/main" val="1714980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background </a:t>
            </a:r>
          </a:p>
          <a:p>
            <a:endParaRPr lang="en-GB" dirty="0"/>
          </a:p>
          <a:p>
            <a:r>
              <a:rPr lang="en-GB" dirty="0"/>
              <a:t>ESRC is part of UK Research and Innovation, a </a:t>
            </a:r>
            <a:r>
              <a:rPr lang="en-US" sz="1200" b="0" i="0" kern="1200" dirty="0">
                <a:solidFill>
                  <a:schemeClr val="tx1"/>
                </a:solidFill>
                <a:effectLst/>
                <a:latin typeface="+mn-lt"/>
                <a:ea typeface="+mn-ea"/>
                <a:cs typeface="+mn-cs"/>
              </a:rPr>
              <a:t>non-departmental public body sponsored by the Department for Science, Innovation and Technology.</a:t>
            </a:r>
            <a:r>
              <a:rPr lang="en-GB" dirty="0"/>
              <a:t> </a:t>
            </a:r>
          </a:p>
          <a:p>
            <a:endParaRPr lang="en-GB" dirty="0"/>
          </a:p>
          <a:p>
            <a:pPr>
              <a:buClr>
                <a:srgbClr val="6689CC"/>
              </a:buClr>
            </a:pPr>
            <a:r>
              <a:rPr lang="en-GB" sz="1800" dirty="0"/>
              <a:t>Indefinite life survey </a:t>
            </a:r>
            <a:r>
              <a:rPr lang="en-GB" sz="1800" dirty="0">
                <a:sym typeface="Wingdings" panose="05000000000000000000" pitchFamily="2" charset="2"/>
              </a:rPr>
              <a:t></a:t>
            </a:r>
            <a:r>
              <a:rPr lang="en-GB" sz="1800" dirty="0"/>
              <a:t> continue to interview sample members until they are out-of-scope or drop out</a:t>
            </a:r>
          </a:p>
          <a:p>
            <a:endParaRPr lang="en-GB" sz="1800" dirty="0"/>
          </a:p>
          <a:p>
            <a:r>
              <a:rPr lang="en-GB" sz="1800" dirty="0"/>
              <a:t>Design is similar to other household panel surveys, e.g.,</a:t>
            </a:r>
            <a:r>
              <a:rPr lang="en-GB" sz="1200" kern="1200" dirty="0">
                <a:solidFill>
                  <a:srgbClr val="000000"/>
                </a:solidFill>
                <a:latin typeface="Arial" charset="0"/>
                <a:ea typeface="ヒラギノ角ゴ Pro W3"/>
                <a:cs typeface="Arial" charset="0"/>
              </a:rPr>
              <a:t> PSID (US), SOEP (Germany), HILDA (Australia), </a:t>
            </a:r>
            <a:r>
              <a:rPr lang="en-GB" sz="1200" kern="1200" dirty="0" err="1">
                <a:solidFill>
                  <a:srgbClr val="000000"/>
                </a:solidFill>
                <a:latin typeface="Arial" charset="0"/>
                <a:ea typeface="ヒラギノ角ゴ Pro W3"/>
                <a:cs typeface="Arial" charset="0"/>
              </a:rPr>
              <a:t>SoFIE</a:t>
            </a:r>
            <a:r>
              <a:rPr lang="en-GB" sz="1200" kern="1200" dirty="0">
                <a:solidFill>
                  <a:srgbClr val="000000"/>
                </a:solidFill>
                <a:latin typeface="Arial" charset="0"/>
                <a:ea typeface="ヒラギノ角ゴ Pro W3"/>
                <a:cs typeface="Arial" charset="0"/>
              </a:rPr>
              <a:t> (New Zealand)</a:t>
            </a:r>
          </a:p>
          <a:p>
            <a:endParaRPr lang="en-GB" dirty="0"/>
          </a:p>
        </p:txBody>
      </p:sp>
      <p:sp>
        <p:nvSpPr>
          <p:cNvPr id="4" name="Slide Number Placeholder 3"/>
          <p:cNvSpPr>
            <a:spLocks noGrp="1"/>
          </p:cNvSpPr>
          <p:nvPr>
            <p:ph type="sldNum" sz="quarter" idx="5"/>
          </p:nvPr>
        </p:nvSpPr>
        <p:spPr/>
        <p:txBody>
          <a:bodyPr/>
          <a:lstStyle/>
          <a:p>
            <a:pPr>
              <a:defRPr/>
            </a:pPr>
            <a:fld id="{052E4C8B-808E-40C4-B08E-7DDF26400079}" type="slidenum">
              <a:rPr lang="en-GB" altLang="en-US" smtClean="0"/>
              <a:pPr>
                <a:defRPr/>
              </a:pPr>
              <a:t>15</a:t>
            </a:fld>
            <a:endParaRPr lang="en-GB" altLang="en-US"/>
          </a:p>
        </p:txBody>
      </p:sp>
    </p:spTree>
    <p:extLst>
      <p:ext uri="{BB962C8B-B14F-4D97-AF65-F5344CB8AC3E}">
        <p14:creationId xmlns:p14="http://schemas.microsoft.com/office/powerpoint/2010/main" val="3029798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Dependent interviewing restricted to household membership at the previous wave.</a:t>
            </a:r>
          </a:p>
        </p:txBody>
      </p:sp>
      <p:sp>
        <p:nvSpPr>
          <p:cNvPr id="4" name="Slide Number Placeholder 3"/>
          <p:cNvSpPr>
            <a:spLocks noGrp="1"/>
          </p:cNvSpPr>
          <p:nvPr>
            <p:ph type="sldNum" sz="quarter" idx="5"/>
          </p:nvPr>
        </p:nvSpPr>
        <p:spPr/>
        <p:txBody>
          <a:bodyPr/>
          <a:lstStyle/>
          <a:p>
            <a:pPr>
              <a:defRPr/>
            </a:pPr>
            <a:fld id="{052E4C8B-808E-40C4-B08E-7DDF26400079}" type="slidenum">
              <a:rPr lang="en-GB" altLang="en-US" smtClean="0"/>
              <a:pPr>
                <a:defRPr/>
              </a:pPr>
              <a:t>16</a:t>
            </a:fld>
            <a:endParaRPr lang="en-GB" altLang="en-US"/>
          </a:p>
        </p:txBody>
      </p:sp>
    </p:spTree>
    <p:extLst>
      <p:ext uri="{BB962C8B-B14F-4D97-AF65-F5344CB8AC3E}">
        <p14:creationId xmlns:p14="http://schemas.microsoft.com/office/powerpoint/2010/main" val="33825400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052E4C8B-808E-40C4-B08E-7DDF26400079}" type="slidenum">
              <a:rPr lang="en-GB" altLang="en-US" smtClean="0"/>
              <a:pPr>
                <a:defRPr/>
              </a:pPr>
              <a:t>17</a:t>
            </a:fld>
            <a:endParaRPr lang="en-GB" altLang="en-US"/>
          </a:p>
        </p:txBody>
      </p:sp>
    </p:spTree>
    <p:extLst>
      <p:ext uri="{BB962C8B-B14F-4D97-AF65-F5344CB8AC3E}">
        <p14:creationId xmlns:p14="http://schemas.microsoft.com/office/powerpoint/2010/main" val="33260723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2009 Understanding Society was launched, after a number of years of consultation and feasibility studies. </a:t>
            </a:r>
          </a:p>
        </p:txBody>
      </p:sp>
      <p:sp>
        <p:nvSpPr>
          <p:cNvPr id="4" name="Slide Number Placeholder 3"/>
          <p:cNvSpPr>
            <a:spLocks noGrp="1"/>
          </p:cNvSpPr>
          <p:nvPr>
            <p:ph type="sldNum" sz="quarter" idx="5"/>
          </p:nvPr>
        </p:nvSpPr>
        <p:spPr/>
        <p:txBody>
          <a:bodyPr/>
          <a:lstStyle/>
          <a:p>
            <a:pPr>
              <a:defRPr/>
            </a:pPr>
            <a:fld id="{052E4C8B-808E-40C4-B08E-7DDF26400079}" type="slidenum">
              <a:rPr lang="en-GB" altLang="en-US" smtClean="0"/>
              <a:pPr>
                <a:defRPr/>
              </a:pPr>
              <a:t>18</a:t>
            </a:fld>
            <a:endParaRPr lang="en-GB" altLang="en-US"/>
          </a:p>
        </p:txBody>
      </p:sp>
    </p:spTree>
    <p:extLst>
      <p:ext uri="{BB962C8B-B14F-4D97-AF65-F5344CB8AC3E}">
        <p14:creationId xmlns:p14="http://schemas.microsoft.com/office/powerpoint/2010/main" val="4248978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Some of the key features are similar to those for the British Household Panel Survey.</a:t>
            </a:r>
          </a:p>
          <a:p>
            <a:endParaRPr lang="en-GB" dirty="0"/>
          </a:p>
          <a:p>
            <a:r>
              <a:rPr lang="en-GB" dirty="0"/>
              <a:t>There is a focus on households – we want to interview all adults in the households (age 16+) and also ask 10-15 year olds to complete a questionnaire, but we also collect data about other people in the household including babies and younger children. </a:t>
            </a:r>
          </a:p>
          <a:p>
            <a:endParaRPr lang="en-GB" dirty="0"/>
          </a:p>
          <a:p>
            <a:r>
              <a:rPr lang="en-GB" dirty="0"/>
              <a:t>It is longitudinal – we try to re-contact and interview the same people each year, and it is annual. It’s a multi-topic study, so whilst it doesn’t go into the depth that some surveys go to in particular areas, - so it has less health data than a health survey, and less employment data than a labour force survey, it has a breadth of coverage that allows researchers to look at the impact of health on employment, and vice versa. It covers the whole of the UK general population, including Northern Ireland. </a:t>
            </a:r>
          </a:p>
          <a:p>
            <a:endParaRPr lang="en-GB" dirty="0"/>
          </a:p>
          <a:p>
            <a:r>
              <a:rPr lang="en-GB" dirty="0"/>
              <a:t>It differs from the BHPS in that the sample size is bigger - 27,000 households, 33,000 adults – which enables research on smaller groups in the population. It includes ethnic minority boosts to enable more robust analysis of different ethnic groups – there was an ethnic minority boost at Wave 1, Wave 6, and we’re currently piloting a third boost for Wave 20 – in 2028. </a:t>
            </a:r>
          </a:p>
          <a:p>
            <a:endParaRPr lang="en-GB" dirty="0"/>
          </a:p>
          <a:p>
            <a:r>
              <a:rPr lang="en-GB" dirty="0"/>
              <a:t>It has also collected biomarkers and genetic data – with nurse visits after Waves 2 and 3, and then at Wave 16. We have also asked for consent to link to data held be government departments and agencies, as well as social media platforms. </a:t>
            </a:r>
          </a:p>
        </p:txBody>
      </p:sp>
      <p:sp>
        <p:nvSpPr>
          <p:cNvPr id="4" name="Slide Number Placeholder 3"/>
          <p:cNvSpPr>
            <a:spLocks noGrp="1"/>
          </p:cNvSpPr>
          <p:nvPr>
            <p:ph type="sldNum" sz="quarter" idx="5"/>
          </p:nvPr>
        </p:nvSpPr>
        <p:spPr/>
        <p:txBody>
          <a:bodyPr/>
          <a:lstStyle/>
          <a:p>
            <a:pPr>
              <a:defRPr/>
            </a:pPr>
            <a:fld id="{052E4C8B-808E-40C4-B08E-7DDF26400079}" type="slidenum">
              <a:rPr lang="en-GB" altLang="en-US" smtClean="0"/>
              <a:pPr>
                <a:defRPr/>
              </a:pPr>
              <a:t>19</a:t>
            </a:fld>
            <a:endParaRPr lang="en-GB" altLang="en-US"/>
          </a:p>
        </p:txBody>
      </p:sp>
    </p:spTree>
    <p:extLst>
      <p:ext uri="{BB962C8B-B14F-4D97-AF65-F5344CB8AC3E}">
        <p14:creationId xmlns:p14="http://schemas.microsoft.com/office/powerpoint/2010/main" val="3743831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a white paper being developed by a sub-committee of the working group which reviews the best practice in this area. </a:t>
            </a:r>
          </a:p>
          <a:p>
            <a:endParaRPr lang="en-GB" dirty="0"/>
          </a:p>
          <a:p>
            <a:r>
              <a:rPr lang="en-GB" dirty="0"/>
              <a:t>I’ve not seen that so rather than duplicating it, this presentation will complement it, by picking up strands of research that I’ve been involved in, and how we’re trying to think of this problem more systematically. </a:t>
            </a:r>
          </a:p>
        </p:txBody>
      </p:sp>
      <p:sp>
        <p:nvSpPr>
          <p:cNvPr id="4" name="Slide Number Placeholder 3"/>
          <p:cNvSpPr>
            <a:spLocks noGrp="1"/>
          </p:cNvSpPr>
          <p:nvPr>
            <p:ph type="sldNum" sz="quarter" idx="5"/>
          </p:nvPr>
        </p:nvSpPr>
        <p:spPr/>
        <p:txBody>
          <a:bodyPr/>
          <a:lstStyle/>
          <a:p>
            <a:pPr>
              <a:defRPr/>
            </a:pPr>
            <a:fld id="{BB7A5EC0-2A19-4DC4-8504-1AE5769654DB}" type="slidenum">
              <a:rPr lang="en-GB" altLang="en-US" smtClean="0"/>
              <a:pPr>
                <a:defRPr/>
              </a:pPr>
              <a:t>2</a:t>
            </a:fld>
            <a:endParaRPr lang="en-GB" altLang="en-US"/>
          </a:p>
        </p:txBody>
      </p:sp>
    </p:spTree>
    <p:extLst>
      <p:ext uri="{BB962C8B-B14F-4D97-AF65-F5344CB8AC3E}">
        <p14:creationId xmlns:p14="http://schemas.microsoft.com/office/powerpoint/2010/main" val="435276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[Slide]</a:t>
            </a:r>
          </a:p>
          <a:p>
            <a:endParaRPr lang="en-GB" dirty="0"/>
          </a:p>
          <a:p>
            <a:endParaRPr lang="en-GB" dirty="0"/>
          </a:p>
          <a:p>
            <a:r>
              <a:rPr lang="en-GB" dirty="0"/>
              <a:t>We’ve really benefitted from having funding from the ESRC who have put a high value on innovation and have been willing to fund experiments. </a:t>
            </a:r>
          </a:p>
        </p:txBody>
      </p:sp>
      <p:sp>
        <p:nvSpPr>
          <p:cNvPr id="4" name="Slide Number Placeholder 3"/>
          <p:cNvSpPr>
            <a:spLocks noGrp="1"/>
          </p:cNvSpPr>
          <p:nvPr>
            <p:ph type="sldNum" sz="quarter" idx="5"/>
          </p:nvPr>
        </p:nvSpPr>
        <p:spPr/>
        <p:txBody>
          <a:bodyPr/>
          <a:lstStyle/>
          <a:p>
            <a:pPr>
              <a:defRPr/>
            </a:pPr>
            <a:fld id="{052E4C8B-808E-40C4-B08E-7DDF26400079}" type="slidenum">
              <a:rPr lang="en-GB" altLang="en-US" smtClean="0"/>
              <a:pPr>
                <a:defRPr/>
              </a:pPr>
              <a:t>20</a:t>
            </a:fld>
            <a:endParaRPr lang="en-GB" altLang="en-US"/>
          </a:p>
        </p:txBody>
      </p:sp>
    </p:spTree>
    <p:extLst>
      <p:ext uri="{BB962C8B-B14F-4D97-AF65-F5344CB8AC3E}">
        <p14:creationId xmlns:p14="http://schemas.microsoft.com/office/powerpoint/2010/main" val="25174293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052E4C8B-808E-40C4-B08E-7DDF26400079}" type="slidenum">
              <a:rPr lang="en-GB" altLang="en-US" smtClean="0"/>
              <a:pPr>
                <a:defRPr/>
              </a:pPr>
              <a:t>21</a:t>
            </a:fld>
            <a:endParaRPr lang="en-GB" altLang="en-US"/>
          </a:p>
        </p:txBody>
      </p:sp>
    </p:spTree>
    <p:extLst>
      <p:ext uri="{BB962C8B-B14F-4D97-AF65-F5344CB8AC3E}">
        <p14:creationId xmlns:p14="http://schemas.microsoft.com/office/powerpoint/2010/main" val="30731651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has been growth over this period in smartphone ownership and daily internet usage – but it’s not universal. There are still people who don’t have access to these devices, and a group of people who have access but don’t use the internet regularly. </a:t>
            </a:r>
          </a:p>
        </p:txBody>
      </p:sp>
      <p:sp>
        <p:nvSpPr>
          <p:cNvPr id="4" name="Slide Number Placeholder 3"/>
          <p:cNvSpPr>
            <a:spLocks noGrp="1"/>
          </p:cNvSpPr>
          <p:nvPr>
            <p:ph type="sldNum" sz="quarter" idx="5"/>
          </p:nvPr>
        </p:nvSpPr>
        <p:spPr/>
        <p:txBody>
          <a:bodyPr/>
          <a:lstStyle/>
          <a:p>
            <a:pPr>
              <a:defRPr/>
            </a:pPr>
            <a:fld id="{052E4C8B-808E-40C4-B08E-7DDF26400079}" type="slidenum">
              <a:rPr lang="en-GB" altLang="en-US" smtClean="0"/>
              <a:pPr>
                <a:defRPr/>
              </a:pPr>
              <a:t>22</a:t>
            </a:fld>
            <a:endParaRPr lang="en-GB" altLang="en-US"/>
          </a:p>
        </p:txBody>
      </p:sp>
    </p:spTree>
    <p:extLst>
      <p:ext uri="{BB962C8B-B14F-4D97-AF65-F5344CB8AC3E}">
        <p14:creationId xmlns:p14="http://schemas.microsoft.com/office/powerpoint/2010/main" val="1327826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implemented a number of request for additional information on Understanding Society. We have asked consent questions</a:t>
            </a:r>
          </a:p>
        </p:txBody>
      </p:sp>
      <p:sp>
        <p:nvSpPr>
          <p:cNvPr id="4" name="Slide Number Placeholder 3"/>
          <p:cNvSpPr>
            <a:spLocks noGrp="1"/>
          </p:cNvSpPr>
          <p:nvPr>
            <p:ph type="sldNum" sz="quarter" idx="5"/>
          </p:nvPr>
        </p:nvSpPr>
        <p:spPr/>
        <p:txBody>
          <a:bodyPr/>
          <a:lstStyle/>
          <a:p>
            <a:pPr>
              <a:defRPr/>
            </a:pPr>
            <a:fld id="{052E4C8B-808E-40C4-B08E-7DDF26400079}" type="slidenum">
              <a:rPr lang="en-GB" altLang="en-US" smtClean="0"/>
              <a:pPr>
                <a:defRPr/>
              </a:pPr>
              <a:t>23</a:t>
            </a:fld>
            <a:endParaRPr lang="en-GB" altLang="en-US"/>
          </a:p>
        </p:txBody>
      </p:sp>
    </p:spTree>
    <p:extLst>
      <p:ext uri="{BB962C8B-B14F-4D97-AF65-F5344CB8AC3E}">
        <p14:creationId xmlns:p14="http://schemas.microsoft.com/office/powerpoint/2010/main" val="33246257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also implemented a number of app studies. </a:t>
            </a:r>
          </a:p>
        </p:txBody>
      </p:sp>
      <p:sp>
        <p:nvSpPr>
          <p:cNvPr id="4" name="Slide Number Placeholder 3"/>
          <p:cNvSpPr>
            <a:spLocks noGrp="1"/>
          </p:cNvSpPr>
          <p:nvPr>
            <p:ph type="sldNum" sz="quarter" idx="5"/>
          </p:nvPr>
        </p:nvSpPr>
        <p:spPr/>
        <p:txBody>
          <a:bodyPr/>
          <a:lstStyle/>
          <a:p>
            <a:pPr>
              <a:defRPr/>
            </a:pPr>
            <a:fld id="{052E4C8B-808E-40C4-B08E-7DDF26400079}" type="slidenum">
              <a:rPr lang="en-GB" altLang="en-US" smtClean="0"/>
              <a:pPr>
                <a:defRPr/>
              </a:pPr>
              <a:t>24</a:t>
            </a:fld>
            <a:endParaRPr lang="en-GB" altLang="en-US"/>
          </a:p>
        </p:txBody>
      </p:sp>
    </p:spTree>
    <p:extLst>
      <p:ext uri="{BB962C8B-B14F-4D97-AF65-F5344CB8AC3E}">
        <p14:creationId xmlns:p14="http://schemas.microsoft.com/office/powerpoint/2010/main" val="27115308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04A3A-148F-2C53-ADFD-38D59CD48E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585A46-3129-DBF1-6E44-335F7A34B2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DB09C7-965E-FAC4-7225-1DF9E172A777}"/>
              </a:ext>
            </a:extLst>
          </p:cNvPr>
          <p:cNvSpPr>
            <a:spLocks noGrp="1"/>
          </p:cNvSpPr>
          <p:nvPr>
            <p:ph type="body" idx="1"/>
          </p:nvPr>
        </p:nvSpPr>
        <p:spPr/>
        <p:txBody>
          <a:bodyPr/>
          <a:lstStyle/>
          <a:p>
            <a:r>
              <a:rPr lang="en-GB" dirty="0"/>
              <a:t>And we’ve also asked respondents to do more – by answering short monthly surveys, or providing biological samples. </a:t>
            </a:r>
          </a:p>
        </p:txBody>
      </p:sp>
      <p:sp>
        <p:nvSpPr>
          <p:cNvPr id="4" name="Slide Number Placeholder 3">
            <a:extLst>
              <a:ext uri="{FF2B5EF4-FFF2-40B4-BE49-F238E27FC236}">
                <a16:creationId xmlns:a16="http://schemas.microsoft.com/office/drawing/2014/main" id="{93CA5B9B-B70E-0B95-C7AB-2351264618D9}"/>
              </a:ext>
            </a:extLst>
          </p:cNvPr>
          <p:cNvSpPr>
            <a:spLocks noGrp="1"/>
          </p:cNvSpPr>
          <p:nvPr>
            <p:ph type="sldNum" sz="quarter" idx="5"/>
          </p:nvPr>
        </p:nvSpPr>
        <p:spPr/>
        <p:txBody>
          <a:bodyPr/>
          <a:lstStyle/>
          <a:p>
            <a:pPr>
              <a:defRPr/>
            </a:pPr>
            <a:fld id="{052E4C8B-808E-40C4-B08E-7DDF26400079}" type="slidenum">
              <a:rPr lang="en-GB" altLang="en-US" smtClean="0"/>
              <a:pPr>
                <a:defRPr/>
              </a:pPr>
              <a:t>25</a:t>
            </a:fld>
            <a:endParaRPr lang="en-GB" altLang="en-US"/>
          </a:p>
        </p:txBody>
      </p:sp>
    </p:spTree>
    <p:extLst>
      <p:ext uri="{BB962C8B-B14F-4D97-AF65-F5344CB8AC3E}">
        <p14:creationId xmlns:p14="http://schemas.microsoft.com/office/powerpoint/2010/main" val="39451838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source for these additional data requests is often the Innovation Panel annual call for proposals for new content or experiments. </a:t>
            </a:r>
          </a:p>
        </p:txBody>
      </p:sp>
      <p:sp>
        <p:nvSpPr>
          <p:cNvPr id="4" name="Slide Number Placeholder 3"/>
          <p:cNvSpPr>
            <a:spLocks noGrp="1"/>
          </p:cNvSpPr>
          <p:nvPr>
            <p:ph type="sldNum" sz="quarter" idx="5"/>
          </p:nvPr>
        </p:nvSpPr>
        <p:spPr/>
        <p:txBody>
          <a:bodyPr/>
          <a:lstStyle/>
          <a:p>
            <a:pPr>
              <a:defRPr/>
            </a:pPr>
            <a:fld id="{BB7A5EC0-2A19-4DC4-8504-1AE5769654DB}" type="slidenum">
              <a:rPr lang="en-GB" altLang="en-US" smtClean="0"/>
              <a:pPr>
                <a:defRPr/>
              </a:pPr>
              <a:t>26</a:t>
            </a:fld>
            <a:endParaRPr lang="en-GB" altLang="en-US"/>
          </a:p>
        </p:txBody>
      </p:sp>
    </p:spTree>
    <p:extLst>
      <p:ext uri="{BB962C8B-B14F-4D97-AF65-F5344CB8AC3E}">
        <p14:creationId xmlns:p14="http://schemas.microsoft.com/office/powerpoint/2010/main" val="25633373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it comes to asking new content, including whether to link administrative data or invite people to a new task, we need to think…</a:t>
            </a:r>
          </a:p>
          <a:p>
            <a:endParaRPr lang="en-GB" dirty="0"/>
          </a:p>
          <a:p>
            <a:endParaRPr lang="en-GB" dirty="0"/>
          </a:p>
        </p:txBody>
      </p:sp>
      <p:sp>
        <p:nvSpPr>
          <p:cNvPr id="4" name="Slide Number Placeholder 3"/>
          <p:cNvSpPr>
            <a:spLocks noGrp="1"/>
          </p:cNvSpPr>
          <p:nvPr>
            <p:ph type="sldNum" sz="quarter" idx="5"/>
          </p:nvPr>
        </p:nvSpPr>
        <p:spPr/>
        <p:txBody>
          <a:bodyPr/>
          <a:lstStyle/>
          <a:p>
            <a:pPr>
              <a:defRPr/>
            </a:pPr>
            <a:fld id="{052E4C8B-808E-40C4-B08E-7DDF26400079}" type="slidenum">
              <a:rPr lang="en-GB" altLang="en-US" smtClean="0"/>
              <a:pPr>
                <a:defRPr/>
              </a:pPr>
              <a:t>27</a:t>
            </a:fld>
            <a:endParaRPr lang="en-GB" altLang="en-US"/>
          </a:p>
        </p:txBody>
      </p:sp>
    </p:spTree>
    <p:extLst>
      <p:ext uri="{BB962C8B-B14F-4D97-AF65-F5344CB8AC3E}">
        <p14:creationId xmlns:p14="http://schemas.microsoft.com/office/powerpoint/2010/main" val="1217766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need to consider what we can ask respondents to do. </a:t>
            </a:r>
          </a:p>
          <a:p>
            <a:r>
              <a:rPr lang="en-GB" dirty="0"/>
              <a:t>So, what can they do – what is physically or cognitively possible to ask them – and then if we think they </a:t>
            </a:r>
            <a:r>
              <a:rPr lang="en-GB" b="1" dirty="0"/>
              <a:t>can </a:t>
            </a:r>
            <a:r>
              <a:rPr lang="en-GB" b="0" dirty="0"/>
              <a:t>do it, is it something the would be willing to do? We need to think how we can reduce the “friction” between the request and the – hopefully positive – response. For a longitudinal study, we also need to think that if we ask people to do this, and they are able to do it, they are willing to do it, and they do take part – is this likely to affect their willingness to take part in the survey next year? </a:t>
            </a:r>
            <a:endParaRPr lang="en-GB" dirty="0"/>
          </a:p>
        </p:txBody>
      </p:sp>
      <p:sp>
        <p:nvSpPr>
          <p:cNvPr id="4" name="Slide Number Placeholder 3"/>
          <p:cNvSpPr>
            <a:spLocks noGrp="1"/>
          </p:cNvSpPr>
          <p:nvPr>
            <p:ph type="sldNum" sz="quarter" idx="5"/>
          </p:nvPr>
        </p:nvSpPr>
        <p:spPr/>
        <p:txBody>
          <a:bodyPr/>
          <a:lstStyle/>
          <a:p>
            <a:pPr>
              <a:defRPr/>
            </a:pPr>
            <a:fld id="{052E4C8B-808E-40C4-B08E-7DDF26400079}" type="slidenum">
              <a:rPr lang="en-GB" altLang="en-US" smtClean="0"/>
              <a:pPr>
                <a:defRPr/>
              </a:pPr>
              <a:t>28</a:t>
            </a:fld>
            <a:endParaRPr lang="en-GB" altLang="en-US"/>
          </a:p>
        </p:txBody>
      </p:sp>
    </p:spTree>
    <p:extLst>
      <p:ext uri="{BB962C8B-B14F-4D97-AF65-F5344CB8AC3E}">
        <p14:creationId xmlns:p14="http://schemas.microsoft.com/office/powerpoint/2010/main" val="42234590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survey questions, we consider whether respondents are able to answer the questions. Using the cognitive response process, we consider whether respondents will understand the question, and whether they are likely to know the answer, and be able to retrieve it, will they consider it and respond. This isn’t a linear process as people jump back and forwards through steps. </a:t>
            </a:r>
          </a:p>
          <a:p>
            <a:endParaRPr lang="en-GB" dirty="0"/>
          </a:p>
          <a:p>
            <a:r>
              <a:rPr lang="en-GB" dirty="0"/>
              <a:t>If the question is too difficult, we may end up with</a:t>
            </a:r>
          </a:p>
          <a:p>
            <a:pPr marL="174708" indent="-174708">
              <a:buFontTx/>
              <a:buChar char="-"/>
            </a:pPr>
            <a:r>
              <a:rPr lang="en-GB" dirty="0"/>
              <a:t>Recall error</a:t>
            </a:r>
          </a:p>
          <a:p>
            <a:pPr marL="174708" indent="-174708">
              <a:buFontTx/>
              <a:buChar char="-"/>
            </a:pPr>
            <a:r>
              <a:rPr lang="en-GB" dirty="0"/>
              <a:t>Satisficing</a:t>
            </a:r>
          </a:p>
          <a:p>
            <a:pPr marL="174708" indent="-174708">
              <a:buFontTx/>
              <a:buChar char="-"/>
            </a:pPr>
            <a:r>
              <a:rPr lang="en-GB" dirty="0"/>
              <a:t>Social desirability bias</a:t>
            </a:r>
          </a:p>
        </p:txBody>
      </p:sp>
      <p:sp>
        <p:nvSpPr>
          <p:cNvPr id="4" name="Slide Number Placeholder 3"/>
          <p:cNvSpPr>
            <a:spLocks noGrp="1"/>
          </p:cNvSpPr>
          <p:nvPr>
            <p:ph type="sldNum" sz="quarter" idx="5"/>
          </p:nvPr>
        </p:nvSpPr>
        <p:spPr/>
        <p:txBody>
          <a:bodyPr/>
          <a:lstStyle/>
          <a:p>
            <a:pPr>
              <a:defRPr/>
            </a:pPr>
            <a:fld id="{0068D10A-43CE-41E6-BC2C-32E391723988}" type="slidenum">
              <a:rPr lang="en-GB" smtClean="0"/>
              <a:pPr>
                <a:defRPr/>
              </a:pPr>
              <a:t>29</a:t>
            </a:fld>
            <a:endParaRPr lang="en-GB"/>
          </a:p>
        </p:txBody>
      </p:sp>
    </p:spTree>
    <p:extLst>
      <p:ext uri="{BB962C8B-B14F-4D97-AF65-F5344CB8AC3E}">
        <p14:creationId xmlns:p14="http://schemas.microsoft.com/office/powerpoint/2010/main" val="1280374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WHY are we asking people for more information?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Computers mean that it is easier to store, manage and </a:t>
            </a:r>
            <a:r>
              <a:rPr lang="en-US" dirty="0" err="1"/>
              <a:t>analyse</a:t>
            </a:r>
            <a:r>
              <a:rPr lang="en-US" dirty="0"/>
              <a:t> large amounts of data. The w</a:t>
            </a:r>
            <a:r>
              <a:rPr lang="en-GB" sz="1200" noProof="0" dirty="0" err="1"/>
              <a:t>idespread</a:t>
            </a:r>
            <a:r>
              <a:rPr lang="en-GB" sz="1200" noProof="0" dirty="0"/>
              <a:t> use of internet and smartphones means that we are </a:t>
            </a:r>
            <a:r>
              <a:rPr lang="en-US" dirty="0"/>
              <a:t>generating more data, and this data is stored digitally – rather than on paper records. So we have greater opportunity to collect and </a:t>
            </a:r>
            <a:r>
              <a:rPr lang="en-US" dirty="0" err="1"/>
              <a:t>analyse</a:t>
            </a:r>
            <a:r>
              <a:rPr lang="en-US" dirty="0"/>
              <a:t> data.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t>We just have to persuade people to let us have these data!</a:t>
            </a:r>
            <a:endParaRPr lang="en-GB" sz="1200" noProof="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a:defRPr/>
            </a:pPr>
            <a:fld id="{BB7A5EC0-2A19-4DC4-8504-1AE5769654DB}" type="slidenum">
              <a:rPr lang="en-GB" altLang="en-US" smtClean="0"/>
              <a:pPr>
                <a:defRPr/>
              </a:pPr>
              <a:t>3</a:t>
            </a:fld>
            <a:endParaRPr lang="en-GB" altLang="en-US"/>
          </a:p>
        </p:txBody>
      </p:sp>
    </p:spTree>
    <p:extLst>
      <p:ext uri="{BB962C8B-B14F-4D97-AF65-F5344CB8AC3E}">
        <p14:creationId xmlns:p14="http://schemas.microsoft.com/office/powerpoint/2010/main" val="25098284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Qualitative… [Slide]</a:t>
            </a:r>
          </a:p>
          <a:p>
            <a:endParaRPr lang="en-GB" dirty="0"/>
          </a:p>
          <a:p>
            <a:r>
              <a:rPr lang="en-GB" dirty="0"/>
              <a:t>This is what we aim to do, ideally. However, a lot of the things we’ve experimented with have been opportunistic – where we’ve been asked to carry an experiment or new data collection request, and we’ve added some methodological experimentation. </a:t>
            </a:r>
          </a:p>
        </p:txBody>
      </p:sp>
      <p:sp>
        <p:nvSpPr>
          <p:cNvPr id="4" name="Slide Number Placeholder 3"/>
          <p:cNvSpPr>
            <a:spLocks noGrp="1"/>
          </p:cNvSpPr>
          <p:nvPr>
            <p:ph type="sldNum" sz="quarter" idx="5"/>
          </p:nvPr>
        </p:nvSpPr>
        <p:spPr/>
        <p:txBody>
          <a:bodyPr/>
          <a:lstStyle/>
          <a:p>
            <a:pPr>
              <a:defRPr/>
            </a:pPr>
            <a:fld id="{052E4C8B-808E-40C4-B08E-7DDF26400079}" type="slidenum">
              <a:rPr lang="en-GB" altLang="en-US" smtClean="0"/>
              <a:pPr>
                <a:defRPr/>
              </a:pPr>
              <a:t>30</a:t>
            </a:fld>
            <a:endParaRPr lang="en-GB" altLang="en-US"/>
          </a:p>
        </p:txBody>
      </p:sp>
    </p:spTree>
    <p:extLst>
      <p:ext uri="{BB962C8B-B14F-4D97-AF65-F5344CB8AC3E}">
        <p14:creationId xmlns:p14="http://schemas.microsoft.com/office/powerpoint/2010/main" val="34194543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Task-related behaviours – for example, on an app study, information about how much they use a smartphone</a:t>
            </a:r>
          </a:p>
          <a:p>
            <a:r>
              <a:rPr lang="en-GB" dirty="0"/>
              <a:t>Task-related outcomes – something we can measure which is related to the app study – for example, in a spending study, some information about levels of spending. </a:t>
            </a:r>
          </a:p>
        </p:txBody>
      </p:sp>
      <p:sp>
        <p:nvSpPr>
          <p:cNvPr id="4" name="Slide Number Placeholder 3"/>
          <p:cNvSpPr>
            <a:spLocks noGrp="1"/>
          </p:cNvSpPr>
          <p:nvPr>
            <p:ph type="sldNum" sz="quarter" idx="5"/>
          </p:nvPr>
        </p:nvSpPr>
        <p:spPr/>
        <p:txBody>
          <a:bodyPr/>
          <a:lstStyle/>
          <a:p>
            <a:pPr>
              <a:defRPr/>
            </a:pPr>
            <a:fld id="{052E4C8B-808E-40C4-B08E-7DDF26400079}" type="slidenum">
              <a:rPr lang="en-GB" altLang="en-US" smtClean="0"/>
              <a:pPr>
                <a:defRPr/>
              </a:pPr>
              <a:t>31</a:t>
            </a:fld>
            <a:endParaRPr lang="en-GB" altLang="en-US"/>
          </a:p>
        </p:txBody>
      </p:sp>
    </p:spTree>
    <p:extLst>
      <p:ext uri="{BB962C8B-B14F-4D97-AF65-F5344CB8AC3E}">
        <p14:creationId xmlns:p14="http://schemas.microsoft.com/office/powerpoint/2010/main" val="42880853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try to identify, in advance, key points where we can design the study to reduce the risk of error</a:t>
            </a:r>
          </a:p>
        </p:txBody>
      </p:sp>
      <p:sp>
        <p:nvSpPr>
          <p:cNvPr id="4" name="Slide Number Placeholder 3"/>
          <p:cNvSpPr>
            <a:spLocks noGrp="1"/>
          </p:cNvSpPr>
          <p:nvPr>
            <p:ph type="sldNum" sz="quarter" idx="5"/>
          </p:nvPr>
        </p:nvSpPr>
        <p:spPr/>
        <p:txBody>
          <a:bodyPr/>
          <a:lstStyle/>
          <a:p>
            <a:pPr>
              <a:defRPr/>
            </a:pPr>
            <a:fld id="{052E4C8B-808E-40C4-B08E-7DDF26400079}" type="slidenum">
              <a:rPr lang="en-GB" altLang="en-US" smtClean="0"/>
              <a:pPr>
                <a:defRPr/>
              </a:pPr>
              <a:t>32</a:t>
            </a:fld>
            <a:endParaRPr lang="en-GB" altLang="en-US"/>
          </a:p>
        </p:txBody>
      </p:sp>
    </p:spTree>
    <p:extLst>
      <p:ext uri="{BB962C8B-B14F-4D97-AF65-F5344CB8AC3E}">
        <p14:creationId xmlns:p14="http://schemas.microsoft.com/office/powerpoint/2010/main" val="35481631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Ok, so that’s a bit about the study and how we think about asking people to do additional things. I will be more specific now, and talk about data linkage. </a:t>
            </a:r>
          </a:p>
        </p:txBody>
      </p:sp>
      <p:sp>
        <p:nvSpPr>
          <p:cNvPr id="4" name="Slide Number Placeholder 3"/>
          <p:cNvSpPr>
            <a:spLocks noGrp="1"/>
          </p:cNvSpPr>
          <p:nvPr>
            <p:ph type="sldNum" sz="quarter" idx="5"/>
          </p:nvPr>
        </p:nvSpPr>
        <p:spPr/>
        <p:txBody>
          <a:bodyPr/>
          <a:lstStyle/>
          <a:p>
            <a:pPr>
              <a:defRPr/>
            </a:pPr>
            <a:fld id="{BB7A5EC0-2A19-4DC4-8504-1AE5769654DB}" type="slidenum">
              <a:rPr lang="en-GB" altLang="en-US" smtClean="0"/>
              <a:pPr>
                <a:defRPr/>
              </a:pPr>
              <a:t>33</a:t>
            </a:fld>
            <a:endParaRPr lang="en-GB" altLang="en-US"/>
          </a:p>
        </p:txBody>
      </p:sp>
    </p:spTree>
    <p:extLst>
      <p:ext uri="{BB962C8B-B14F-4D97-AF65-F5344CB8AC3E}">
        <p14:creationId xmlns:p14="http://schemas.microsoft.com/office/powerpoint/2010/main" val="11749920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version of the slide you always see at the start of any presentation about data linkage…</a:t>
            </a:r>
          </a:p>
          <a:p>
            <a:r>
              <a:rPr lang="en-US" dirty="0"/>
              <a:t>Administrative data has advantages: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mn-ea"/>
                <a:cs typeface="+mn-cs"/>
              </a:rPr>
              <a:t>- Includes information that would be difficult or costly to collect via traditional questionnaires.</a:t>
            </a:r>
            <a:endParaRPr lang="en-GB" dirty="0"/>
          </a:p>
          <a:p>
            <a:pPr marL="171450" indent="-171450">
              <a:buFontTx/>
              <a:buChar char="-"/>
            </a:pPr>
            <a:r>
              <a:rPr lang="en-GB" sz="1200" kern="1200" dirty="0">
                <a:solidFill>
                  <a:schemeClr val="tx1"/>
                </a:solidFill>
                <a:effectLst/>
                <a:latin typeface="+mn-lt"/>
                <a:ea typeface="+mn-ea"/>
                <a:cs typeface="+mn-cs"/>
              </a:rPr>
              <a:t>detailed and often more accurate</a:t>
            </a:r>
          </a:p>
          <a:p>
            <a:pPr marL="0" indent="0">
              <a:buFontTx/>
              <a:buNone/>
            </a:pPr>
            <a:endParaRPr lang="en-GB" sz="1200" kern="1200" dirty="0">
              <a:solidFill>
                <a:schemeClr val="tx1"/>
              </a:solidFill>
              <a:effectLst/>
              <a:latin typeface="+mn-lt"/>
              <a:ea typeface="+mn-ea"/>
              <a:cs typeface="+mn-cs"/>
            </a:endParaRPr>
          </a:p>
          <a:p>
            <a:pPr marL="0" indent="0">
              <a:buFontTx/>
              <a:buNone/>
            </a:pPr>
            <a:r>
              <a:rPr lang="en-GB" sz="1200" kern="1200" dirty="0">
                <a:solidFill>
                  <a:schemeClr val="tx1"/>
                </a:solidFill>
                <a:effectLst/>
                <a:latin typeface="+mn-lt"/>
                <a:ea typeface="+mn-ea"/>
                <a:cs typeface="+mn-cs"/>
              </a:rPr>
              <a:t>But administrative data is collected for a specific reason, to manage an administrative task – it’s not collected with researchers in mind, and might not be completely suitable. It may have very little background information about the individual, and so linkage combines the detail and depth of administrative data, with the breadth of survey data. </a:t>
            </a:r>
          </a:p>
        </p:txBody>
      </p:sp>
      <p:sp>
        <p:nvSpPr>
          <p:cNvPr id="4" name="Slide Number Placeholder 3"/>
          <p:cNvSpPr>
            <a:spLocks noGrp="1"/>
          </p:cNvSpPr>
          <p:nvPr>
            <p:ph type="sldNum" sz="quarter" idx="5"/>
          </p:nvPr>
        </p:nvSpPr>
        <p:spPr/>
        <p:txBody>
          <a:bodyPr/>
          <a:lstStyle/>
          <a:p>
            <a:pPr>
              <a:defRPr/>
            </a:pPr>
            <a:fld id="{BB7A5EC0-2A19-4DC4-8504-1AE5769654DB}" type="slidenum">
              <a:rPr lang="en-GB" altLang="en-US" smtClean="0"/>
              <a:pPr>
                <a:defRPr/>
              </a:pPr>
              <a:t>34</a:t>
            </a:fld>
            <a:endParaRPr lang="en-GB" altLang="en-US"/>
          </a:p>
        </p:txBody>
      </p:sp>
    </p:spTree>
    <p:extLst>
      <p:ext uri="{BB962C8B-B14F-4D97-AF65-F5344CB8AC3E}">
        <p14:creationId xmlns:p14="http://schemas.microsoft.com/office/powerpoint/2010/main" val="22782807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 everyone will give consent, and so non-consent reduces the number of linked cases we have – and if those who do not consent are different in systematic ways to those who do, then there is the potential for bias in the linked data-set. </a:t>
            </a:r>
          </a:p>
        </p:txBody>
      </p:sp>
      <p:sp>
        <p:nvSpPr>
          <p:cNvPr id="4" name="Slide Number Placeholder 3"/>
          <p:cNvSpPr>
            <a:spLocks noGrp="1"/>
          </p:cNvSpPr>
          <p:nvPr>
            <p:ph type="sldNum" sz="quarter" idx="5"/>
          </p:nvPr>
        </p:nvSpPr>
        <p:spPr/>
        <p:txBody>
          <a:bodyPr/>
          <a:lstStyle/>
          <a:p>
            <a:pPr>
              <a:defRPr/>
            </a:pPr>
            <a:fld id="{BB7A5EC0-2A19-4DC4-8504-1AE5769654DB}" type="slidenum">
              <a:rPr lang="en-GB" altLang="en-US" smtClean="0"/>
              <a:pPr>
                <a:defRPr/>
              </a:pPr>
              <a:t>35</a:t>
            </a:fld>
            <a:endParaRPr lang="en-GB" altLang="en-US"/>
          </a:p>
        </p:txBody>
      </p:sp>
    </p:spTree>
    <p:extLst>
      <p:ext uri="{BB962C8B-B14F-4D97-AF65-F5344CB8AC3E}">
        <p14:creationId xmlns:p14="http://schemas.microsoft.com/office/powerpoint/2010/main" val="21248190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are the legal issues around data linkage? This will affect how you ask for consent, and can restrict what you would ideally want to implement. </a:t>
            </a:r>
          </a:p>
          <a:p>
            <a:endParaRPr lang="en-GB" dirty="0"/>
          </a:p>
          <a:p>
            <a:r>
              <a:rPr lang="en-GB" dirty="0"/>
              <a:t>This differs across different jurisdictions, and at the end of the presentation it would be interesting to hear about the situation where you work: how the law differs, or how the same law – such as GDPR – is interpreted in different countries. </a:t>
            </a:r>
          </a:p>
          <a:p>
            <a:endParaRPr lang="en-GB" dirty="0"/>
          </a:p>
          <a:p>
            <a:r>
              <a:rPr lang="en-GB" dirty="0"/>
              <a:t>Consent – often not used as legal basis for data linkage: </a:t>
            </a:r>
            <a:r>
              <a:rPr lang="en-US" sz="1200" b="0" i="0" kern="1200" dirty="0">
                <a:solidFill>
                  <a:schemeClr val="tx1"/>
                </a:solidFill>
                <a:effectLst/>
                <a:latin typeface="+mn-lt"/>
                <a:ea typeface="+mn-ea"/>
                <a:cs typeface="+mn-cs"/>
              </a:rPr>
              <a:t>Consent under the GDPR must be freely given, </a:t>
            </a:r>
            <a:r>
              <a:rPr lang="en-US" sz="1200" b="1" i="0" kern="1200" dirty="0">
                <a:solidFill>
                  <a:schemeClr val="tx1"/>
                </a:solidFill>
                <a:effectLst/>
                <a:latin typeface="+mn-lt"/>
                <a:ea typeface="+mn-ea"/>
                <a:cs typeface="+mn-cs"/>
              </a:rPr>
              <a:t>specific</a:t>
            </a:r>
            <a:r>
              <a:rPr lang="en-US" sz="1200" b="0" i="0" kern="1200" dirty="0">
                <a:solidFill>
                  <a:schemeClr val="tx1"/>
                </a:solidFill>
                <a:effectLst/>
                <a:latin typeface="+mn-lt"/>
                <a:ea typeface="+mn-ea"/>
                <a:cs typeface="+mn-cs"/>
              </a:rPr>
              <a:t>, informed, and unambiguous, and it can be withdrawn at any time. Most of this overlaps with Public Task, but there is a risk that consent needing to be specific may mean that it is granted for a specific research purpose, and if the linked data are required for another research purpose, consent needs to be re-collected. </a:t>
            </a:r>
          </a:p>
          <a:p>
            <a:r>
              <a:rPr lang="en-US" sz="1200" b="0" i="0" kern="1200" dirty="0">
                <a:solidFill>
                  <a:schemeClr val="tx1"/>
                </a:solidFill>
                <a:effectLst/>
                <a:latin typeface="+mn-lt"/>
                <a:ea typeface="+mn-ea"/>
                <a:cs typeface="+mn-cs"/>
              </a:rPr>
              <a:t>In addition - where consent is the legal basis, the data subject retains the right to withdraw their consent at any time. If the consent that serves as the legal basis for the data processing is withdrawn, processing generally must stop and the data must be erased. For completed research studies this would be a problem, because altering the underlying database may undermine scientific reproducibility.</a:t>
            </a:r>
          </a:p>
          <a:p>
            <a:r>
              <a:rPr lang="en-GB" sz="1200" b="0" i="0" kern="1200" dirty="0">
                <a:solidFill>
                  <a:schemeClr val="tx1"/>
                </a:solidFill>
                <a:effectLst/>
                <a:latin typeface="+mn-lt"/>
                <a:ea typeface="+mn-ea"/>
                <a:cs typeface="+mn-cs"/>
              </a:rPr>
              <a:t>[Becker R, Thorogood A, Ordish J, Beauvais MJS. COVID-19 Research: Navigating the European General Data Protection Regulation. J Med Internet Res. 2020 Aug 27;22(8):e19799. </a:t>
            </a:r>
            <a:r>
              <a:rPr lang="en-GB" sz="1200" b="0" i="0" kern="1200" dirty="0" err="1">
                <a:solidFill>
                  <a:schemeClr val="tx1"/>
                </a:solidFill>
                <a:effectLst/>
                <a:latin typeface="+mn-lt"/>
                <a:ea typeface="+mn-ea"/>
                <a:cs typeface="+mn-cs"/>
              </a:rPr>
              <a:t>doi</a:t>
            </a:r>
            <a:r>
              <a:rPr lang="en-GB" sz="1200" b="0" i="0" kern="1200" dirty="0">
                <a:solidFill>
                  <a:schemeClr val="tx1"/>
                </a:solidFill>
                <a:effectLst/>
                <a:latin typeface="+mn-lt"/>
                <a:ea typeface="+mn-ea"/>
                <a:cs typeface="+mn-cs"/>
              </a:rPr>
              <a:t>: 10.2196/19799. PMID: 32784191; PMCID: PMC7470233.]</a:t>
            </a:r>
            <a:endParaRPr lang="en-GB" dirty="0"/>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Is the linkage </a:t>
            </a:r>
            <a:r>
              <a:rPr lang="en-US" sz="1200" b="1" i="0" kern="1200" dirty="0">
                <a:solidFill>
                  <a:schemeClr val="tx1"/>
                </a:solidFill>
                <a:effectLst/>
                <a:latin typeface="+mn-lt"/>
                <a:ea typeface="+mn-ea"/>
                <a:cs typeface="+mn-cs"/>
              </a:rPr>
              <a:t>compatible</a:t>
            </a:r>
            <a:r>
              <a:rPr lang="en-US" sz="1200" b="0" i="0" kern="1200" dirty="0">
                <a:solidFill>
                  <a:schemeClr val="tx1"/>
                </a:solidFill>
                <a:effectLst/>
                <a:latin typeface="+mn-lt"/>
                <a:ea typeface="+mn-ea"/>
                <a:cs typeface="+mn-cs"/>
              </a:rPr>
              <a:t> with the original purpose for which data were collected (purpose limitation and “further processing for research” rules? </a:t>
            </a:r>
          </a:p>
          <a:p>
            <a:r>
              <a:rPr lang="en-US" sz="1200" b="0" i="0" kern="1200" dirty="0">
                <a:solidFill>
                  <a:schemeClr val="tx1"/>
                </a:solidFill>
                <a:effectLst/>
                <a:latin typeface="+mn-lt"/>
                <a:ea typeface="+mn-ea"/>
                <a:cs typeface="+mn-cs"/>
              </a:rPr>
              <a:t>How are </a:t>
            </a:r>
            <a:r>
              <a:rPr lang="en-US" sz="1200" b="1" i="0" kern="1200" dirty="0">
                <a:solidFill>
                  <a:schemeClr val="tx1"/>
                </a:solidFill>
                <a:effectLst/>
                <a:latin typeface="+mn-lt"/>
                <a:ea typeface="+mn-ea"/>
                <a:cs typeface="+mn-cs"/>
              </a:rPr>
              <a:t>identifiability and </a:t>
            </a:r>
            <a:r>
              <a:rPr lang="en-US" sz="1200" b="1" i="0" kern="1200" dirty="0" err="1">
                <a:solidFill>
                  <a:schemeClr val="tx1"/>
                </a:solidFill>
                <a:effectLst/>
                <a:latin typeface="+mn-lt"/>
                <a:ea typeface="+mn-ea"/>
                <a:cs typeface="+mn-cs"/>
              </a:rPr>
              <a:t>minimisation</a:t>
            </a:r>
            <a:r>
              <a:rPr lang="en-US" sz="1200" b="0" i="0" kern="1200" dirty="0">
                <a:solidFill>
                  <a:schemeClr val="tx1"/>
                </a:solidFill>
                <a:effectLst/>
                <a:latin typeface="+mn-lt"/>
                <a:ea typeface="+mn-ea"/>
                <a:cs typeface="+mn-cs"/>
              </a:rPr>
              <a:t> handled (separation of identifiers, </a:t>
            </a:r>
            <a:r>
              <a:rPr lang="en-US" sz="1200" b="0" i="0" kern="1200" dirty="0" err="1">
                <a:solidFill>
                  <a:schemeClr val="tx1"/>
                </a:solidFill>
                <a:effectLst/>
                <a:latin typeface="+mn-lt"/>
                <a:ea typeface="+mn-ea"/>
                <a:cs typeface="+mn-cs"/>
              </a:rPr>
              <a:t>pseudonymisation</a:t>
            </a:r>
            <a:r>
              <a:rPr lang="en-US" sz="1200" b="0" i="0" kern="1200" dirty="0">
                <a:solidFill>
                  <a:schemeClr val="tx1"/>
                </a:solidFill>
                <a:effectLst/>
                <a:latin typeface="+mn-lt"/>
                <a:ea typeface="+mn-ea"/>
                <a:cs typeface="+mn-cs"/>
              </a:rPr>
              <a:t>, safe havens, etc.)</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Are data subjects given </a:t>
            </a:r>
            <a:r>
              <a:rPr lang="en-US" sz="1200" b="1" i="0" kern="1200" dirty="0">
                <a:solidFill>
                  <a:schemeClr val="tx1"/>
                </a:solidFill>
                <a:effectLst/>
                <a:latin typeface="+mn-lt"/>
                <a:ea typeface="+mn-ea"/>
                <a:cs typeface="+mn-cs"/>
              </a:rPr>
              <a:t>adequate information</a:t>
            </a:r>
            <a:r>
              <a:rPr lang="en-US" sz="1200" b="0" i="0" kern="1200" dirty="0">
                <a:solidFill>
                  <a:schemeClr val="tx1"/>
                </a:solidFill>
                <a:effectLst/>
                <a:latin typeface="+mn-lt"/>
                <a:ea typeface="+mn-ea"/>
                <a:cs typeface="+mn-cs"/>
              </a:rPr>
              <a:t> and, where applicable, routes to exercise rights (access, objection, erasure, withdrawal of consent)? Privacy Notice?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What </a:t>
            </a:r>
            <a:r>
              <a:rPr lang="en-US" sz="1200" b="1" i="0" kern="1200" dirty="0">
                <a:solidFill>
                  <a:schemeClr val="tx1"/>
                </a:solidFill>
                <a:effectLst/>
                <a:latin typeface="+mn-lt"/>
                <a:ea typeface="+mn-ea"/>
                <a:cs typeface="+mn-cs"/>
              </a:rPr>
              <a:t>governance and safeguards</a:t>
            </a:r>
            <a:r>
              <a:rPr lang="en-US" sz="1200" b="0" i="0" kern="1200" dirty="0">
                <a:solidFill>
                  <a:schemeClr val="tx1"/>
                </a:solidFill>
                <a:effectLst/>
                <a:latin typeface="+mn-lt"/>
                <a:ea typeface="+mn-ea"/>
                <a:cs typeface="+mn-cs"/>
              </a:rPr>
              <a:t> (DPIAs, ethics approvals, contractual controls, technical and </a:t>
            </a:r>
            <a:r>
              <a:rPr lang="en-US" sz="1200" b="0" i="0" kern="1200" dirty="0" err="1">
                <a:solidFill>
                  <a:schemeClr val="tx1"/>
                </a:solidFill>
                <a:effectLst/>
                <a:latin typeface="+mn-lt"/>
                <a:ea typeface="+mn-ea"/>
                <a:cs typeface="+mn-cs"/>
              </a:rPr>
              <a:t>organisational</a:t>
            </a:r>
            <a:r>
              <a:rPr lang="en-US" sz="1200" b="0" i="0" kern="1200" dirty="0">
                <a:solidFill>
                  <a:schemeClr val="tx1"/>
                </a:solidFill>
                <a:effectLst/>
                <a:latin typeface="+mn-lt"/>
                <a:ea typeface="+mn-ea"/>
                <a:cs typeface="+mn-cs"/>
              </a:rPr>
              <a:t> measures) are in place for the linkage chain?</a:t>
            </a:r>
          </a:p>
        </p:txBody>
      </p:sp>
      <p:sp>
        <p:nvSpPr>
          <p:cNvPr id="4" name="Slide Number Placeholder 3"/>
          <p:cNvSpPr>
            <a:spLocks noGrp="1"/>
          </p:cNvSpPr>
          <p:nvPr>
            <p:ph type="sldNum" sz="quarter" idx="5"/>
          </p:nvPr>
        </p:nvSpPr>
        <p:spPr/>
        <p:txBody>
          <a:bodyPr/>
          <a:lstStyle/>
          <a:p>
            <a:pPr>
              <a:defRPr/>
            </a:pPr>
            <a:fld id="{BB7A5EC0-2A19-4DC4-8504-1AE5769654DB}" type="slidenum">
              <a:rPr lang="en-GB" altLang="en-US" smtClean="0"/>
              <a:pPr>
                <a:defRPr/>
              </a:pPr>
              <a:t>36</a:t>
            </a:fld>
            <a:endParaRPr lang="en-GB" altLang="en-US"/>
          </a:p>
        </p:txBody>
      </p:sp>
    </p:spTree>
    <p:extLst>
      <p:ext uri="{BB962C8B-B14F-4D97-AF65-F5344CB8AC3E}">
        <p14:creationId xmlns:p14="http://schemas.microsoft.com/office/powerpoint/2010/main" val="1742197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 the UK, the Office for National Statistics has a legal right under the Digital Economy Act and the Statistics and Registration Service Act to access and link data held by other public bodies for statistical purposes; they rely on public task rather than consent as the GDPR basis, and inform data subjects that data will be used for research and statistics</a:t>
            </a:r>
            <a:endParaRPr lang="en-GB" dirty="0"/>
          </a:p>
        </p:txBody>
      </p:sp>
      <p:sp>
        <p:nvSpPr>
          <p:cNvPr id="4" name="Slide Number Placeholder 3"/>
          <p:cNvSpPr>
            <a:spLocks noGrp="1"/>
          </p:cNvSpPr>
          <p:nvPr>
            <p:ph type="sldNum" sz="quarter" idx="5"/>
          </p:nvPr>
        </p:nvSpPr>
        <p:spPr/>
        <p:txBody>
          <a:bodyPr/>
          <a:lstStyle/>
          <a:p>
            <a:pPr>
              <a:defRPr/>
            </a:pPr>
            <a:fld id="{BB7A5EC0-2A19-4DC4-8504-1AE5769654DB}" type="slidenum">
              <a:rPr lang="en-GB" altLang="en-US" smtClean="0"/>
              <a:pPr>
                <a:defRPr/>
              </a:pPr>
              <a:t>37</a:t>
            </a:fld>
            <a:endParaRPr lang="en-GB" altLang="en-US"/>
          </a:p>
        </p:txBody>
      </p:sp>
    </p:spTree>
    <p:extLst>
      <p:ext uri="{BB962C8B-B14F-4D97-AF65-F5344CB8AC3E}">
        <p14:creationId xmlns:p14="http://schemas.microsoft.com/office/powerpoint/2010/main" val="11703493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[using “consent” even though not using consent…?]</a:t>
            </a:r>
          </a:p>
        </p:txBody>
      </p:sp>
      <p:sp>
        <p:nvSpPr>
          <p:cNvPr id="4" name="Slide Number Placeholder 3"/>
          <p:cNvSpPr>
            <a:spLocks noGrp="1"/>
          </p:cNvSpPr>
          <p:nvPr>
            <p:ph type="sldNum" sz="quarter" idx="5"/>
          </p:nvPr>
        </p:nvSpPr>
        <p:spPr/>
        <p:txBody>
          <a:bodyPr/>
          <a:lstStyle/>
          <a:p>
            <a:pPr>
              <a:defRPr/>
            </a:pPr>
            <a:fld id="{BB7A5EC0-2A19-4DC4-8504-1AE5769654DB}" type="slidenum">
              <a:rPr lang="en-GB" altLang="en-US" smtClean="0"/>
              <a:pPr>
                <a:defRPr/>
              </a:pPr>
              <a:t>39</a:t>
            </a:fld>
            <a:endParaRPr lang="en-GB" altLang="en-US"/>
          </a:p>
        </p:txBody>
      </p:sp>
    </p:spTree>
    <p:extLst>
      <p:ext uri="{BB962C8B-B14F-4D97-AF65-F5344CB8AC3E}">
        <p14:creationId xmlns:p14="http://schemas.microsoft.com/office/powerpoint/2010/main" val="38643847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Understanding Society started asking for consent to data linkage in the first Wave, and regularly – for different domains of data – since. To better understand the process of asking consent, my colleague Annette Jackle led a Nuffield Foundation-funded project into “Understanding and improving data linkage consent in surveys”. The project lasted a couple of years, but has continued as part of Understanding Society. </a:t>
            </a:r>
          </a:p>
        </p:txBody>
      </p:sp>
      <p:sp>
        <p:nvSpPr>
          <p:cNvPr id="4" name="Slide Number Placeholder 3"/>
          <p:cNvSpPr>
            <a:spLocks noGrp="1"/>
          </p:cNvSpPr>
          <p:nvPr>
            <p:ph type="sldNum" sz="quarter" idx="5"/>
          </p:nvPr>
        </p:nvSpPr>
        <p:spPr/>
        <p:txBody>
          <a:bodyPr/>
          <a:lstStyle/>
          <a:p>
            <a:pPr>
              <a:defRPr/>
            </a:pPr>
            <a:fld id="{052E4C8B-808E-40C4-B08E-7DDF26400079}" type="slidenum">
              <a:rPr lang="en-GB" altLang="en-US" smtClean="0"/>
              <a:pPr>
                <a:defRPr/>
              </a:pPr>
              <a:t>40</a:t>
            </a:fld>
            <a:endParaRPr lang="en-GB" altLang="en-US"/>
          </a:p>
        </p:txBody>
      </p:sp>
    </p:spTree>
    <p:extLst>
      <p:ext uri="{BB962C8B-B14F-4D97-AF65-F5344CB8AC3E}">
        <p14:creationId xmlns:p14="http://schemas.microsoft.com/office/powerpoint/2010/main" val="1770461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to ask people to do more for us. Data collection technologies have changed greatly over the years.</a:t>
            </a:r>
          </a:p>
          <a:p>
            <a:endParaRPr lang="en-US" dirty="0"/>
          </a:p>
          <a:p>
            <a:r>
              <a:rPr lang="en-US" dirty="0"/>
              <a:t>To take a step back….</a:t>
            </a:r>
          </a:p>
          <a:p>
            <a:endParaRPr lang="en-US" dirty="0"/>
          </a:p>
          <a:p>
            <a:r>
              <a:rPr lang="en-US" dirty="0"/>
              <a:t>Here’s where I would be legally obliged to include a picture of the Literary Digest and discuss the Gallup poll. However, I think we all know this. So I’m going to skip 70 years or so and just assume that we know about the growth of surveys, from face-to-face, to mail and telephone, and then to online surveys and the mixing of modes and the growth in power of smartphones. </a:t>
            </a:r>
            <a:endParaRPr lang="en-GB" dirty="0"/>
          </a:p>
        </p:txBody>
      </p:sp>
      <p:sp>
        <p:nvSpPr>
          <p:cNvPr id="4" name="Slide Number Placeholder 3"/>
          <p:cNvSpPr>
            <a:spLocks noGrp="1"/>
          </p:cNvSpPr>
          <p:nvPr>
            <p:ph type="sldNum" sz="quarter" idx="5"/>
          </p:nvPr>
        </p:nvSpPr>
        <p:spPr/>
        <p:txBody>
          <a:bodyPr/>
          <a:lstStyle/>
          <a:p>
            <a:pPr>
              <a:defRPr/>
            </a:pPr>
            <a:fld id="{BB7A5EC0-2A19-4DC4-8504-1AE5769654DB}" type="slidenum">
              <a:rPr lang="en-GB" altLang="en-US" smtClean="0"/>
              <a:pPr>
                <a:defRPr/>
              </a:pPr>
              <a:t>4</a:t>
            </a:fld>
            <a:endParaRPr lang="en-GB" altLang="en-US"/>
          </a:p>
        </p:txBody>
      </p:sp>
    </p:spTree>
    <p:extLst>
      <p:ext uri="{BB962C8B-B14F-4D97-AF65-F5344CB8AC3E}">
        <p14:creationId xmlns:p14="http://schemas.microsoft.com/office/powerpoint/2010/main" val="18540559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BB7A5EC0-2A19-4DC4-8504-1AE5769654DB}" type="slidenum">
              <a:rPr lang="en-GB" altLang="en-US" smtClean="0"/>
              <a:pPr>
                <a:defRPr/>
              </a:pPr>
              <a:t>43</a:t>
            </a:fld>
            <a:endParaRPr lang="en-GB" altLang="en-US"/>
          </a:p>
        </p:txBody>
      </p:sp>
    </p:spTree>
    <p:extLst>
      <p:ext uri="{BB962C8B-B14F-4D97-AF65-F5344CB8AC3E}">
        <p14:creationId xmlns:p14="http://schemas.microsoft.com/office/powerpoint/2010/main" val="8185402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However, one problem we have is that we get a lower consent to data linkage when asked online, compared to face-to-face – even after controlling for selection effects, the fact that different people might take part online than face-to-face.  </a:t>
            </a:r>
          </a:p>
          <a:p>
            <a:endParaRPr lang="en-GB" dirty="0"/>
          </a:p>
          <a:p>
            <a:r>
              <a:rPr lang="en-GB" dirty="0"/>
              <a:t>WE ALSO FIND (FORTHCOMING) that when non-consenters are re-asked at another wave, whereas about half then consent when asked face-to-face, it’s about a quarter of those when asked online. So we’re less able to pick people up a second time round. </a:t>
            </a:r>
          </a:p>
          <a:p>
            <a:endParaRPr lang="en-GB" dirty="0"/>
          </a:p>
          <a:p>
            <a:r>
              <a:rPr lang="en-GB" dirty="0"/>
              <a:t>With the increase in mixed-mode surveys, and the large increase in the number of people who complete online, if data linkage is part of the future of data collection, then we need to work out why we’re getting lower consent rates online. </a:t>
            </a:r>
          </a:p>
        </p:txBody>
      </p:sp>
      <p:sp>
        <p:nvSpPr>
          <p:cNvPr id="4" name="Slide Number Placeholder 3"/>
          <p:cNvSpPr>
            <a:spLocks noGrp="1"/>
          </p:cNvSpPr>
          <p:nvPr>
            <p:ph type="sldNum" sz="quarter" idx="5"/>
          </p:nvPr>
        </p:nvSpPr>
        <p:spPr/>
        <p:txBody>
          <a:bodyPr/>
          <a:lstStyle/>
          <a:p>
            <a:fld id="{54B1ADC0-0201-4329-9D72-F32A72F09D3E}" type="slidenum">
              <a:rPr lang="en-GB" smtClean="0"/>
              <a:t>45</a:t>
            </a:fld>
            <a:endParaRPr lang="en-GB"/>
          </a:p>
        </p:txBody>
      </p:sp>
    </p:spTree>
    <p:extLst>
      <p:ext uri="{BB962C8B-B14F-4D97-AF65-F5344CB8AC3E}">
        <p14:creationId xmlns:p14="http://schemas.microsoft.com/office/powerpoint/2010/main" val="22238551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how we think respondents decide how to answer a “normal” survey question</a:t>
            </a:r>
          </a:p>
        </p:txBody>
      </p:sp>
      <p:sp>
        <p:nvSpPr>
          <p:cNvPr id="4" name="Slide Number Placeholder 3"/>
          <p:cNvSpPr>
            <a:spLocks noGrp="1"/>
          </p:cNvSpPr>
          <p:nvPr>
            <p:ph type="sldNum" sz="quarter" idx="10"/>
          </p:nvPr>
        </p:nvSpPr>
        <p:spPr/>
        <p:txBody>
          <a:bodyPr/>
          <a:lstStyle/>
          <a:p>
            <a:fld id="{FB7C1377-D236-4135-8EB5-79C0CCFD5CD5}" type="slidenum">
              <a:rPr lang="en-GB" smtClean="0"/>
              <a:t>48</a:t>
            </a:fld>
            <a:endParaRPr lang="en-GB"/>
          </a:p>
        </p:txBody>
      </p:sp>
    </p:spTree>
    <p:extLst>
      <p:ext uri="{BB962C8B-B14F-4D97-AF65-F5344CB8AC3E}">
        <p14:creationId xmlns:p14="http://schemas.microsoft.com/office/powerpoint/2010/main" val="41845495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we ask them a question about agreeing to data linkage, we have “optimising” respondents, who make the effort required at each stage – they weigh up the costs against the benefits, they consider the consequences of agreeing to the consent. </a:t>
            </a:r>
          </a:p>
          <a:p>
            <a:r>
              <a:rPr lang="en-GB" dirty="0"/>
              <a:t>Respondents who are less engaged may ‘satisfice’ – they skip or short cut stages to get to their answer without expending “unnecessary” effort. </a:t>
            </a:r>
          </a:p>
          <a:p>
            <a:r>
              <a:rPr lang="en-GB" dirty="0"/>
              <a:t>From qualitative research we carried out as part of the project, we found that people considered whether they had “something to hide”, their trust in the survey, what people around them would say – or think of them if they agreed/didn’t agree – or just what they usually did out of habit. </a:t>
            </a:r>
          </a:p>
        </p:txBody>
      </p:sp>
      <p:sp>
        <p:nvSpPr>
          <p:cNvPr id="4" name="Slide Number Placeholder 3"/>
          <p:cNvSpPr>
            <a:spLocks noGrp="1"/>
          </p:cNvSpPr>
          <p:nvPr>
            <p:ph type="sldNum" sz="quarter" idx="10"/>
          </p:nvPr>
        </p:nvSpPr>
        <p:spPr/>
        <p:txBody>
          <a:bodyPr/>
          <a:lstStyle/>
          <a:p>
            <a:fld id="{FB7C1377-D236-4135-8EB5-79C0CCFD5CD5}" type="slidenum">
              <a:rPr lang="en-GB" smtClean="0"/>
              <a:t>49</a:t>
            </a:fld>
            <a:endParaRPr lang="en-GB"/>
          </a:p>
        </p:txBody>
      </p:sp>
    </p:spTree>
    <p:extLst>
      <p:ext uri="{BB962C8B-B14F-4D97-AF65-F5344CB8AC3E}">
        <p14:creationId xmlns:p14="http://schemas.microsoft.com/office/powerpoint/2010/main" val="23089765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03077CA-F858-44CA-9CF7-39BB3DE47C18}" type="slidenum">
              <a:rPr lang="en-GB" altLang="en-US" smtClean="0"/>
              <a:pPr>
                <a:defRPr/>
              </a:pPr>
              <a:t>52</a:t>
            </a:fld>
            <a:endParaRPr lang="en-GB" altLang="en-US" dirty="0"/>
          </a:p>
        </p:txBody>
      </p:sp>
    </p:spTree>
    <p:extLst>
      <p:ext uri="{BB962C8B-B14F-4D97-AF65-F5344CB8AC3E}">
        <p14:creationId xmlns:p14="http://schemas.microsoft.com/office/powerpoint/2010/main" val="31428906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500" dirty="0">
                <a:solidFill>
                  <a:srgbClr val="626464"/>
                </a:solidFill>
                <a:latin typeface="Calibri" panose="020F0502020204030204" pitchFamily="34" charset="0"/>
              </a:rPr>
              <a:t>The decision process, about whether to give consent to data linkage, can be more or less reflective – the respondent may decide to put more or less effort into responding. This decision-making process may affect the outcome – whether they give consent – but also affect their understanding of the consent request, and the confidence they have in their decision. We can measure some proxy markers of effort – such as the time taken to make the decision, but also whether or not they took the opportunity to read any additional information provided. </a:t>
            </a:r>
          </a:p>
          <a:p>
            <a:endParaRPr lang="en-GB" sz="1500" dirty="0">
              <a:solidFill>
                <a:srgbClr val="626464"/>
              </a:solidFill>
              <a:latin typeface="Calibri" panose="020F0502020204030204" pitchFamily="34" charset="0"/>
            </a:endParaRPr>
          </a:p>
          <a:p>
            <a:r>
              <a:rPr lang="en-GB" sz="1500" dirty="0">
                <a:solidFill>
                  <a:srgbClr val="626464"/>
                </a:solidFill>
                <a:latin typeface="Calibri" panose="020F0502020204030204" pitchFamily="34" charset="0"/>
              </a:rPr>
              <a:t>The decision-making process, and the outcomes, are affected by the characteristics of the respondent, including their pre-existing attitudes, but also what the data are, who holds them, who is asking for consent. Then the decision may also be affected by the design of the survey. </a:t>
            </a:r>
          </a:p>
        </p:txBody>
      </p:sp>
      <p:sp>
        <p:nvSpPr>
          <p:cNvPr id="4" name="Slide Number Placeholder 3"/>
          <p:cNvSpPr>
            <a:spLocks noGrp="1"/>
          </p:cNvSpPr>
          <p:nvPr>
            <p:ph type="sldNum" sz="quarter" idx="5"/>
          </p:nvPr>
        </p:nvSpPr>
        <p:spPr/>
        <p:txBody>
          <a:bodyPr/>
          <a:lstStyle/>
          <a:p>
            <a:fld id="{54B1ADC0-0201-4329-9D72-F32A72F09D3E}" type="slidenum">
              <a:rPr lang="en-GB" smtClean="0"/>
              <a:t>53</a:t>
            </a:fld>
            <a:endParaRPr lang="en-GB"/>
          </a:p>
        </p:txBody>
      </p:sp>
    </p:spTree>
    <p:extLst>
      <p:ext uri="{BB962C8B-B14F-4D97-AF65-F5344CB8AC3E}">
        <p14:creationId xmlns:p14="http://schemas.microsoft.com/office/powerpoint/2010/main" val="723304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need to collect more information than just the answer to the consent question. </a:t>
            </a:r>
          </a:p>
        </p:txBody>
      </p:sp>
      <p:sp>
        <p:nvSpPr>
          <p:cNvPr id="4" name="Slide Number Placeholder 3"/>
          <p:cNvSpPr>
            <a:spLocks noGrp="1"/>
          </p:cNvSpPr>
          <p:nvPr>
            <p:ph type="sldNum" sz="quarter" idx="5"/>
          </p:nvPr>
        </p:nvSpPr>
        <p:spPr/>
        <p:txBody>
          <a:bodyPr/>
          <a:lstStyle/>
          <a:p>
            <a:pPr>
              <a:defRPr/>
            </a:pPr>
            <a:fld id="{BB7A5EC0-2A19-4DC4-8504-1AE5769654DB}" type="slidenum">
              <a:rPr lang="en-GB" altLang="en-US" smtClean="0"/>
              <a:pPr>
                <a:defRPr/>
              </a:pPr>
              <a:t>54</a:t>
            </a:fld>
            <a:endParaRPr lang="en-GB" altLang="en-US"/>
          </a:p>
        </p:txBody>
      </p:sp>
    </p:spTree>
    <p:extLst>
      <p:ext uri="{BB962C8B-B14F-4D97-AF65-F5344CB8AC3E}">
        <p14:creationId xmlns:p14="http://schemas.microsoft.com/office/powerpoint/2010/main" val="24490568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B1ADC0-0201-4329-9D72-F32A72F09D3E}" type="slidenum">
              <a:rPr lang="en-GB" smtClean="0"/>
              <a:t>55</a:t>
            </a:fld>
            <a:endParaRPr lang="en-GB"/>
          </a:p>
        </p:txBody>
      </p:sp>
    </p:spTree>
    <p:extLst>
      <p:ext uri="{BB962C8B-B14F-4D97-AF65-F5344CB8AC3E}">
        <p14:creationId xmlns:p14="http://schemas.microsoft.com/office/powerpoint/2010/main" val="32613291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appears that this self-reported decision process is supported by other indicators we have. </a:t>
            </a:r>
          </a:p>
          <a:p>
            <a:endParaRPr lang="en-GB" dirty="0"/>
          </a:p>
          <a:p>
            <a:r>
              <a:rPr lang="en-GB" dirty="0"/>
              <a:t>For people where the Decision is based on ‘habit’ or ‘gut feeling’ vs. ‘reflective’, we find that…</a:t>
            </a:r>
          </a:p>
          <a:p>
            <a:pPr lvl="1"/>
            <a:r>
              <a:rPr lang="en-GB" dirty="0">
                <a:solidFill>
                  <a:schemeClr val="tx1"/>
                </a:solidFill>
              </a:rPr>
              <a:t>Consent question answered more quickly (</a:t>
            </a:r>
            <a:r>
              <a:rPr lang="en-GB" dirty="0" err="1">
                <a:solidFill>
                  <a:schemeClr val="tx1"/>
                </a:solidFill>
              </a:rPr>
              <a:t>paradata</a:t>
            </a:r>
            <a:r>
              <a:rPr lang="en-GB" dirty="0">
                <a:solidFill>
                  <a:schemeClr val="tx1"/>
                </a:solidFill>
              </a:rPr>
              <a:t>)</a:t>
            </a:r>
          </a:p>
          <a:p>
            <a:pPr lvl="1"/>
            <a:r>
              <a:rPr lang="en-GB" dirty="0">
                <a:solidFill>
                  <a:schemeClr val="tx1"/>
                </a:solidFill>
              </a:rPr>
              <a:t>Less likely to click on links to leaflet or diagram explaining linkage (</a:t>
            </a:r>
            <a:r>
              <a:rPr lang="en-GB" dirty="0" err="1">
                <a:solidFill>
                  <a:schemeClr val="tx1"/>
                </a:solidFill>
              </a:rPr>
              <a:t>paradata</a:t>
            </a:r>
            <a:r>
              <a:rPr lang="en-GB" dirty="0">
                <a:solidFill>
                  <a:schemeClr val="tx1"/>
                </a:solidFill>
              </a:rPr>
              <a:t>)</a:t>
            </a:r>
          </a:p>
          <a:p>
            <a:pPr lvl="1"/>
            <a:r>
              <a:rPr lang="en-GB" dirty="0">
                <a:solidFill>
                  <a:schemeClr val="tx1"/>
                </a:solidFill>
              </a:rPr>
              <a:t>Lower self-reported effort to answer consent question (scale 0-10)</a:t>
            </a:r>
          </a:p>
          <a:p>
            <a:pPr lvl="1"/>
            <a:r>
              <a:rPr lang="en-GB" dirty="0">
                <a:solidFill>
                  <a:schemeClr val="tx1"/>
                </a:solidFill>
              </a:rPr>
              <a:t>Less likely to say the considered ‘information’ in making their decision, e.g.: </a:t>
            </a:r>
            <a:r>
              <a:rPr lang="en-GB" i="1" dirty="0"/>
              <a:t>What information the government has about me</a:t>
            </a:r>
          </a:p>
          <a:p>
            <a:pPr lvl="1"/>
            <a:r>
              <a:rPr lang="en-GB" dirty="0">
                <a:solidFill>
                  <a:schemeClr val="tx1"/>
                </a:solidFill>
              </a:rPr>
              <a:t>Less likely to say they considered ‘risks’, e.g.: </a:t>
            </a:r>
            <a:r>
              <a:rPr lang="en-GB" i="1" dirty="0"/>
              <a:t>How much I trust the organisations involved</a:t>
            </a:r>
          </a:p>
          <a:p>
            <a:pPr lvl="1"/>
            <a:r>
              <a:rPr lang="en-GB" dirty="0">
                <a:solidFill>
                  <a:schemeClr val="tx1"/>
                </a:solidFill>
              </a:rPr>
              <a:t>Less likely to say they considered ‘benefits’: </a:t>
            </a:r>
            <a:r>
              <a:rPr lang="en-GB" i="1" dirty="0"/>
              <a:t>The benefits to society</a:t>
            </a:r>
          </a:p>
          <a:p>
            <a:endParaRPr lang="en-GB" dirty="0"/>
          </a:p>
          <a:p>
            <a:endParaRPr lang="en-GB" dirty="0"/>
          </a:p>
        </p:txBody>
      </p:sp>
      <p:sp>
        <p:nvSpPr>
          <p:cNvPr id="4" name="Slide Number Placeholder 3"/>
          <p:cNvSpPr>
            <a:spLocks noGrp="1"/>
          </p:cNvSpPr>
          <p:nvPr>
            <p:ph type="sldNum" sz="quarter" idx="5"/>
          </p:nvPr>
        </p:nvSpPr>
        <p:spPr/>
        <p:txBody>
          <a:bodyPr/>
          <a:lstStyle/>
          <a:p>
            <a:pPr>
              <a:defRPr/>
            </a:pPr>
            <a:fld id="{0068D10A-43CE-41E6-BC2C-32E391723988}" type="slidenum">
              <a:rPr lang="en-GB" smtClean="0"/>
              <a:pPr>
                <a:defRPr/>
              </a:pPr>
              <a:t>56</a:t>
            </a:fld>
            <a:endParaRPr lang="en-GB"/>
          </a:p>
        </p:txBody>
      </p:sp>
    </p:spTree>
    <p:extLst>
      <p:ext uri="{BB962C8B-B14F-4D97-AF65-F5344CB8AC3E}">
        <p14:creationId xmlns:p14="http://schemas.microsoft.com/office/powerpoint/2010/main" val="2312502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But how people make the decision does relate to the decision to make.</a:t>
            </a:r>
          </a:p>
          <a:p>
            <a:endParaRPr lang="en-GB" dirty="0"/>
          </a:p>
          <a:p>
            <a:r>
              <a:rPr lang="en-GB" dirty="0"/>
              <a:t>Those who make habit-based decisions are the least likely to consent. Those making reflective or trust-based decisions are more likely to consent.</a:t>
            </a:r>
          </a:p>
          <a:p>
            <a:endParaRPr lang="en-GB" dirty="0"/>
          </a:p>
          <a:p>
            <a:r>
              <a:rPr lang="en-GB" dirty="0"/>
              <a:t>Over time, as you would expect, those who report making a habit-based decision are more likely to report the same consent decision – and the same process – the next time they’re asked. </a:t>
            </a:r>
          </a:p>
        </p:txBody>
      </p:sp>
      <p:sp>
        <p:nvSpPr>
          <p:cNvPr id="4" name="Slide Number Placeholder 3"/>
          <p:cNvSpPr>
            <a:spLocks noGrp="1"/>
          </p:cNvSpPr>
          <p:nvPr>
            <p:ph type="sldNum" sz="quarter" idx="5"/>
          </p:nvPr>
        </p:nvSpPr>
        <p:spPr/>
        <p:txBody>
          <a:bodyPr/>
          <a:lstStyle/>
          <a:p>
            <a:pPr>
              <a:defRPr/>
            </a:pPr>
            <a:fld id="{052E4C8B-808E-40C4-B08E-7DDF26400079}" type="slidenum">
              <a:rPr lang="en-GB" altLang="en-US" smtClean="0"/>
              <a:pPr>
                <a:defRPr/>
              </a:pPr>
              <a:t>57</a:t>
            </a:fld>
            <a:endParaRPr lang="en-GB" altLang="en-US"/>
          </a:p>
        </p:txBody>
      </p:sp>
    </p:spTree>
    <p:extLst>
      <p:ext uri="{BB962C8B-B14F-4D97-AF65-F5344CB8AC3E}">
        <p14:creationId xmlns:p14="http://schemas.microsoft.com/office/powerpoint/2010/main" val="20746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BB7A5EC0-2A19-4DC4-8504-1AE5769654DB}" type="slidenum">
              <a:rPr lang="en-GB" altLang="en-US" smtClean="0"/>
              <a:pPr>
                <a:defRPr/>
              </a:pPr>
              <a:t>5</a:t>
            </a:fld>
            <a:endParaRPr lang="en-GB" altLang="en-US"/>
          </a:p>
        </p:txBody>
      </p:sp>
    </p:spTree>
    <p:extLst>
      <p:ext uri="{BB962C8B-B14F-4D97-AF65-F5344CB8AC3E}">
        <p14:creationId xmlns:p14="http://schemas.microsoft.com/office/powerpoint/2010/main" val="19634725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B1ADC0-0201-4329-9D72-F32A72F09D3E}" type="slidenum">
              <a:rPr lang="en-GB" smtClean="0"/>
              <a:t>58</a:t>
            </a:fld>
            <a:endParaRPr lang="en-GB"/>
          </a:p>
        </p:txBody>
      </p:sp>
    </p:spTree>
    <p:extLst>
      <p:ext uri="{BB962C8B-B14F-4D97-AF65-F5344CB8AC3E}">
        <p14:creationId xmlns:p14="http://schemas.microsoft.com/office/powerpoint/2010/main" val="132484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B1ADC0-0201-4329-9D72-F32A72F09D3E}" type="slidenum">
              <a:rPr lang="en-GB" smtClean="0"/>
              <a:t>59</a:t>
            </a:fld>
            <a:endParaRPr lang="en-GB"/>
          </a:p>
        </p:txBody>
      </p:sp>
    </p:spTree>
    <p:extLst>
      <p:ext uri="{BB962C8B-B14F-4D97-AF65-F5344CB8AC3E}">
        <p14:creationId xmlns:p14="http://schemas.microsoft.com/office/powerpoint/2010/main" val="6449779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results from our experimental studies about what affects the consent decision. </a:t>
            </a:r>
          </a:p>
          <a:p>
            <a:endParaRPr lang="en-GB" dirty="0"/>
          </a:p>
          <a:p>
            <a:r>
              <a:rPr lang="en-GB" dirty="0"/>
              <a:t>Readability – e.g., instead of a paragraph of text, bullet-points with the key words at the start of each bullet, so someone skimming can pick-up the salient points. </a:t>
            </a:r>
          </a:p>
        </p:txBody>
      </p:sp>
      <p:sp>
        <p:nvSpPr>
          <p:cNvPr id="4" name="Slide Number Placeholder 3"/>
          <p:cNvSpPr>
            <a:spLocks noGrp="1"/>
          </p:cNvSpPr>
          <p:nvPr>
            <p:ph type="sldNum" sz="quarter" idx="5"/>
          </p:nvPr>
        </p:nvSpPr>
        <p:spPr/>
        <p:txBody>
          <a:bodyPr/>
          <a:lstStyle/>
          <a:p>
            <a:pPr>
              <a:defRPr/>
            </a:pPr>
            <a:fld id="{0068D10A-43CE-41E6-BC2C-32E391723988}" type="slidenum">
              <a:rPr lang="en-GB" smtClean="0"/>
              <a:pPr>
                <a:defRPr/>
              </a:pPr>
              <a:t>60</a:t>
            </a:fld>
            <a:endParaRPr lang="en-GB"/>
          </a:p>
        </p:txBody>
      </p:sp>
    </p:spTree>
    <p:extLst>
      <p:ext uri="{BB962C8B-B14F-4D97-AF65-F5344CB8AC3E}">
        <p14:creationId xmlns:p14="http://schemas.microsoft.com/office/powerpoint/2010/main" val="36110139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That is how we think respondents are thinking about the consent request, but we can see that those who answer online are less likely to consent – so what are they doing? </a:t>
            </a:r>
          </a:p>
        </p:txBody>
      </p:sp>
      <p:sp>
        <p:nvSpPr>
          <p:cNvPr id="4" name="Slide Number Placeholder 3"/>
          <p:cNvSpPr>
            <a:spLocks noGrp="1"/>
          </p:cNvSpPr>
          <p:nvPr>
            <p:ph type="sldNum" sz="quarter" idx="5"/>
          </p:nvPr>
        </p:nvSpPr>
        <p:spPr/>
        <p:txBody>
          <a:bodyPr/>
          <a:lstStyle/>
          <a:p>
            <a:pPr>
              <a:defRPr/>
            </a:pPr>
            <a:fld id="{BB7A5EC0-2A19-4DC4-8504-1AE5769654DB}" type="slidenum">
              <a:rPr lang="en-GB" altLang="en-US" smtClean="0"/>
              <a:pPr>
                <a:defRPr/>
              </a:pPr>
              <a:t>61</a:t>
            </a:fld>
            <a:endParaRPr lang="en-GB" altLang="en-US"/>
          </a:p>
        </p:txBody>
      </p:sp>
    </p:spTree>
    <p:extLst>
      <p:ext uri="{BB962C8B-B14F-4D97-AF65-F5344CB8AC3E}">
        <p14:creationId xmlns:p14="http://schemas.microsoft.com/office/powerpoint/2010/main" val="40418295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mode appears to affect the consent decision. But what are the mechanisms of this process? What is different between the interviewer request and the online self-completion? </a:t>
            </a:r>
          </a:p>
          <a:p>
            <a:endParaRPr lang="en-GB" dirty="0"/>
          </a:p>
        </p:txBody>
      </p:sp>
      <p:sp>
        <p:nvSpPr>
          <p:cNvPr id="4" name="Slide Number Placeholder 3"/>
          <p:cNvSpPr>
            <a:spLocks noGrp="1"/>
          </p:cNvSpPr>
          <p:nvPr>
            <p:ph type="sldNum" sz="quarter" idx="5"/>
          </p:nvPr>
        </p:nvSpPr>
        <p:spPr/>
        <p:txBody>
          <a:bodyPr/>
          <a:lstStyle/>
          <a:p>
            <a:pPr>
              <a:defRPr/>
            </a:pPr>
            <a:fld id="{0068D10A-43CE-41E6-BC2C-32E391723988}" type="slidenum">
              <a:rPr lang="en-GB" smtClean="0"/>
              <a:pPr>
                <a:defRPr/>
              </a:pPr>
              <a:t>62</a:t>
            </a:fld>
            <a:endParaRPr lang="en-GB"/>
          </a:p>
        </p:txBody>
      </p:sp>
    </p:spTree>
    <p:extLst>
      <p:ext uri="{BB962C8B-B14F-4D97-AF65-F5344CB8AC3E}">
        <p14:creationId xmlns:p14="http://schemas.microsoft.com/office/powerpoint/2010/main" val="11659951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1375" y="571500"/>
            <a:ext cx="5073650" cy="2854325"/>
          </a:xfrm>
        </p:spPr>
      </p:sp>
      <p:sp>
        <p:nvSpPr>
          <p:cNvPr id="3" name="Notes Placeholder 2"/>
          <p:cNvSpPr>
            <a:spLocks noGrp="1"/>
          </p:cNvSpPr>
          <p:nvPr>
            <p:ph type="body" idx="1"/>
          </p:nvPr>
        </p:nvSpPr>
        <p:spPr/>
        <p:txBody>
          <a:bodyPr/>
          <a:lstStyle/>
          <a:p>
            <a:r>
              <a:rPr lang="en-GB" dirty="0"/>
              <a:t>Fieldwork conducted by Kantar and </a:t>
            </a:r>
            <a:r>
              <a:rPr lang="en-GB" dirty="0" err="1"/>
              <a:t>NatCen</a:t>
            </a:r>
            <a:r>
              <a:rPr lang="en-GB" dirty="0"/>
              <a:t> </a:t>
            </a:r>
            <a:r>
              <a:rPr lang="en-GB"/>
              <a:t>Social Research</a:t>
            </a:r>
            <a:endParaRPr lang="en-GB" dirty="0"/>
          </a:p>
          <a:p>
            <a:r>
              <a:rPr lang="en-GB" dirty="0"/>
              <a:t>More details on the consent wording experiment later</a:t>
            </a:r>
          </a:p>
        </p:txBody>
      </p:sp>
      <p:sp>
        <p:nvSpPr>
          <p:cNvPr id="4" name="Slide Number Placeholder 3"/>
          <p:cNvSpPr>
            <a:spLocks noGrp="1"/>
          </p:cNvSpPr>
          <p:nvPr>
            <p:ph type="sldNum" sz="quarter" idx="5"/>
          </p:nvPr>
        </p:nvSpPr>
        <p:spPr/>
        <p:txBody>
          <a:bodyPr/>
          <a:lstStyle/>
          <a:p>
            <a:pPr>
              <a:defRPr/>
            </a:pPr>
            <a:fld id="{0068D10A-43CE-41E6-BC2C-32E391723988}" type="slidenum">
              <a:rPr lang="en-GB" smtClean="0"/>
              <a:pPr>
                <a:defRPr/>
              </a:pPr>
              <a:t>63</a:t>
            </a:fld>
            <a:endParaRPr lang="en-GB"/>
          </a:p>
        </p:txBody>
      </p:sp>
    </p:spTree>
    <p:extLst>
      <p:ext uri="{BB962C8B-B14F-4D97-AF65-F5344CB8AC3E}">
        <p14:creationId xmlns:p14="http://schemas.microsoft.com/office/powerpoint/2010/main" val="16459179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068D10A-43CE-41E6-BC2C-32E391723988}" type="slidenum">
              <a:rPr lang="en-GB" smtClean="0"/>
              <a:pPr>
                <a:defRPr/>
              </a:pPr>
              <a:t>64</a:t>
            </a:fld>
            <a:endParaRPr lang="en-GB"/>
          </a:p>
        </p:txBody>
      </p:sp>
    </p:spTree>
    <p:extLst>
      <p:ext uri="{BB962C8B-B14F-4D97-AF65-F5344CB8AC3E}">
        <p14:creationId xmlns:p14="http://schemas.microsoft.com/office/powerpoint/2010/main" val="101076094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1375" y="571500"/>
            <a:ext cx="5073650" cy="2854325"/>
          </a:xfrm>
        </p:spPr>
      </p:sp>
      <p:sp>
        <p:nvSpPr>
          <p:cNvPr id="3" name="Notes Placeholder 2"/>
          <p:cNvSpPr>
            <a:spLocks noGrp="1"/>
          </p:cNvSpPr>
          <p:nvPr>
            <p:ph type="body" idx="1"/>
          </p:nvPr>
        </p:nvSpPr>
        <p:spPr/>
        <p:txBody>
          <a:bodyPr/>
          <a:lstStyle/>
          <a:p>
            <a:r>
              <a:rPr lang="en-GB" dirty="0"/>
              <a:t>Implemented by </a:t>
            </a:r>
            <a:r>
              <a:rPr lang="en-GB" dirty="0" err="1"/>
              <a:t>NatCen</a:t>
            </a:r>
            <a:r>
              <a:rPr lang="en-GB" dirty="0"/>
              <a:t> Social Research</a:t>
            </a:r>
          </a:p>
          <a:p>
            <a:r>
              <a:rPr lang="en-GB" dirty="0"/>
              <a:t>Follow-up study</a:t>
            </a:r>
          </a:p>
          <a:p>
            <a:r>
              <a:rPr lang="en-GB" dirty="0"/>
              <a:t>Previous results: suggest understanding the consent request is not the main driver of consent</a:t>
            </a:r>
          </a:p>
          <a:p>
            <a:r>
              <a:rPr lang="en-GB" dirty="0"/>
              <a:t>We managed to increase understanding with the easier consent question wording</a:t>
            </a:r>
          </a:p>
          <a:p>
            <a:r>
              <a:rPr lang="en-GB" dirty="0"/>
              <a:t>But that did not increase consent</a:t>
            </a:r>
          </a:p>
          <a:p>
            <a:r>
              <a:rPr lang="en-GB" dirty="0"/>
              <a:t>So here, tried a different approach, which was to prime respondents to think about trust</a:t>
            </a:r>
          </a:p>
        </p:txBody>
      </p:sp>
      <p:sp>
        <p:nvSpPr>
          <p:cNvPr id="4" name="Slide Number Placeholder 3"/>
          <p:cNvSpPr>
            <a:spLocks noGrp="1"/>
          </p:cNvSpPr>
          <p:nvPr>
            <p:ph type="sldNum" sz="quarter" idx="5"/>
          </p:nvPr>
        </p:nvSpPr>
        <p:spPr/>
        <p:txBody>
          <a:bodyPr/>
          <a:lstStyle/>
          <a:p>
            <a:pPr>
              <a:defRPr/>
            </a:pPr>
            <a:fld id="{0068D10A-43CE-41E6-BC2C-32E391723988}" type="slidenum">
              <a:rPr lang="en-GB" smtClean="0"/>
              <a:pPr>
                <a:defRPr/>
              </a:pPr>
              <a:t>69</a:t>
            </a:fld>
            <a:endParaRPr lang="en-GB"/>
          </a:p>
        </p:txBody>
      </p:sp>
    </p:spTree>
    <p:extLst>
      <p:ext uri="{BB962C8B-B14F-4D97-AF65-F5344CB8AC3E}">
        <p14:creationId xmlns:p14="http://schemas.microsoft.com/office/powerpoint/2010/main" val="298008771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1375" y="571500"/>
            <a:ext cx="5073650" cy="2854325"/>
          </a:xfrm>
        </p:spPr>
      </p:sp>
      <p:sp>
        <p:nvSpPr>
          <p:cNvPr id="3" name="Notes Placeholder 2"/>
          <p:cNvSpPr>
            <a:spLocks noGrp="1"/>
          </p:cNvSpPr>
          <p:nvPr>
            <p:ph type="body" idx="1"/>
          </p:nvPr>
        </p:nvSpPr>
        <p:spPr/>
        <p:txBody>
          <a:bodyPr/>
          <a:lstStyle/>
          <a:p>
            <a:r>
              <a:rPr lang="en-GB" dirty="0"/>
              <a:t>Good: low cost intervention; no negative effects on understanding or confidence – we wouldn’t want the trust group to rely on that trust and so ignore all the other information.</a:t>
            </a:r>
          </a:p>
          <a:p>
            <a:endParaRPr lang="en-GB" dirty="0"/>
          </a:p>
          <a:p>
            <a:r>
              <a:rPr lang="en-GB" dirty="0"/>
              <a:t>But we had expected the trust priming to have an effect on how respondent processes the consent request, factors taken into account in making the decision – but it didn’t and so perhaps the impact of the trust logo was subconscious…?</a:t>
            </a:r>
          </a:p>
        </p:txBody>
      </p:sp>
      <p:sp>
        <p:nvSpPr>
          <p:cNvPr id="4" name="Slide Number Placeholder 3"/>
          <p:cNvSpPr>
            <a:spLocks noGrp="1"/>
          </p:cNvSpPr>
          <p:nvPr>
            <p:ph type="sldNum" sz="quarter" idx="5"/>
          </p:nvPr>
        </p:nvSpPr>
        <p:spPr/>
        <p:txBody>
          <a:bodyPr/>
          <a:lstStyle/>
          <a:p>
            <a:pPr>
              <a:defRPr/>
            </a:pPr>
            <a:fld id="{0068D10A-43CE-41E6-BC2C-32E391723988}" type="slidenum">
              <a:rPr lang="en-GB" smtClean="0"/>
              <a:pPr>
                <a:defRPr/>
              </a:pPr>
              <a:t>70</a:t>
            </a:fld>
            <a:endParaRPr lang="en-GB"/>
          </a:p>
        </p:txBody>
      </p:sp>
    </p:spTree>
    <p:extLst>
      <p:ext uri="{BB962C8B-B14F-4D97-AF65-F5344CB8AC3E}">
        <p14:creationId xmlns:p14="http://schemas.microsoft.com/office/powerpoint/2010/main" val="171426095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might be the other way round – not that people who answer online are less likely to consent than they would if they were being asked face-to-face, but those who are being asked by interviewers are more likely to say yes that they would if they were answering online, because of factors associated with the interviewer-respondent interaction. </a:t>
            </a:r>
          </a:p>
          <a:p>
            <a:r>
              <a:rPr lang="en-GB" dirty="0"/>
              <a:t>Interviewers: </a:t>
            </a:r>
            <a:r>
              <a:rPr lang="en-US" sz="1700" dirty="0">
                <a:latin typeface="Calibri" panose="020F0502020204030204" pitchFamily="34" charset="0"/>
                <a:ea typeface="Calibri" panose="020F0502020204030204" pitchFamily="34" charset="0"/>
              </a:rPr>
              <a:t>provide explanations, answer questions respondents might have and evoke sense of trustworthiness. Encouragement.</a:t>
            </a:r>
            <a:endParaRPr lang="en-US" dirty="0"/>
          </a:p>
        </p:txBody>
      </p:sp>
      <p:sp>
        <p:nvSpPr>
          <p:cNvPr id="4" name="Slide Number Placeholder 3"/>
          <p:cNvSpPr>
            <a:spLocks noGrp="1"/>
          </p:cNvSpPr>
          <p:nvPr>
            <p:ph type="sldNum" sz="quarter" idx="5"/>
          </p:nvPr>
        </p:nvSpPr>
        <p:spPr/>
        <p:txBody>
          <a:bodyPr/>
          <a:lstStyle/>
          <a:p>
            <a:pPr>
              <a:defRPr/>
            </a:pPr>
            <a:fld id="{0068D10A-43CE-41E6-BC2C-32E391723988}" type="slidenum">
              <a:rPr lang="en-GB" smtClean="0"/>
              <a:pPr>
                <a:defRPr/>
              </a:pPr>
              <a:t>71</a:t>
            </a:fld>
            <a:endParaRPr lang="en-GB"/>
          </a:p>
        </p:txBody>
      </p:sp>
    </p:spTree>
    <p:extLst>
      <p:ext uri="{BB962C8B-B14F-4D97-AF65-F5344CB8AC3E}">
        <p14:creationId xmlns:p14="http://schemas.microsoft.com/office/powerpoint/2010/main" val="2669934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9E74C-74F4-D45E-F5DC-4590896B1C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E6231C-B435-9ABE-8250-B5167D1475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4624E5-6A1E-7B7F-644F-18C99FB8E42B}"/>
              </a:ext>
            </a:extLst>
          </p:cNvPr>
          <p:cNvSpPr>
            <a:spLocks noGrp="1"/>
          </p:cNvSpPr>
          <p:nvPr>
            <p:ph type="body" idx="1"/>
          </p:nvPr>
        </p:nvSpPr>
        <p:spPr/>
        <p:txBody>
          <a:bodyPr/>
          <a:lstStyle/>
          <a:p>
            <a:r>
              <a:rPr lang="en-GB" dirty="0"/>
              <a:t>Smartphones have got a lot smarter, with all sorts of sensors built in, plus cameras, microphones, the ability to use apps and trackers…</a:t>
            </a:r>
          </a:p>
        </p:txBody>
      </p:sp>
      <p:sp>
        <p:nvSpPr>
          <p:cNvPr id="4" name="Slide Number Placeholder 3">
            <a:extLst>
              <a:ext uri="{FF2B5EF4-FFF2-40B4-BE49-F238E27FC236}">
                <a16:creationId xmlns:a16="http://schemas.microsoft.com/office/drawing/2014/main" id="{1CF5EE78-A75E-4A68-B794-57FFF33A41DB}"/>
              </a:ext>
            </a:extLst>
          </p:cNvPr>
          <p:cNvSpPr>
            <a:spLocks noGrp="1"/>
          </p:cNvSpPr>
          <p:nvPr>
            <p:ph type="sldNum" sz="quarter" idx="5"/>
          </p:nvPr>
        </p:nvSpPr>
        <p:spPr/>
        <p:txBody>
          <a:bodyPr/>
          <a:lstStyle/>
          <a:p>
            <a:pPr>
              <a:defRPr/>
            </a:pPr>
            <a:fld id="{BB7A5EC0-2A19-4DC4-8504-1AE5769654DB}" type="slidenum">
              <a:rPr lang="en-GB" altLang="en-US" smtClean="0"/>
              <a:pPr>
                <a:defRPr/>
              </a:pPr>
              <a:t>6</a:t>
            </a:fld>
            <a:endParaRPr lang="en-GB" altLang="en-US"/>
          </a:p>
        </p:txBody>
      </p:sp>
    </p:spTree>
    <p:extLst>
      <p:ext uri="{BB962C8B-B14F-4D97-AF65-F5344CB8AC3E}">
        <p14:creationId xmlns:p14="http://schemas.microsoft.com/office/powerpoint/2010/main" val="5611267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700" dirty="0">
                <a:latin typeface="Calibri" panose="020F0502020204030204" pitchFamily="34" charset="0"/>
                <a:ea typeface="Times New Roman" panose="02020603050405020304" pitchFamily="18" charset="0"/>
              </a:rPr>
              <a:t>Overall, 85.9% of respondents gave permission and there were no significant differences in permission rates between the experimental consent groups (χ</a:t>
            </a:r>
            <a:r>
              <a:rPr lang="en-GB" sz="1700" baseline="30000" dirty="0">
                <a:latin typeface="Calibri" panose="020F0502020204030204" pitchFamily="34" charset="0"/>
                <a:ea typeface="Times New Roman" panose="02020603050405020304" pitchFamily="18" charset="0"/>
              </a:rPr>
              <a:t>2</a:t>
            </a:r>
            <a:r>
              <a:rPr lang="en-GB" sz="1700" dirty="0">
                <a:latin typeface="Calibri" panose="020F0502020204030204" pitchFamily="34" charset="0"/>
                <a:ea typeface="Times New Roman" panose="02020603050405020304" pitchFamily="18" charset="0"/>
              </a:rPr>
              <a:t> p&gt;0.05). However not all recordings were returned to the fieldwork agency, some recordings were not audible, and sometimes the consent question was missing in the recording. For reasons unknown to us, more recordings are missing if the consent question was asked late rather than early in the interview (χ</a:t>
            </a:r>
            <a:r>
              <a:rPr lang="en-GB" sz="1700" baseline="30000" dirty="0">
                <a:latin typeface="Calibri" panose="020F0502020204030204" pitchFamily="34" charset="0"/>
                <a:ea typeface="Times New Roman" panose="02020603050405020304" pitchFamily="18" charset="0"/>
              </a:rPr>
              <a:t>2</a:t>
            </a:r>
            <a:r>
              <a:rPr lang="en-GB" sz="1700" dirty="0">
                <a:latin typeface="Calibri" panose="020F0502020204030204" pitchFamily="34" charset="0"/>
                <a:ea typeface="Times New Roman" panose="02020603050405020304" pitchFamily="18" charset="0"/>
              </a:rPr>
              <a:t> p&lt;0.001). There is however no difference between those asked the easy and the standard consent questions (χ</a:t>
            </a:r>
            <a:r>
              <a:rPr lang="en-GB" sz="1700" baseline="30000" dirty="0">
                <a:latin typeface="Calibri" panose="020F0502020204030204" pitchFamily="34" charset="0"/>
                <a:ea typeface="Times New Roman" panose="02020603050405020304" pitchFamily="18" charset="0"/>
              </a:rPr>
              <a:t>2</a:t>
            </a:r>
            <a:r>
              <a:rPr lang="en-GB" sz="1700" dirty="0">
                <a:latin typeface="Calibri" panose="020F0502020204030204" pitchFamily="34" charset="0"/>
                <a:ea typeface="Times New Roman" panose="02020603050405020304" pitchFamily="18" charset="0"/>
              </a:rPr>
              <a:t> p&gt;0.05). The analysis of interviewer and respondent behaviours is based on the 780 respondents with codable audio-recordings</a:t>
            </a:r>
            <a:endParaRPr lang="en-GB" dirty="0"/>
          </a:p>
        </p:txBody>
      </p:sp>
      <p:sp>
        <p:nvSpPr>
          <p:cNvPr id="4" name="Slide Number Placeholder 3"/>
          <p:cNvSpPr>
            <a:spLocks noGrp="1"/>
          </p:cNvSpPr>
          <p:nvPr>
            <p:ph type="sldNum" sz="quarter" idx="5"/>
          </p:nvPr>
        </p:nvSpPr>
        <p:spPr/>
        <p:txBody>
          <a:bodyPr/>
          <a:lstStyle/>
          <a:p>
            <a:pPr>
              <a:defRPr/>
            </a:pPr>
            <a:fld id="{0068D10A-43CE-41E6-BC2C-32E391723988}" type="slidenum">
              <a:rPr lang="en-GB" smtClean="0"/>
              <a:pPr>
                <a:defRPr/>
              </a:pPr>
              <a:t>72</a:t>
            </a:fld>
            <a:endParaRPr lang="en-GB"/>
          </a:p>
        </p:txBody>
      </p:sp>
    </p:spTree>
    <p:extLst>
      <p:ext uri="{BB962C8B-B14F-4D97-AF65-F5344CB8AC3E}">
        <p14:creationId xmlns:p14="http://schemas.microsoft.com/office/powerpoint/2010/main" val="328627183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700" dirty="0">
                <a:latin typeface="Calibri" panose="020F0502020204030204" pitchFamily="34" charset="0"/>
                <a:ea typeface="Times New Roman" panose="02020603050405020304" pitchFamily="18" charset="0"/>
              </a:rPr>
              <a:t>Overall, 85.9% of respondents gave permission and there were no significant differences in permission rates between the experimental consent groups (χ</a:t>
            </a:r>
            <a:r>
              <a:rPr lang="en-GB" sz="1700" baseline="30000" dirty="0">
                <a:latin typeface="Calibri" panose="020F0502020204030204" pitchFamily="34" charset="0"/>
                <a:ea typeface="Times New Roman" panose="02020603050405020304" pitchFamily="18" charset="0"/>
              </a:rPr>
              <a:t>2</a:t>
            </a:r>
            <a:r>
              <a:rPr lang="en-GB" sz="1700" dirty="0">
                <a:latin typeface="Calibri" panose="020F0502020204030204" pitchFamily="34" charset="0"/>
                <a:ea typeface="Times New Roman" panose="02020603050405020304" pitchFamily="18" charset="0"/>
              </a:rPr>
              <a:t> p&gt;0.05). However not all recordings were returned to the fieldwork agency, some recordings were not audible, and sometimes the consent question was missing in the recording. For reasons unknown to us, more recordings are missing if the consent question was asked late rather than early in the interview (χ</a:t>
            </a:r>
            <a:r>
              <a:rPr lang="en-GB" sz="1700" baseline="30000" dirty="0">
                <a:latin typeface="Calibri" panose="020F0502020204030204" pitchFamily="34" charset="0"/>
                <a:ea typeface="Times New Roman" panose="02020603050405020304" pitchFamily="18" charset="0"/>
              </a:rPr>
              <a:t>2</a:t>
            </a:r>
            <a:r>
              <a:rPr lang="en-GB" sz="1700" dirty="0">
                <a:latin typeface="Calibri" panose="020F0502020204030204" pitchFamily="34" charset="0"/>
                <a:ea typeface="Times New Roman" panose="02020603050405020304" pitchFamily="18" charset="0"/>
              </a:rPr>
              <a:t> p&lt;0.001). There is however no difference between those asked the easy and the standard consent questions (χ</a:t>
            </a:r>
            <a:r>
              <a:rPr lang="en-GB" sz="1700" baseline="30000" dirty="0">
                <a:latin typeface="Calibri" panose="020F0502020204030204" pitchFamily="34" charset="0"/>
                <a:ea typeface="Times New Roman" panose="02020603050405020304" pitchFamily="18" charset="0"/>
              </a:rPr>
              <a:t>2</a:t>
            </a:r>
            <a:r>
              <a:rPr lang="en-GB" sz="1700" dirty="0">
                <a:latin typeface="Calibri" panose="020F0502020204030204" pitchFamily="34" charset="0"/>
                <a:ea typeface="Times New Roman" panose="02020603050405020304" pitchFamily="18" charset="0"/>
              </a:rPr>
              <a:t> p&gt;0.05). The analysis of interviewer and respondent behaviours is based on the 780 respondents with codable audio-recordings</a:t>
            </a:r>
            <a:endParaRPr lang="en-GB" dirty="0"/>
          </a:p>
        </p:txBody>
      </p:sp>
      <p:sp>
        <p:nvSpPr>
          <p:cNvPr id="4" name="Slide Number Placeholder 3"/>
          <p:cNvSpPr>
            <a:spLocks noGrp="1"/>
          </p:cNvSpPr>
          <p:nvPr>
            <p:ph type="sldNum" sz="quarter" idx="5"/>
          </p:nvPr>
        </p:nvSpPr>
        <p:spPr/>
        <p:txBody>
          <a:bodyPr/>
          <a:lstStyle/>
          <a:p>
            <a:pPr>
              <a:defRPr/>
            </a:pPr>
            <a:fld id="{0068D10A-43CE-41E6-BC2C-32E391723988}" type="slidenum">
              <a:rPr lang="en-GB" smtClean="0"/>
              <a:pPr>
                <a:defRPr/>
              </a:pPr>
              <a:t>73</a:t>
            </a:fld>
            <a:endParaRPr lang="en-GB"/>
          </a:p>
        </p:txBody>
      </p:sp>
    </p:spTree>
    <p:extLst>
      <p:ext uri="{BB962C8B-B14F-4D97-AF65-F5344CB8AC3E}">
        <p14:creationId xmlns:p14="http://schemas.microsoft.com/office/powerpoint/2010/main" val="262942557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Cognitive processing – are people who are answering online processing the request in a different way?</a:t>
            </a:r>
          </a:p>
        </p:txBody>
      </p:sp>
      <p:sp>
        <p:nvSpPr>
          <p:cNvPr id="4" name="Slide Number Placeholder 3"/>
          <p:cNvSpPr>
            <a:spLocks noGrp="1"/>
          </p:cNvSpPr>
          <p:nvPr>
            <p:ph type="sldNum" sz="quarter" idx="5"/>
          </p:nvPr>
        </p:nvSpPr>
        <p:spPr/>
        <p:txBody>
          <a:bodyPr/>
          <a:lstStyle/>
          <a:p>
            <a:pPr>
              <a:defRPr/>
            </a:pPr>
            <a:fld id="{0068D10A-43CE-41E6-BC2C-32E391723988}" type="slidenum">
              <a:rPr lang="en-GB" smtClean="0"/>
              <a:pPr>
                <a:defRPr/>
              </a:pPr>
              <a:t>74</a:t>
            </a:fld>
            <a:endParaRPr lang="en-GB"/>
          </a:p>
        </p:txBody>
      </p:sp>
    </p:spTree>
    <p:extLst>
      <p:ext uri="{BB962C8B-B14F-4D97-AF65-F5344CB8AC3E}">
        <p14:creationId xmlns:p14="http://schemas.microsoft.com/office/powerpoint/2010/main" val="55182560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Face-to-face interviews require greater cognitive processing because the person asking the question is there in front of you. </a:t>
            </a:r>
          </a:p>
        </p:txBody>
      </p:sp>
      <p:sp>
        <p:nvSpPr>
          <p:cNvPr id="4" name="Slide Number Placeholder 3"/>
          <p:cNvSpPr>
            <a:spLocks noGrp="1"/>
          </p:cNvSpPr>
          <p:nvPr>
            <p:ph type="sldNum" sz="quarter" idx="5"/>
          </p:nvPr>
        </p:nvSpPr>
        <p:spPr/>
        <p:txBody>
          <a:bodyPr/>
          <a:lstStyle/>
          <a:p>
            <a:pPr>
              <a:defRPr/>
            </a:pPr>
            <a:fld id="{BB7A5EC0-2A19-4DC4-8504-1AE5769654DB}" type="slidenum">
              <a:rPr lang="en-GB" altLang="en-US" smtClean="0"/>
              <a:pPr>
                <a:defRPr/>
              </a:pPr>
              <a:t>75</a:t>
            </a:fld>
            <a:endParaRPr lang="en-GB" altLang="en-US"/>
          </a:p>
        </p:txBody>
      </p:sp>
    </p:spTree>
    <p:extLst>
      <p:ext uri="{BB962C8B-B14F-4D97-AF65-F5344CB8AC3E}">
        <p14:creationId xmlns:p14="http://schemas.microsoft.com/office/powerpoint/2010/main" val="230490850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1375" y="571500"/>
            <a:ext cx="5073650" cy="2854325"/>
          </a:xfrm>
        </p:spPr>
      </p:sp>
      <p:sp>
        <p:nvSpPr>
          <p:cNvPr id="3" name="Notes Placeholder 2"/>
          <p:cNvSpPr>
            <a:spLocks noGrp="1"/>
          </p:cNvSpPr>
          <p:nvPr>
            <p:ph type="body" idx="1"/>
          </p:nvPr>
        </p:nvSpPr>
        <p:spPr/>
        <p:txBody>
          <a:bodyPr/>
          <a:lstStyle/>
          <a:p>
            <a:endParaRPr lang="en-GB" dirty="0"/>
          </a:p>
          <a:p>
            <a:r>
              <a:rPr lang="en-GB" dirty="0"/>
              <a:t>So it affected the “informed” part, but not the “consent” part…</a:t>
            </a:r>
          </a:p>
        </p:txBody>
      </p:sp>
      <p:sp>
        <p:nvSpPr>
          <p:cNvPr id="4" name="Slide Number Placeholder 3"/>
          <p:cNvSpPr>
            <a:spLocks noGrp="1"/>
          </p:cNvSpPr>
          <p:nvPr>
            <p:ph type="sldNum" sz="quarter" idx="5"/>
          </p:nvPr>
        </p:nvSpPr>
        <p:spPr/>
        <p:txBody>
          <a:bodyPr/>
          <a:lstStyle/>
          <a:p>
            <a:pPr>
              <a:defRPr/>
            </a:pPr>
            <a:fld id="{0068D10A-43CE-41E6-BC2C-32E391723988}" type="slidenum">
              <a:rPr lang="en-GB" smtClean="0"/>
              <a:pPr>
                <a:defRPr/>
              </a:pPr>
              <a:t>76</a:t>
            </a:fld>
            <a:endParaRPr lang="en-GB"/>
          </a:p>
        </p:txBody>
      </p:sp>
    </p:spTree>
    <p:extLst>
      <p:ext uri="{BB962C8B-B14F-4D97-AF65-F5344CB8AC3E}">
        <p14:creationId xmlns:p14="http://schemas.microsoft.com/office/powerpoint/2010/main" val="105956853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they may have not understood the question, but they were still confident in their decision…</a:t>
            </a:r>
          </a:p>
          <a:p>
            <a:endParaRPr lang="en-GB" dirty="0"/>
          </a:p>
          <a:p>
            <a:endParaRPr lang="en-GB" dirty="0"/>
          </a:p>
          <a:p>
            <a:r>
              <a:rPr lang="en-GB" dirty="0"/>
              <a:t>Both significant at p&lt;0.001</a:t>
            </a:r>
          </a:p>
        </p:txBody>
      </p:sp>
      <p:sp>
        <p:nvSpPr>
          <p:cNvPr id="4" name="Slide Number Placeholder 3"/>
          <p:cNvSpPr>
            <a:spLocks noGrp="1"/>
          </p:cNvSpPr>
          <p:nvPr>
            <p:ph type="sldNum" sz="quarter" idx="5"/>
          </p:nvPr>
        </p:nvSpPr>
        <p:spPr/>
        <p:txBody>
          <a:bodyPr/>
          <a:lstStyle/>
          <a:p>
            <a:fld id="{54B1ADC0-0201-4329-9D72-F32A72F09D3E}" type="slidenum">
              <a:rPr lang="en-GB" smtClean="0"/>
              <a:t>77</a:t>
            </a:fld>
            <a:endParaRPr lang="en-GB"/>
          </a:p>
        </p:txBody>
      </p:sp>
    </p:spTree>
    <p:extLst>
      <p:ext uri="{BB962C8B-B14F-4D97-AF65-F5344CB8AC3E}">
        <p14:creationId xmlns:p14="http://schemas.microsoft.com/office/powerpoint/2010/main" val="72299774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Online respondents understand less, and they answer less thoroughly… they are less likely to take a reflective decision and more likely to make a habit-based decision. They answer more than twice as fast as those interviewed face-to-face, they are less likely to click through to the leaflet, but more likely to say that they were presented with too much information. </a:t>
            </a:r>
          </a:p>
        </p:txBody>
      </p:sp>
      <p:sp>
        <p:nvSpPr>
          <p:cNvPr id="4" name="Slide Number Placeholder 3"/>
          <p:cNvSpPr>
            <a:spLocks noGrp="1"/>
          </p:cNvSpPr>
          <p:nvPr>
            <p:ph type="sldNum" sz="quarter" idx="5"/>
          </p:nvPr>
        </p:nvSpPr>
        <p:spPr/>
        <p:txBody>
          <a:bodyPr/>
          <a:lstStyle/>
          <a:p>
            <a:pPr>
              <a:defRPr/>
            </a:pPr>
            <a:fld id="{BB7A5EC0-2A19-4DC4-8504-1AE5769654DB}" type="slidenum">
              <a:rPr lang="en-GB" altLang="en-US" smtClean="0"/>
              <a:pPr>
                <a:defRPr/>
              </a:pPr>
              <a:t>78</a:t>
            </a:fld>
            <a:endParaRPr lang="en-GB" altLang="en-US"/>
          </a:p>
        </p:txBody>
      </p:sp>
    </p:spTree>
    <p:extLst>
      <p:ext uri="{BB962C8B-B14F-4D97-AF65-F5344CB8AC3E}">
        <p14:creationId xmlns:p14="http://schemas.microsoft.com/office/powerpoint/2010/main" val="237863276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gave them the introduction to the consent request, telling them what we would like to do. But before we actually asked the question, we asked them to provide possible reasons for and against consenting. </a:t>
            </a:r>
          </a:p>
        </p:txBody>
      </p:sp>
      <p:sp>
        <p:nvSpPr>
          <p:cNvPr id="4" name="Slide Number Placeholder 3"/>
          <p:cNvSpPr>
            <a:spLocks noGrp="1"/>
          </p:cNvSpPr>
          <p:nvPr>
            <p:ph type="sldNum" sz="quarter" idx="5"/>
          </p:nvPr>
        </p:nvSpPr>
        <p:spPr/>
        <p:txBody>
          <a:bodyPr/>
          <a:lstStyle/>
          <a:p>
            <a:pPr>
              <a:defRPr/>
            </a:pPr>
            <a:fld id="{BB7A5EC0-2A19-4DC4-8504-1AE5769654DB}" type="slidenum">
              <a:rPr lang="en-GB" altLang="en-US" smtClean="0"/>
              <a:pPr>
                <a:defRPr/>
              </a:pPr>
              <a:t>84</a:t>
            </a:fld>
            <a:endParaRPr lang="en-GB" altLang="en-US"/>
          </a:p>
        </p:txBody>
      </p:sp>
    </p:spTree>
    <p:extLst>
      <p:ext uri="{BB962C8B-B14F-4D97-AF65-F5344CB8AC3E}">
        <p14:creationId xmlns:p14="http://schemas.microsoft.com/office/powerpoint/2010/main" val="276427463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we again had the introduction to the consent request, but again before actually asking them the consent question, we asked them four objective knowledge questions….</a:t>
            </a:r>
          </a:p>
        </p:txBody>
      </p:sp>
      <p:sp>
        <p:nvSpPr>
          <p:cNvPr id="4" name="Slide Number Placeholder 3"/>
          <p:cNvSpPr>
            <a:spLocks noGrp="1"/>
          </p:cNvSpPr>
          <p:nvPr>
            <p:ph type="sldNum" sz="quarter" idx="5"/>
          </p:nvPr>
        </p:nvSpPr>
        <p:spPr/>
        <p:txBody>
          <a:bodyPr/>
          <a:lstStyle/>
          <a:p>
            <a:pPr>
              <a:defRPr/>
            </a:pPr>
            <a:fld id="{BB7A5EC0-2A19-4DC4-8504-1AE5769654DB}" type="slidenum">
              <a:rPr lang="en-GB" altLang="en-US" smtClean="0"/>
              <a:pPr>
                <a:defRPr/>
              </a:pPr>
              <a:t>86</a:t>
            </a:fld>
            <a:endParaRPr lang="en-GB" altLang="en-US"/>
          </a:p>
        </p:txBody>
      </p:sp>
    </p:spTree>
    <p:extLst>
      <p:ext uri="{BB962C8B-B14F-4D97-AF65-F5344CB8AC3E}">
        <p14:creationId xmlns:p14="http://schemas.microsoft.com/office/powerpoint/2010/main" val="175823870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CAPI – personal benefits/risks, and benefits to research/policy</a:t>
            </a:r>
          </a:p>
        </p:txBody>
      </p:sp>
      <p:sp>
        <p:nvSpPr>
          <p:cNvPr id="4" name="Slide Number Placeholder 3"/>
          <p:cNvSpPr>
            <a:spLocks noGrp="1"/>
          </p:cNvSpPr>
          <p:nvPr>
            <p:ph type="sldNum" sz="quarter" idx="5"/>
          </p:nvPr>
        </p:nvSpPr>
        <p:spPr/>
        <p:txBody>
          <a:bodyPr/>
          <a:lstStyle/>
          <a:p>
            <a:pPr>
              <a:defRPr/>
            </a:pPr>
            <a:fld id="{BB7A5EC0-2A19-4DC4-8504-1AE5769654DB}" type="slidenum">
              <a:rPr lang="en-GB" altLang="en-US" smtClean="0"/>
              <a:pPr>
                <a:defRPr/>
              </a:pPr>
              <a:t>87</a:t>
            </a:fld>
            <a:endParaRPr lang="en-GB" altLang="en-US"/>
          </a:p>
        </p:txBody>
      </p:sp>
    </p:spTree>
    <p:extLst>
      <p:ext uri="{BB962C8B-B14F-4D97-AF65-F5344CB8AC3E}">
        <p14:creationId xmlns:p14="http://schemas.microsoft.com/office/powerpoint/2010/main" val="4206100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an illustration from Data Collection with Wearables, Apps, and Sensors by Florian, Bella, Stephanie and Heidi. </a:t>
            </a:r>
          </a:p>
          <a:p>
            <a:endParaRPr lang="en-GB" dirty="0"/>
          </a:p>
          <a:p>
            <a:r>
              <a:rPr lang="en-GB" dirty="0"/>
              <a:t>It shows the increasing sophistication of the Samsung Galaxy series from Galaxy S in 2010, with 6 sensors up to the Galaxy S22 in 2022, with 17 sensors. </a:t>
            </a:r>
          </a:p>
        </p:txBody>
      </p:sp>
      <p:sp>
        <p:nvSpPr>
          <p:cNvPr id="4" name="Slide Number Placeholder 3"/>
          <p:cNvSpPr>
            <a:spLocks noGrp="1"/>
          </p:cNvSpPr>
          <p:nvPr>
            <p:ph type="sldNum" sz="quarter" idx="5"/>
          </p:nvPr>
        </p:nvSpPr>
        <p:spPr/>
        <p:txBody>
          <a:bodyPr/>
          <a:lstStyle/>
          <a:p>
            <a:pPr>
              <a:defRPr/>
            </a:pPr>
            <a:fld id="{052E4C8B-808E-40C4-B08E-7DDF26400079}" type="slidenum">
              <a:rPr lang="en-GB" altLang="en-US" smtClean="0"/>
              <a:pPr>
                <a:defRPr/>
              </a:pPr>
              <a:t>7</a:t>
            </a:fld>
            <a:endParaRPr lang="en-GB" altLang="en-US"/>
          </a:p>
        </p:txBody>
      </p:sp>
    </p:spTree>
    <p:extLst>
      <p:ext uri="{BB962C8B-B14F-4D97-AF65-F5344CB8AC3E}">
        <p14:creationId xmlns:p14="http://schemas.microsoft.com/office/powerpoint/2010/main" val="277511714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BB7A5EC0-2A19-4DC4-8504-1AE5769654DB}" type="slidenum">
              <a:rPr lang="en-GB" altLang="en-US" smtClean="0"/>
              <a:pPr>
                <a:defRPr/>
              </a:pPr>
              <a:t>88</a:t>
            </a:fld>
            <a:endParaRPr lang="en-GB" altLang="en-US"/>
          </a:p>
        </p:txBody>
      </p:sp>
    </p:spTree>
    <p:extLst>
      <p:ext uri="{BB962C8B-B14F-4D97-AF65-F5344CB8AC3E}">
        <p14:creationId xmlns:p14="http://schemas.microsoft.com/office/powerpoint/2010/main" val="52224145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Back to the drawing board on trying to nudge people to consider the question more reflectively. We would definitely be interested in any suggestions that you have for this. </a:t>
            </a:r>
          </a:p>
        </p:txBody>
      </p:sp>
      <p:sp>
        <p:nvSpPr>
          <p:cNvPr id="4" name="Slide Number Placeholder 3"/>
          <p:cNvSpPr>
            <a:spLocks noGrp="1"/>
          </p:cNvSpPr>
          <p:nvPr>
            <p:ph type="sldNum" sz="quarter" idx="5"/>
          </p:nvPr>
        </p:nvSpPr>
        <p:spPr/>
        <p:txBody>
          <a:bodyPr/>
          <a:lstStyle/>
          <a:p>
            <a:pPr>
              <a:defRPr/>
            </a:pPr>
            <a:fld id="{BB7A5EC0-2A19-4DC4-8504-1AE5769654DB}" type="slidenum">
              <a:rPr lang="en-GB" altLang="en-US" smtClean="0"/>
              <a:pPr>
                <a:defRPr/>
              </a:pPr>
              <a:t>89</a:t>
            </a:fld>
            <a:endParaRPr lang="en-GB" altLang="en-US"/>
          </a:p>
        </p:txBody>
      </p:sp>
    </p:spTree>
    <p:extLst>
      <p:ext uri="{BB962C8B-B14F-4D97-AF65-F5344CB8AC3E}">
        <p14:creationId xmlns:p14="http://schemas.microsoft.com/office/powerpoint/2010/main" val="396343272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068D10A-43CE-41E6-BC2C-32E391723988}" type="slidenum">
              <a:rPr lang="en-GB" smtClean="0"/>
              <a:pPr>
                <a:defRPr/>
              </a:pPr>
              <a:t>90</a:t>
            </a:fld>
            <a:endParaRPr lang="en-GB"/>
          </a:p>
        </p:txBody>
      </p:sp>
    </p:spTree>
    <p:extLst>
      <p:ext uri="{BB962C8B-B14F-4D97-AF65-F5344CB8AC3E}">
        <p14:creationId xmlns:p14="http://schemas.microsoft.com/office/powerpoint/2010/main" val="410852405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068D10A-43CE-41E6-BC2C-32E391723988}" type="slidenum">
              <a:rPr lang="en-GB" smtClean="0"/>
              <a:pPr>
                <a:defRPr/>
              </a:pPr>
              <a:t>93</a:t>
            </a:fld>
            <a:endParaRPr lang="en-GB"/>
          </a:p>
        </p:txBody>
      </p:sp>
    </p:spTree>
    <p:extLst>
      <p:ext uri="{BB962C8B-B14F-4D97-AF65-F5344CB8AC3E}">
        <p14:creationId xmlns:p14="http://schemas.microsoft.com/office/powerpoint/2010/main" val="157427570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1375" y="571500"/>
            <a:ext cx="5073650" cy="28543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0068D10A-43CE-41E6-BC2C-32E391723988}" type="slidenum">
              <a:rPr lang="en-GB" smtClean="0"/>
              <a:pPr>
                <a:defRPr/>
              </a:pPr>
              <a:t>95</a:t>
            </a:fld>
            <a:endParaRPr lang="en-GB"/>
          </a:p>
        </p:txBody>
      </p:sp>
    </p:spTree>
    <p:extLst>
      <p:ext uri="{BB962C8B-B14F-4D97-AF65-F5344CB8AC3E}">
        <p14:creationId xmlns:p14="http://schemas.microsoft.com/office/powerpoint/2010/main" val="5932866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107000"/>
              </a:lnSpc>
            </a:pPr>
            <a:r>
              <a:rPr lang="en-US" sz="2800" b="0" dirty="0"/>
              <a:t>We were expecting to have the higher consent rates in CAPI – where we were trying to nudge respondents to deeper cognitive processing, and where there was higher social pressure. However, the consent rate was the same as the Partial-CASI, where the respondent answered in self-completion mode and so whilst there was a nudge to more cognitive processing, there was no social pressure. Meanwhile, the treatment that we thought might get the lower consent rate, with no deeper cognitive processing and no social pressure – CASI – actually had the highest. </a:t>
            </a:r>
          </a:p>
        </p:txBody>
      </p:sp>
      <p:sp>
        <p:nvSpPr>
          <p:cNvPr id="4" name="Slide Number Placeholder 3"/>
          <p:cNvSpPr>
            <a:spLocks noGrp="1"/>
          </p:cNvSpPr>
          <p:nvPr>
            <p:ph type="sldNum" sz="quarter" idx="5"/>
          </p:nvPr>
        </p:nvSpPr>
        <p:spPr/>
        <p:txBody>
          <a:bodyPr/>
          <a:lstStyle/>
          <a:p>
            <a:pPr>
              <a:defRPr/>
            </a:pPr>
            <a:fld id="{BB7A5EC0-2A19-4DC4-8504-1AE5769654DB}" type="slidenum">
              <a:rPr lang="en-GB" altLang="en-US" smtClean="0"/>
              <a:pPr>
                <a:defRPr/>
              </a:pPr>
              <a:t>96</a:t>
            </a:fld>
            <a:endParaRPr lang="en-GB" altLang="en-US"/>
          </a:p>
        </p:txBody>
      </p:sp>
    </p:spTree>
    <p:extLst>
      <p:ext uri="{BB962C8B-B14F-4D97-AF65-F5344CB8AC3E}">
        <p14:creationId xmlns:p14="http://schemas.microsoft.com/office/powerpoint/2010/main" val="77580011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 differences between treatment groups significant</a:t>
            </a:r>
          </a:p>
        </p:txBody>
      </p:sp>
      <p:sp>
        <p:nvSpPr>
          <p:cNvPr id="4" name="Slide Number Placeholder 3"/>
          <p:cNvSpPr>
            <a:spLocks noGrp="1"/>
          </p:cNvSpPr>
          <p:nvPr>
            <p:ph type="sldNum" sz="quarter" idx="5"/>
          </p:nvPr>
        </p:nvSpPr>
        <p:spPr/>
        <p:txBody>
          <a:bodyPr/>
          <a:lstStyle/>
          <a:p>
            <a:pPr>
              <a:defRPr/>
            </a:pPr>
            <a:fld id="{0068D10A-43CE-41E6-BC2C-32E391723988}" type="slidenum">
              <a:rPr lang="en-GB" smtClean="0"/>
              <a:pPr>
                <a:defRPr/>
              </a:pPr>
              <a:t>97</a:t>
            </a:fld>
            <a:endParaRPr lang="en-GB"/>
          </a:p>
        </p:txBody>
      </p:sp>
    </p:spTree>
    <p:extLst>
      <p:ext uri="{BB962C8B-B14F-4D97-AF65-F5344CB8AC3E}">
        <p14:creationId xmlns:p14="http://schemas.microsoft.com/office/powerpoint/2010/main" val="151378312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39EEA9-3C26-9C1C-E2E0-29C398FD2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EE0F0F-9F8E-A11A-F818-FCB7B8F06A15}"/>
              </a:ext>
            </a:extLst>
          </p:cNvPr>
          <p:cNvSpPr>
            <a:spLocks noGrp="1" noRot="1" noChangeAspect="1"/>
          </p:cNvSpPr>
          <p:nvPr>
            <p:ph type="sldImg"/>
          </p:nvPr>
        </p:nvSpPr>
        <p:spPr>
          <a:xfrm>
            <a:off x="2111375" y="571500"/>
            <a:ext cx="5073650" cy="2854325"/>
          </a:xfrm>
        </p:spPr>
      </p:sp>
      <p:sp>
        <p:nvSpPr>
          <p:cNvPr id="3" name="Notes Placeholder 2">
            <a:extLst>
              <a:ext uri="{FF2B5EF4-FFF2-40B4-BE49-F238E27FC236}">
                <a16:creationId xmlns:a16="http://schemas.microsoft.com/office/drawing/2014/main" id="{3ABBCEC4-ECC0-86C9-A459-B0E1C107B9C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EEFA82E-E0DF-6945-AFFB-55E49E986BB9}"/>
              </a:ext>
            </a:extLst>
          </p:cNvPr>
          <p:cNvSpPr>
            <a:spLocks noGrp="1"/>
          </p:cNvSpPr>
          <p:nvPr>
            <p:ph type="sldNum" sz="quarter" idx="5"/>
          </p:nvPr>
        </p:nvSpPr>
        <p:spPr/>
        <p:txBody>
          <a:bodyPr/>
          <a:lstStyle/>
          <a:p>
            <a:pPr>
              <a:defRPr/>
            </a:pPr>
            <a:fld id="{0068D10A-43CE-41E6-BC2C-32E391723988}" type="slidenum">
              <a:rPr lang="en-GB" smtClean="0"/>
              <a:pPr>
                <a:defRPr/>
              </a:pPr>
              <a:t>98</a:t>
            </a:fld>
            <a:endParaRPr lang="en-GB"/>
          </a:p>
        </p:txBody>
      </p:sp>
    </p:spTree>
    <p:extLst>
      <p:ext uri="{BB962C8B-B14F-4D97-AF65-F5344CB8AC3E}">
        <p14:creationId xmlns:p14="http://schemas.microsoft.com/office/powerpoint/2010/main" val="268404318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But we have an early delivery…These are interim figures, and the video treatment group has a significantly higher consent rate compared to other two groups. </a:t>
            </a:r>
          </a:p>
        </p:txBody>
      </p:sp>
      <p:sp>
        <p:nvSpPr>
          <p:cNvPr id="4" name="Slide Number Placeholder 3"/>
          <p:cNvSpPr>
            <a:spLocks noGrp="1"/>
          </p:cNvSpPr>
          <p:nvPr>
            <p:ph type="sldNum" sz="quarter" idx="5"/>
          </p:nvPr>
        </p:nvSpPr>
        <p:spPr/>
        <p:txBody>
          <a:bodyPr/>
          <a:lstStyle/>
          <a:p>
            <a:pPr>
              <a:defRPr/>
            </a:pPr>
            <a:fld id="{BB7A5EC0-2A19-4DC4-8504-1AE5769654DB}" type="slidenum">
              <a:rPr lang="en-GB" altLang="en-US" smtClean="0"/>
              <a:pPr>
                <a:defRPr/>
              </a:pPr>
              <a:t>101</a:t>
            </a:fld>
            <a:endParaRPr lang="en-GB" altLang="en-US"/>
          </a:p>
        </p:txBody>
      </p:sp>
    </p:spTree>
    <p:extLst>
      <p:ext uri="{BB962C8B-B14F-4D97-AF65-F5344CB8AC3E}">
        <p14:creationId xmlns:p14="http://schemas.microsoft.com/office/powerpoint/2010/main" val="245127791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671390-262C-4D37-E490-A5715262F3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C79FEE-E338-2752-2865-01A28F7E67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4158F1-0C7C-B147-D252-813D9C79A93E}"/>
              </a:ext>
            </a:extLst>
          </p:cNvPr>
          <p:cNvSpPr>
            <a:spLocks noGrp="1"/>
          </p:cNvSpPr>
          <p:nvPr>
            <p:ph type="body" idx="1"/>
          </p:nvPr>
        </p:nvSpPr>
        <p:spPr/>
        <p:txBody>
          <a:bodyPr/>
          <a:lstStyle/>
          <a:p>
            <a:r>
              <a:rPr lang="en-GB" dirty="0"/>
              <a:t>Cognitive effort on a 0-10 scale of 4.1 for video and 3.7 for standard. </a:t>
            </a:r>
          </a:p>
        </p:txBody>
      </p:sp>
      <p:sp>
        <p:nvSpPr>
          <p:cNvPr id="4" name="Slide Number Placeholder 3">
            <a:extLst>
              <a:ext uri="{FF2B5EF4-FFF2-40B4-BE49-F238E27FC236}">
                <a16:creationId xmlns:a16="http://schemas.microsoft.com/office/drawing/2014/main" id="{FFA2B18D-2B7D-A4C8-2BDE-DD9282A9682F}"/>
              </a:ext>
            </a:extLst>
          </p:cNvPr>
          <p:cNvSpPr>
            <a:spLocks noGrp="1"/>
          </p:cNvSpPr>
          <p:nvPr>
            <p:ph type="sldNum" sz="quarter" idx="5"/>
          </p:nvPr>
        </p:nvSpPr>
        <p:spPr/>
        <p:txBody>
          <a:bodyPr/>
          <a:lstStyle/>
          <a:p>
            <a:pPr>
              <a:defRPr/>
            </a:pPr>
            <a:fld id="{BB7A5EC0-2A19-4DC4-8504-1AE5769654DB}" type="slidenum">
              <a:rPr lang="en-GB" altLang="en-US" smtClean="0"/>
              <a:pPr>
                <a:defRPr/>
              </a:pPr>
              <a:t>102</a:t>
            </a:fld>
            <a:endParaRPr lang="en-GB" altLang="en-US"/>
          </a:p>
        </p:txBody>
      </p:sp>
    </p:spTree>
    <p:extLst>
      <p:ext uri="{BB962C8B-B14F-4D97-AF65-F5344CB8AC3E}">
        <p14:creationId xmlns:p14="http://schemas.microsoft.com/office/powerpoint/2010/main" val="209784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not just smartphones, other devices which enable data to be collected in detail are increasing in quality and decreasing in price. </a:t>
            </a:r>
          </a:p>
          <a:p>
            <a:endParaRPr lang="en-US" dirty="0"/>
          </a:p>
          <a:p>
            <a:r>
              <a:rPr lang="en-US" dirty="0"/>
              <a:t>Wearable sensors mean we can collect accelerometry, GPS data, measure sleep quality, air quality and so on.</a:t>
            </a:r>
          </a:p>
          <a:p>
            <a:endParaRPr lang="en-US" dirty="0"/>
          </a:p>
          <a:p>
            <a:r>
              <a:rPr lang="en-US" dirty="0"/>
              <a:t>We’re leaving a larger digital footprint as we go through our every day lives – every time we interact electronically we leave a trace. </a:t>
            </a:r>
          </a:p>
          <a:p>
            <a:endParaRPr lang="en-US" dirty="0"/>
          </a:p>
          <a:p>
            <a:r>
              <a:rPr lang="en-US" dirty="0"/>
              <a:t>Methods to collect biological samples are improving which reduce the cost of collection. And AI…. Anything I would have written when I put these slides together would already be out of date. </a:t>
            </a:r>
            <a:endParaRPr lang="en-GB" dirty="0"/>
          </a:p>
        </p:txBody>
      </p:sp>
      <p:sp>
        <p:nvSpPr>
          <p:cNvPr id="4" name="Slide Number Placeholder 3"/>
          <p:cNvSpPr>
            <a:spLocks noGrp="1"/>
          </p:cNvSpPr>
          <p:nvPr>
            <p:ph type="sldNum" sz="quarter" idx="5"/>
          </p:nvPr>
        </p:nvSpPr>
        <p:spPr/>
        <p:txBody>
          <a:bodyPr/>
          <a:lstStyle/>
          <a:p>
            <a:pPr>
              <a:defRPr/>
            </a:pPr>
            <a:fld id="{BB7A5EC0-2A19-4DC4-8504-1AE5769654DB}" type="slidenum">
              <a:rPr lang="en-GB" altLang="en-US" smtClean="0"/>
              <a:pPr>
                <a:defRPr/>
              </a:pPr>
              <a:t>8</a:t>
            </a:fld>
            <a:endParaRPr lang="en-GB" altLang="en-US"/>
          </a:p>
        </p:txBody>
      </p:sp>
    </p:spTree>
    <p:extLst>
      <p:ext uri="{BB962C8B-B14F-4D97-AF65-F5344CB8AC3E}">
        <p14:creationId xmlns:p14="http://schemas.microsoft.com/office/powerpoint/2010/main" val="337484549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Devices used by web respondents:  57% PC, laptop, notebook; 29% tablet; 14% smartphone</a:t>
            </a:r>
          </a:p>
          <a:p>
            <a:pPr marL="393091" indent="-349415"/>
            <a:r>
              <a:rPr lang="en-GB" dirty="0"/>
              <a:t>Logit models to control for respondent characteristics</a:t>
            </a:r>
          </a:p>
          <a:p>
            <a:pPr marL="393091" indent="-349415"/>
            <a:endParaRPr lang="en-GB" dirty="0"/>
          </a:p>
          <a:p>
            <a:pPr marL="393091" indent="-349415" defTabSz="931774" eaLnBrk="1" fontAlgn="auto" hangingPunct="1">
              <a:spcBef>
                <a:spcPts val="0"/>
              </a:spcBef>
              <a:spcAft>
                <a:spcPts val="0"/>
              </a:spcAft>
              <a:defRPr/>
            </a:pPr>
            <a:r>
              <a:rPr lang="en-GB" dirty="0">
                <a:latin typeface="Calibri" panose="020F0502020204030204" pitchFamily="34" charset="0"/>
                <a:ea typeface="Times New Roman" panose="02020603050405020304" pitchFamily="18" charset="0"/>
              </a:rPr>
              <a:t>Overall, 85.9% of respondents gave permission and there were no significant differences in permission rates between the experimental consent groups (χ</a:t>
            </a:r>
            <a:r>
              <a:rPr lang="en-GB" baseline="30000" dirty="0">
                <a:latin typeface="Calibri" panose="020F0502020204030204" pitchFamily="34" charset="0"/>
                <a:ea typeface="Times New Roman" panose="02020603050405020304" pitchFamily="18" charset="0"/>
              </a:rPr>
              <a:t>2</a:t>
            </a:r>
            <a:r>
              <a:rPr lang="en-GB" dirty="0">
                <a:latin typeface="Calibri" panose="020F0502020204030204" pitchFamily="34" charset="0"/>
                <a:ea typeface="Times New Roman" panose="02020603050405020304" pitchFamily="18" charset="0"/>
              </a:rPr>
              <a:t> p&gt;0.05). However not all recordings were returned to the fieldwork agency, some recordings were not audible, and sometimes the consent question was missing in the recording. For reasons unknown to us, more recordings are missing if the consent question was asked late rather than early in the interview (χ</a:t>
            </a:r>
            <a:r>
              <a:rPr lang="en-GB" baseline="30000" dirty="0">
                <a:latin typeface="Calibri" panose="020F0502020204030204" pitchFamily="34" charset="0"/>
                <a:ea typeface="Times New Roman" panose="02020603050405020304" pitchFamily="18" charset="0"/>
              </a:rPr>
              <a:t>2</a:t>
            </a:r>
            <a:r>
              <a:rPr lang="en-GB" dirty="0">
                <a:latin typeface="Calibri" panose="020F0502020204030204" pitchFamily="34" charset="0"/>
                <a:ea typeface="Times New Roman" panose="02020603050405020304" pitchFamily="18" charset="0"/>
              </a:rPr>
              <a:t> p&lt;0.001). There is however no difference between those asked the easy and the standard consent questions (χ</a:t>
            </a:r>
            <a:r>
              <a:rPr lang="en-GB" baseline="30000" dirty="0">
                <a:latin typeface="Calibri" panose="020F0502020204030204" pitchFamily="34" charset="0"/>
                <a:ea typeface="Times New Roman" panose="02020603050405020304" pitchFamily="18" charset="0"/>
              </a:rPr>
              <a:t>2</a:t>
            </a:r>
            <a:r>
              <a:rPr lang="en-GB" dirty="0">
                <a:latin typeface="Calibri" panose="020F0502020204030204" pitchFamily="34" charset="0"/>
                <a:ea typeface="Times New Roman" panose="02020603050405020304" pitchFamily="18" charset="0"/>
              </a:rPr>
              <a:t> p&gt;0.05). The analysis of interviewer and respondent behaviours is based on the 780 respondents with codable audio-recordings</a:t>
            </a:r>
            <a:endParaRPr lang="en-GB" dirty="0"/>
          </a:p>
          <a:p>
            <a:pPr marL="393091" indent="-349415"/>
            <a:endParaRPr lang="en-GB" dirty="0"/>
          </a:p>
          <a:p>
            <a:endParaRPr lang="en-GB" dirty="0"/>
          </a:p>
        </p:txBody>
      </p:sp>
      <p:sp>
        <p:nvSpPr>
          <p:cNvPr id="4" name="Slide Number Placeholder 3"/>
          <p:cNvSpPr>
            <a:spLocks noGrp="1"/>
          </p:cNvSpPr>
          <p:nvPr>
            <p:ph type="sldNum" sz="quarter" idx="5"/>
          </p:nvPr>
        </p:nvSpPr>
        <p:spPr/>
        <p:txBody>
          <a:bodyPr/>
          <a:lstStyle/>
          <a:p>
            <a:fld id="{54B1ADC0-0201-4329-9D72-F32A72F09D3E}" type="slidenum">
              <a:rPr lang="en-GB" smtClean="0"/>
              <a:t>105</a:t>
            </a:fld>
            <a:endParaRPr lang="en-GB"/>
          </a:p>
        </p:txBody>
      </p:sp>
    </p:spTree>
    <p:extLst>
      <p:ext uri="{BB962C8B-B14F-4D97-AF65-F5344CB8AC3E}">
        <p14:creationId xmlns:p14="http://schemas.microsoft.com/office/powerpoint/2010/main" val="13788663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BB7A5EC0-2A19-4DC4-8504-1AE5769654DB}" type="slidenum">
              <a:rPr lang="en-GB" altLang="en-US" smtClean="0"/>
              <a:pPr>
                <a:defRPr/>
              </a:pPr>
              <a:t>108</a:t>
            </a:fld>
            <a:endParaRPr lang="en-GB" altLang="en-US"/>
          </a:p>
        </p:txBody>
      </p:sp>
    </p:spTree>
    <p:extLst>
      <p:ext uri="{BB962C8B-B14F-4D97-AF65-F5344CB8AC3E}">
        <p14:creationId xmlns:p14="http://schemas.microsoft.com/office/powerpoint/2010/main" val="4144915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A6BCB-728D-E5B4-73EE-D7231616A0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3B6A51-134E-A852-1515-420E329936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66077D-3C9C-A41E-643A-6A1D54F92340}"/>
              </a:ext>
            </a:extLst>
          </p:cNvPr>
          <p:cNvSpPr>
            <a:spLocks noGrp="1"/>
          </p:cNvSpPr>
          <p:nvPr>
            <p:ph type="body" idx="1"/>
          </p:nvPr>
        </p:nvSpPr>
        <p:spPr/>
        <p:txBody>
          <a:bodyPr/>
          <a:lstStyle/>
          <a:p>
            <a:r>
              <a:rPr lang="en-GB" dirty="0"/>
              <a:t>This is the conceptual framework for consents</a:t>
            </a:r>
            <a:endParaRPr lang="en-GB" sz="1500" dirty="0">
              <a:solidFill>
                <a:srgbClr val="626464"/>
              </a:solidFill>
              <a:latin typeface="Calibri" panose="020F0502020204030204" pitchFamily="34" charset="0"/>
            </a:endParaRPr>
          </a:p>
        </p:txBody>
      </p:sp>
      <p:sp>
        <p:nvSpPr>
          <p:cNvPr id="4" name="Slide Number Placeholder 3">
            <a:extLst>
              <a:ext uri="{FF2B5EF4-FFF2-40B4-BE49-F238E27FC236}">
                <a16:creationId xmlns:a16="http://schemas.microsoft.com/office/drawing/2014/main" id="{24F39413-ADB7-7C40-F200-D67747C8BFBE}"/>
              </a:ext>
            </a:extLst>
          </p:cNvPr>
          <p:cNvSpPr>
            <a:spLocks noGrp="1"/>
          </p:cNvSpPr>
          <p:nvPr>
            <p:ph type="sldNum" sz="quarter" idx="5"/>
          </p:nvPr>
        </p:nvSpPr>
        <p:spPr/>
        <p:txBody>
          <a:bodyPr/>
          <a:lstStyle/>
          <a:p>
            <a:fld id="{54B1ADC0-0201-4329-9D72-F32A72F09D3E}" type="slidenum">
              <a:rPr lang="en-GB" smtClean="0"/>
              <a:t>110</a:t>
            </a:fld>
            <a:endParaRPr lang="en-GB"/>
          </a:p>
        </p:txBody>
      </p:sp>
    </p:spTree>
    <p:extLst>
      <p:ext uri="{BB962C8B-B14F-4D97-AF65-F5344CB8AC3E}">
        <p14:creationId xmlns:p14="http://schemas.microsoft.com/office/powerpoint/2010/main" val="150486124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45126-9CD0-FA63-2CCD-783D5873CB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DACEFC-398E-B225-0C42-69314AB374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0F9251-C94E-1EAC-63AF-8965893EB3BB}"/>
              </a:ext>
            </a:extLst>
          </p:cNvPr>
          <p:cNvSpPr>
            <a:spLocks noGrp="1"/>
          </p:cNvSpPr>
          <p:nvPr>
            <p:ph type="body" idx="1"/>
          </p:nvPr>
        </p:nvSpPr>
        <p:spPr/>
        <p:txBody>
          <a:bodyPr/>
          <a:lstStyle/>
          <a:p>
            <a:r>
              <a:rPr lang="en-GB" dirty="0"/>
              <a:t>Here the conceptual framework also includes the additional task request. This impacts on the outcome directly, but also affects the decision process. The outcomes are both participation – agreement to take part in the additional task – but also compliance, whether they go through and fully participate. </a:t>
            </a:r>
          </a:p>
          <a:p>
            <a:endParaRPr lang="en-GB" sz="1500" dirty="0">
              <a:solidFill>
                <a:srgbClr val="626464"/>
              </a:solidFill>
              <a:latin typeface="Calibri" panose="020F0502020204030204" pitchFamily="34" charset="0"/>
            </a:endParaRPr>
          </a:p>
          <a:p>
            <a:r>
              <a:rPr lang="en-GB" sz="1500" dirty="0">
                <a:solidFill>
                  <a:srgbClr val="626464"/>
                </a:solidFill>
                <a:latin typeface="Calibri" panose="020F0502020204030204" pitchFamily="34" charset="0"/>
              </a:rPr>
              <a:t>It also includes another stage – once the decision has been made to take part in the additional task – there is the ability to carry that out. Participants need to be willing and able. They need to have the right equipment – for example a smartphone which is sufficiently new and updated, with enough storage capacity, a good enough camera and so on – and they need to be know how to use it. </a:t>
            </a:r>
          </a:p>
        </p:txBody>
      </p:sp>
      <p:sp>
        <p:nvSpPr>
          <p:cNvPr id="4" name="Slide Number Placeholder 3">
            <a:extLst>
              <a:ext uri="{FF2B5EF4-FFF2-40B4-BE49-F238E27FC236}">
                <a16:creationId xmlns:a16="http://schemas.microsoft.com/office/drawing/2014/main" id="{C7466B57-36C3-782D-253B-8FA723731E8A}"/>
              </a:ext>
            </a:extLst>
          </p:cNvPr>
          <p:cNvSpPr>
            <a:spLocks noGrp="1"/>
          </p:cNvSpPr>
          <p:nvPr>
            <p:ph type="sldNum" sz="quarter" idx="5"/>
          </p:nvPr>
        </p:nvSpPr>
        <p:spPr/>
        <p:txBody>
          <a:bodyPr/>
          <a:lstStyle/>
          <a:p>
            <a:fld id="{54B1ADC0-0201-4329-9D72-F32A72F09D3E}" type="slidenum">
              <a:rPr lang="en-GB" smtClean="0"/>
              <a:t>111</a:t>
            </a:fld>
            <a:endParaRPr lang="en-GB"/>
          </a:p>
        </p:txBody>
      </p:sp>
    </p:spTree>
    <p:extLst>
      <p:ext uri="{BB962C8B-B14F-4D97-AF65-F5344CB8AC3E}">
        <p14:creationId xmlns:p14="http://schemas.microsoft.com/office/powerpoint/2010/main" val="34873943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Following slides: examples….</a:t>
            </a:r>
          </a:p>
        </p:txBody>
      </p:sp>
      <p:sp>
        <p:nvSpPr>
          <p:cNvPr id="4" name="Slide Number Placeholder 3"/>
          <p:cNvSpPr>
            <a:spLocks noGrp="1"/>
          </p:cNvSpPr>
          <p:nvPr>
            <p:ph type="sldNum" sz="quarter" idx="5"/>
          </p:nvPr>
        </p:nvSpPr>
        <p:spPr/>
        <p:txBody>
          <a:bodyPr/>
          <a:lstStyle/>
          <a:p>
            <a:pPr>
              <a:defRPr/>
            </a:pPr>
            <a:fld id="{0068D10A-43CE-41E6-BC2C-32E391723988}" type="slidenum">
              <a:rPr lang="en-GB" smtClean="0"/>
              <a:pPr>
                <a:defRPr/>
              </a:pPr>
              <a:t>112</a:t>
            </a:fld>
            <a:endParaRPr lang="en-GB"/>
          </a:p>
        </p:txBody>
      </p:sp>
    </p:spTree>
    <p:extLst>
      <p:ext uri="{BB962C8B-B14F-4D97-AF65-F5344CB8AC3E}">
        <p14:creationId xmlns:p14="http://schemas.microsoft.com/office/powerpoint/2010/main" val="264605618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052E4C8B-808E-40C4-B08E-7DDF26400079}" type="slidenum">
              <a:rPr lang="en-GB" altLang="en-US" smtClean="0"/>
              <a:pPr>
                <a:defRPr/>
              </a:pPr>
              <a:t>113</a:t>
            </a:fld>
            <a:endParaRPr lang="en-GB" altLang="en-US"/>
          </a:p>
        </p:txBody>
      </p:sp>
    </p:spTree>
    <p:extLst>
      <p:ext uri="{BB962C8B-B14F-4D97-AF65-F5344CB8AC3E}">
        <p14:creationId xmlns:p14="http://schemas.microsoft.com/office/powerpoint/2010/main" val="394820655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052E4C8B-808E-40C4-B08E-7DDF26400079}" type="slidenum">
              <a:rPr lang="en-GB" altLang="en-US" smtClean="0"/>
              <a:pPr>
                <a:defRPr/>
              </a:pPr>
              <a:t>114</a:t>
            </a:fld>
            <a:endParaRPr lang="en-GB" altLang="en-US"/>
          </a:p>
        </p:txBody>
      </p:sp>
    </p:spTree>
    <p:extLst>
      <p:ext uri="{BB962C8B-B14F-4D97-AF65-F5344CB8AC3E}">
        <p14:creationId xmlns:p14="http://schemas.microsoft.com/office/powerpoint/2010/main" val="299885934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052E4C8B-808E-40C4-B08E-7DDF26400079}" type="slidenum">
              <a:rPr lang="en-GB" altLang="en-US" smtClean="0"/>
              <a:pPr>
                <a:defRPr/>
              </a:pPr>
              <a:t>115</a:t>
            </a:fld>
            <a:endParaRPr lang="en-GB" altLang="en-US"/>
          </a:p>
        </p:txBody>
      </p:sp>
    </p:spTree>
    <p:extLst>
      <p:ext uri="{BB962C8B-B14F-4D97-AF65-F5344CB8AC3E}">
        <p14:creationId xmlns:p14="http://schemas.microsoft.com/office/powerpoint/2010/main" val="238648043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052E4C8B-808E-40C4-B08E-7DDF26400079}" type="slidenum">
              <a:rPr lang="en-GB" altLang="en-US" smtClean="0"/>
              <a:pPr>
                <a:defRPr/>
              </a:pPr>
              <a:t>116</a:t>
            </a:fld>
            <a:endParaRPr lang="en-GB" altLang="en-US"/>
          </a:p>
        </p:txBody>
      </p:sp>
    </p:spTree>
    <p:extLst>
      <p:ext uri="{BB962C8B-B14F-4D97-AF65-F5344CB8AC3E}">
        <p14:creationId xmlns:p14="http://schemas.microsoft.com/office/powerpoint/2010/main" val="295885958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052E4C8B-808E-40C4-B08E-7DDF26400079}" type="slidenum">
              <a:rPr lang="en-GB" altLang="en-US" smtClean="0"/>
              <a:pPr>
                <a:defRPr/>
              </a:pPr>
              <a:t>117</a:t>
            </a:fld>
            <a:endParaRPr lang="en-GB" altLang="en-US"/>
          </a:p>
        </p:txBody>
      </p:sp>
    </p:spTree>
    <p:extLst>
      <p:ext uri="{BB962C8B-B14F-4D97-AF65-F5344CB8AC3E}">
        <p14:creationId xmlns:p14="http://schemas.microsoft.com/office/powerpoint/2010/main" val="1902074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Because of the growth in new devices and the potential for innovative data collection, researchers have wanted to do more than just ask survey questions</a:t>
            </a:r>
          </a:p>
        </p:txBody>
      </p:sp>
      <p:sp>
        <p:nvSpPr>
          <p:cNvPr id="4" name="Slide Number Placeholder 3"/>
          <p:cNvSpPr>
            <a:spLocks noGrp="1"/>
          </p:cNvSpPr>
          <p:nvPr>
            <p:ph type="sldNum" sz="quarter" idx="5"/>
          </p:nvPr>
        </p:nvSpPr>
        <p:spPr/>
        <p:txBody>
          <a:bodyPr/>
          <a:lstStyle/>
          <a:p>
            <a:pPr>
              <a:defRPr/>
            </a:pPr>
            <a:fld id="{052E4C8B-808E-40C4-B08E-7DDF26400079}" type="slidenum">
              <a:rPr lang="en-GB" altLang="en-US" smtClean="0"/>
              <a:pPr>
                <a:defRPr/>
              </a:pPr>
              <a:t>9</a:t>
            </a:fld>
            <a:endParaRPr lang="en-GB" altLang="en-US"/>
          </a:p>
        </p:txBody>
      </p:sp>
    </p:spTree>
    <p:extLst>
      <p:ext uri="{BB962C8B-B14F-4D97-AF65-F5344CB8AC3E}">
        <p14:creationId xmlns:p14="http://schemas.microsoft.com/office/powerpoint/2010/main" val="372481984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the IP we see the same increase in the proportion of sample members who use smartphones. We also see that some app studies are clearly more popular than others. </a:t>
            </a:r>
          </a:p>
          <a:p>
            <a:endParaRPr lang="en-GB" dirty="0"/>
          </a:p>
          <a:p>
            <a:r>
              <a:rPr lang="en-GB" dirty="0"/>
              <a:t>Smartphone use:</a:t>
            </a:r>
          </a:p>
          <a:p>
            <a:r>
              <a:rPr lang="en-GB" dirty="0"/>
              <a:t>2016: 66%</a:t>
            </a:r>
          </a:p>
          <a:p>
            <a:r>
              <a:rPr lang="en-GB" dirty="0"/>
              <a:t>2023: 92%</a:t>
            </a:r>
          </a:p>
          <a:p>
            <a:endParaRPr lang="en-GB" dirty="0"/>
          </a:p>
          <a:p>
            <a:r>
              <a:rPr lang="en-GB" dirty="0"/>
              <a:t>SS1: 13%</a:t>
            </a:r>
          </a:p>
          <a:p>
            <a:r>
              <a:rPr lang="en-GB" dirty="0"/>
              <a:t>SS2:17%</a:t>
            </a:r>
          </a:p>
          <a:p>
            <a:r>
              <a:rPr lang="en-GB" dirty="0"/>
              <a:t>Wellbeing: 45%</a:t>
            </a:r>
          </a:p>
          <a:p>
            <a:r>
              <a:rPr lang="en-GB" dirty="0"/>
              <a:t>BVI: 18%</a:t>
            </a:r>
          </a:p>
          <a:p>
            <a:r>
              <a:rPr lang="en-GB" dirty="0"/>
              <a:t>Navigation: 47%</a:t>
            </a:r>
          </a:p>
          <a:p>
            <a:endParaRPr lang="en-US" dirty="0"/>
          </a:p>
        </p:txBody>
      </p:sp>
      <p:sp>
        <p:nvSpPr>
          <p:cNvPr id="4" name="Slide Number Placeholder 3"/>
          <p:cNvSpPr>
            <a:spLocks noGrp="1"/>
          </p:cNvSpPr>
          <p:nvPr>
            <p:ph type="sldNum" sz="quarter" idx="5"/>
          </p:nvPr>
        </p:nvSpPr>
        <p:spPr/>
        <p:txBody>
          <a:bodyPr/>
          <a:lstStyle/>
          <a:p>
            <a:pPr>
              <a:defRPr/>
            </a:pPr>
            <a:fld id="{0068D10A-43CE-41E6-BC2C-32E391723988}" type="slidenum">
              <a:rPr lang="en-GB" smtClean="0"/>
              <a:pPr>
                <a:defRPr/>
              </a:pPr>
              <a:t>118</a:t>
            </a:fld>
            <a:endParaRPr lang="en-GB"/>
          </a:p>
        </p:txBody>
      </p:sp>
    </p:spTree>
    <p:extLst>
      <p:ext uri="{BB962C8B-B14F-4D97-AF65-F5344CB8AC3E}">
        <p14:creationId xmlns:p14="http://schemas.microsoft.com/office/powerpoint/2010/main" val="147092705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we can identify where we lose respondents, we might be able to work out how to *keep* respondents.</a:t>
            </a:r>
          </a:p>
        </p:txBody>
      </p:sp>
      <p:sp>
        <p:nvSpPr>
          <p:cNvPr id="4" name="Slide Number Placeholder 3"/>
          <p:cNvSpPr>
            <a:spLocks noGrp="1"/>
          </p:cNvSpPr>
          <p:nvPr>
            <p:ph type="sldNum" sz="quarter" idx="5"/>
          </p:nvPr>
        </p:nvSpPr>
        <p:spPr/>
        <p:txBody>
          <a:bodyPr/>
          <a:lstStyle/>
          <a:p>
            <a:pPr>
              <a:defRPr/>
            </a:pPr>
            <a:fld id="{BB7A5EC0-2A19-4DC4-8504-1AE5769654DB}" type="slidenum">
              <a:rPr lang="en-GB" altLang="en-US" smtClean="0"/>
              <a:pPr>
                <a:defRPr/>
              </a:pPr>
              <a:t>119</a:t>
            </a:fld>
            <a:endParaRPr lang="en-GB" altLang="en-US"/>
          </a:p>
        </p:txBody>
      </p:sp>
    </p:spTree>
    <p:extLst>
      <p:ext uri="{BB962C8B-B14F-4D97-AF65-F5344CB8AC3E}">
        <p14:creationId xmlns:p14="http://schemas.microsoft.com/office/powerpoint/2010/main" val="24410035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collect information about why people did not take part in the app study, to see where people dropped out. This looks at the Body Volume app, which was one of the less popular, and the Navigation game, which was one of the more popular. We need participants to be willing and able to take part. For the app studies we’ve run more recently, it seems that willingness is the main obstacle, rather than technical reasons. We should note, though, that these two app studies used apps which were not particularly “power-hungry”, more recent apps – or those with more technical complexity – may need newer models of phones with more recent operating systems. </a:t>
            </a:r>
          </a:p>
        </p:txBody>
      </p:sp>
      <p:sp>
        <p:nvSpPr>
          <p:cNvPr id="4" name="Slide Number Placeholder 3"/>
          <p:cNvSpPr>
            <a:spLocks noGrp="1"/>
          </p:cNvSpPr>
          <p:nvPr>
            <p:ph type="sldNum" sz="quarter" idx="5"/>
          </p:nvPr>
        </p:nvSpPr>
        <p:spPr/>
        <p:txBody>
          <a:bodyPr/>
          <a:lstStyle/>
          <a:p>
            <a:pPr>
              <a:defRPr/>
            </a:pPr>
            <a:fld id="{052E4C8B-808E-40C4-B08E-7DDF26400079}" type="slidenum">
              <a:rPr lang="en-GB" altLang="en-US" smtClean="0"/>
              <a:pPr>
                <a:defRPr/>
              </a:pPr>
              <a:t>120</a:t>
            </a:fld>
            <a:endParaRPr lang="en-GB" altLang="en-US"/>
          </a:p>
        </p:txBody>
      </p:sp>
    </p:spTree>
    <p:extLst>
      <p:ext uri="{BB962C8B-B14F-4D97-AF65-F5344CB8AC3E}">
        <p14:creationId xmlns:p14="http://schemas.microsoft.com/office/powerpoint/2010/main" val="194162007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 ask participants to let us know why they didn’t want to take part in the app studies. This is something we’ve done with the consent to data linkage questions as well and have started including them in other projects which include additional data collection. </a:t>
            </a:r>
          </a:p>
          <a:p>
            <a:endParaRPr lang="en-US" dirty="0"/>
          </a:p>
          <a:p>
            <a:r>
              <a:rPr lang="en-US" dirty="0"/>
              <a:t>The obvious outlier here is the body volume app, where more than a third of those who didn’t want to take part said that they were not willing to share this kind of information. This is where we were asking them to take a full body scan/photo of themselves, and so it was clear that this is just something that people did not want to do. For the other apps, the main reasons were that they had no time, or that they just didn’t want to do additional tasks. This second reason suggests that people are happy to do the annual interview, this is what they ‘signed up’ for – but downloading apps was never part of the original deal. </a:t>
            </a:r>
            <a:endParaRPr lang="en-GB" dirty="0"/>
          </a:p>
        </p:txBody>
      </p:sp>
      <p:sp>
        <p:nvSpPr>
          <p:cNvPr id="4" name="Slide Number Placeholder 3"/>
          <p:cNvSpPr>
            <a:spLocks noGrp="1"/>
          </p:cNvSpPr>
          <p:nvPr>
            <p:ph type="sldNum" sz="quarter" idx="5"/>
          </p:nvPr>
        </p:nvSpPr>
        <p:spPr/>
        <p:txBody>
          <a:bodyPr/>
          <a:lstStyle/>
          <a:p>
            <a:pPr>
              <a:defRPr/>
            </a:pPr>
            <a:fld id="{BB7A5EC0-2A19-4DC4-8504-1AE5769654DB}" type="slidenum">
              <a:rPr lang="en-GB" altLang="en-US" smtClean="0"/>
              <a:pPr>
                <a:defRPr/>
              </a:pPr>
              <a:t>122</a:t>
            </a:fld>
            <a:endParaRPr lang="en-GB" altLang="en-US"/>
          </a:p>
        </p:txBody>
      </p:sp>
    </p:spTree>
    <p:extLst>
      <p:ext uri="{BB962C8B-B14F-4D97-AF65-F5344CB8AC3E}">
        <p14:creationId xmlns:p14="http://schemas.microsoft.com/office/powerpoint/2010/main" val="37710438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where we compare the age profile in the full sample with the age profile of those who use the app. </a:t>
            </a:r>
          </a:p>
          <a:p>
            <a:r>
              <a:rPr lang="en-GB" dirty="0"/>
              <a:t>Also see some evidence of bias for sex (women more likely) and education (higher educated more likely). </a:t>
            </a:r>
          </a:p>
        </p:txBody>
      </p:sp>
      <p:sp>
        <p:nvSpPr>
          <p:cNvPr id="4" name="Slide Number Placeholder 3"/>
          <p:cNvSpPr>
            <a:spLocks noGrp="1"/>
          </p:cNvSpPr>
          <p:nvPr>
            <p:ph type="sldNum" sz="quarter" idx="5"/>
          </p:nvPr>
        </p:nvSpPr>
        <p:spPr/>
        <p:txBody>
          <a:bodyPr/>
          <a:lstStyle/>
          <a:p>
            <a:pPr>
              <a:defRPr/>
            </a:pPr>
            <a:fld id="{052E4C8B-808E-40C4-B08E-7DDF26400079}" type="slidenum">
              <a:rPr lang="en-GB" altLang="en-US" smtClean="0"/>
              <a:pPr>
                <a:defRPr/>
              </a:pPr>
              <a:t>124</a:t>
            </a:fld>
            <a:endParaRPr lang="en-GB" altLang="en-US"/>
          </a:p>
        </p:txBody>
      </p:sp>
    </p:spTree>
    <p:extLst>
      <p:ext uri="{BB962C8B-B14F-4D97-AF65-F5344CB8AC3E}">
        <p14:creationId xmlns:p14="http://schemas.microsoft.com/office/powerpoint/2010/main" val="170524340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052E4C8B-808E-40C4-B08E-7DDF26400079}" type="slidenum">
              <a:rPr lang="en-GB" altLang="en-US" smtClean="0"/>
              <a:pPr>
                <a:defRPr/>
              </a:pPr>
              <a:t>125</a:t>
            </a:fld>
            <a:endParaRPr lang="en-GB" altLang="en-US"/>
          </a:p>
        </p:txBody>
      </p:sp>
    </p:spTree>
    <p:extLst>
      <p:ext uri="{BB962C8B-B14F-4D97-AF65-F5344CB8AC3E}">
        <p14:creationId xmlns:p14="http://schemas.microsoft.com/office/powerpoint/2010/main" val="357793619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our context, we start with a sample of survey respondents</a:t>
            </a:r>
          </a:p>
          <a:p>
            <a:r>
              <a:rPr lang="en-GB" dirty="0"/>
              <a:t>And ask them to install and use an app for us</a:t>
            </a:r>
          </a:p>
          <a:p>
            <a:r>
              <a:rPr lang="en-GB" dirty="0"/>
              <a:t>There are multiple steps the respondent has to go through </a:t>
            </a:r>
          </a:p>
          <a:p>
            <a:r>
              <a:rPr lang="en-GB" dirty="0"/>
              <a:t>And of course we lose respondents at every step</a:t>
            </a:r>
          </a:p>
          <a:p>
            <a:endParaRPr lang="en-GB" dirty="0"/>
          </a:p>
          <a:p>
            <a:r>
              <a:rPr lang="en-GB" dirty="0"/>
              <a:t>- where in this process do we lose respondents?</a:t>
            </a:r>
          </a:p>
          <a:p>
            <a:r>
              <a:rPr lang="en-GB" dirty="0"/>
              <a:t>- and what can we do to reduce these losses and increase participation?</a:t>
            </a:r>
          </a:p>
        </p:txBody>
      </p:sp>
      <p:sp>
        <p:nvSpPr>
          <p:cNvPr id="4" name="Slide Number Placeholder 3"/>
          <p:cNvSpPr>
            <a:spLocks noGrp="1"/>
          </p:cNvSpPr>
          <p:nvPr>
            <p:ph type="sldNum" sz="quarter" idx="5"/>
          </p:nvPr>
        </p:nvSpPr>
        <p:spPr/>
        <p:txBody>
          <a:bodyPr/>
          <a:lstStyle/>
          <a:p>
            <a:pPr>
              <a:defRPr/>
            </a:pPr>
            <a:fld id="{0068D10A-43CE-41E6-BC2C-32E391723988}" type="slidenum">
              <a:rPr lang="en-GB" smtClean="0"/>
              <a:pPr>
                <a:defRPr/>
              </a:pPr>
              <a:t>127</a:t>
            </a:fld>
            <a:endParaRPr lang="en-GB"/>
          </a:p>
        </p:txBody>
      </p:sp>
    </p:spTree>
    <p:extLst>
      <p:ext uri="{BB962C8B-B14F-4D97-AF65-F5344CB8AC3E}">
        <p14:creationId xmlns:p14="http://schemas.microsoft.com/office/powerpoint/2010/main" val="41177746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0068D10A-43CE-41E6-BC2C-32E391723988}" type="slidenum">
              <a:rPr lang="en-GB" smtClean="0"/>
              <a:pPr>
                <a:defRPr/>
              </a:pPr>
              <a:t>136</a:t>
            </a:fld>
            <a:endParaRPr lang="en-GB"/>
          </a:p>
        </p:txBody>
      </p:sp>
    </p:spTree>
    <p:extLst>
      <p:ext uri="{BB962C8B-B14F-4D97-AF65-F5344CB8AC3E}">
        <p14:creationId xmlns:p14="http://schemas.microsoft.com/office/powerpoint/2010/main" val="280393413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0068D10A-43CE-41E6-BC2C-32E391723988}" type="slidenum">
              <a:rPr lang="en-GB" smtClean="0"/>
              <a:pPr>
                <a:defRPr/>
              </a:pPr>
              <a:t>137</a:t>
            </a:fld>
            <a:endParaRPr lang="en-GB"/>
          </a:p>
        </p:txBody>
      </p:sp>
    </p:spTree>
    <p:extLst>
      <p:ext uri="{BB962C8B-B14F-4D97-AF65-F5344CB8AC3E}">
        <p14:creationId xmlns:p14="http://schemas.microsoft.com/office/powerpoint/2010/main" val="304324395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BB7A5EC0-2A19-4DC4-8504-1AE5769654DB}" type="slidenum">
              <a:rPr lang="en-GB" altLang="en-US" smtClean="0"/>
              <a:pPr>
                <a:defRPr/>
              </a:pPr>
              <a:t>138</a:t>
            </a:fld>
            <a:endParaRPr lang="en-GB" altLang="en-US"/>
          </a:p>
        </p:txBody>
      </p:sp>
    </p:spTree>
    <p:extLst>
      <p:ext uri="{BB962C8B-B14F-4D97-AF65-F5344CB8AC3E}">
        <p14:creationId xmlns:p14="http://schemas.microsoft.com/office/powerpoint/2010/main" val="42448618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4" descr="Powerpoint_title_slide">
            <a:extLst>
              <a:ext uri="{FF2B5EF4-FFF2-40B4-BE49-F238E27FC236}">
                <a16:creationId xmlns:a16="http://schemas.microsoft.com/office/drawing/2014/main" id="{B5AEE92E-7EF5-87DB-6D98-A8C74852FE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0063"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Understanding Society" title="Understanding Society logo">
            <a:extLst>
              <a:ext uri="{FF2B5EF4-FFF2-40B4-BE49-F238E27FC236}">
                <a16:creationId xmlns:a16="http://schemas.microsoft.com/office/drawing/2014/main" id="{B34CD418-189B-8180-D5FC-E886EAD14093}"/>
              </a:ext>
            </a:extLst>
          </p:cNvPr>
          <p:cNvPicPr>
            <a:picLocks noChangeAspect="1" noChangeArrowheads="1"/>
          </p:cNvPicPr>
          <p:nvPr userDrawn="1"/>
        </p:nvPicPr>
        <p:blipFill>
          <a:blip r:embed="rId3"/>
          <a:srcRect/>
          <a:stretch>
            <a:fillRect/>
          </a:stretch>
        </p:blipFill>
        <p:spPr bwMode="auto">
          <a:xfrm>
            <a:off x="368300" y="88900"/>
            <a:ext cx="4964156" cy="2116958"/>
          </a:xfrm>
          <a:prstGeom prst="rect">
            <a:avLst/>
          </a:prstGeom>
          <a:noFill/>
          <a:ln>
            <a:noFill/>
          </a:ln>
        </p:spPr>
      </p:pic>
      <p:sp>
        <p:nvSpPr>
          <p:cNvPr id="4" name="TextBox 3">
            <a:extLst>
              <a:ext uri="{FF2B5EF4-FFF2-40B4-BE49-F238E27FC236}">
                <a16:creationId xmlns:a16="http://schemas.microsoft.com/office/drawing/2014/main" id="{7B9A39D6-89A4-70AF-92F2-FD3671D188D3}"/>
              </a:ext>
            </a:extLst>
          </p:cNvPr>
          <p:cNvSpPr txBox="1">
            <a:spLocks noChangeArrowheads="1"/>
          </p:cNvSpPr>
          <p:nvPr userDrawn="1"/>
        </p:nvSpPr>
        <p:spPr bwMode="auto">
          <a:xfrm>
            <a:off x="139700" y="6459538"/>
            <a:ext cx="6819900" cy="400050"/>
          </a:xfrm>
          <a:prstGeom prst="rect">
            <a:avLst/>
          </a:prstGeom>
          <a:noFill/>
          <a:ln>
            <a:noFill/>
          </a:ln>
        </p:spPr>
        <p:txBody>
          <a:bodyPr wrap="square">
            <a:spAutoFit/>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pPr>
              <a:defRPr/>
            </a:pPr>
            <a:r>
              <a:rPr lang="en-GB" altLang="en-US" sz="1000" dirty="0">
                <a:solidFill>
                  <a:srgbClr val="717074"/>
                </a:solidFill>
                <a:cs typeface="Arial" charset="0"/>
              </a:rPr>
              <a:t>An initiative by the Economic and Social Research Council, with scientific leadership by the Institute for Social and Economic Research, University of Essex, and survey delivery by </a:t>
            </a:r>
            <a:r>
              <a:rPr lang="en-GB" altLang="en-US" sz="1000" dirty="0" err="1">
                <a:solidFill>
                  <a:srgbClr val="717074"/>
                </a:solidFill>
                <a:cs typeface="Arial" charset="0"/>
              </a:rPr>
              <a:t>Verian</a:t>
            </a:r>
            <a:r>
              <a:rPr lang="en-GB" altLang="en-US" sz="1000" dirty="0">
                <a:solidFill>
                  <a:srgbClr val="717074"/>
                </a:solidFill>
                <a:cs typeface="Arial" charset="0"/>
              </a:rPr>
              <a:t> and </a:t>
            </a:r>
            <a:r>
              <a:rPr lang="en-GB" altLang="en-US" sz="1000" dirty="0" err="1">
                <a:solidFill>
                  <a:srgbClr val="717074"/>
                </a:solidFill>
                <a:cs typeface="Arial" charset="0"/>
              </a:rPr>
              <a:t>NatCen</a:t>
            </a:r>
            <a:r>
              <a:rPr lang="en-GB" altLang="en-US" sz="1000" dirty="0">
                <a:solidFill>
                  <a:srgbClr val="717074"/>
                </a:solidFill>
                <a:cs typeface="Arial" charset="0"/>
              </a:rPr>
              <a:t>.</a:t>
            </a:r>
          </a:p>
        </p:txBody>
      </p:sp>
      <p:pic>
        <p:nvPicPr>
          <p:cNvPr id="5" name="Picture 4" descr="ESRC logo" title="Essex University logo">
            <a:extLst>
              <a:ext uri="{FF2B5EF4-FFF2-40B4-BE49-F238E27FC236}">
                <a16:creationId xmlns:a16="http://schemas.microsoft.com/office/drawing/2014/main" id="{424A6CE5-BF48-108C-9A36-D54C2DA81FFA}"/>
              </a:ext>
            </a:extLst>
          </p:cNvPr>
          <p:cNvPicPr>
            <a:picLocks noChangeAspect="1"/>
          </p:cNvPicPr>
          <p:nvPr userDrawn="1"/>
        </p:nvPicPr>
        <p:blipFill>
          <a:blip r:embed="rId4"/>
          <a:srcRect/>
          <a:stretch>
            <a:fillRect/>
          </a:stretch>
        </p:blipFill>
        <p:spPr bwMode="auto">
          <a:xfrm>
            <a:off x="139700" y="5645150"/>
            <a:ext cx="1852613" cy="820738"/>
          </a:xfrm>
          <a:prstGeom prst="rect">
            <a:avLst/>
          </a:prstGeom>
          <a:noFill/>
          <a:ln>
            <a:noFill/>
          </a:ln>
        </p:spPr>
      </p:pic>
      <p:pic>
        <p:nvPicPr>
          <p:cNvPr id="6" name="Picture 5" descr="ISER logo" title="ISER logo">
            <a:extLst>
              <a:ext uri="{FF2B5EF4-FFF2-40B4-BE49-F238E27FC236}">
                <a16:creationId xmlns:a16="http://schemas.microsoft.com/office/drawing/2014/main" id="{B8780DA5-92E9-47D2-DE0A-220B8AB282D6}"/>
              </a:ext>
            </a:extLst>
          </p:cNvPr>
          <p:cNvPicPr>
            <a:picLocks noChangeAspect="1"/>
          </p:cNvPicPr>
          <p:nvPr userDrawn="1"/>
        </p:nvPicPr>
        <p:blipFill>
          <a:blip r:embed="rId5"/>
          <a:srcRect/>
          <a:stretch>
            <a:fillRect/>
          </a:stretch>
        </p:blipFill>
        <p:spPr bwMode="auto">
          <a:xfrm>
            <a:off x="2662238" y="5735638"/>
            <a:ext cx="755650" cy="635000"/>
          </a:xfrm>
          <a:prstGeom prst="rect">
            <a:avLst/>
          </a:prstGeom>
          <a:noFill/>
          <a:ln>
            <a:noFill/>
          </a:ln>
        </p:spPr>
      </p:pic>
      <p:pic>
        <p:nvPicPr>
          <p:cNvPr id="7" name="Picture 6" descr="UKRI and ESRC logo" title="UKRI and ESRC logo">
            <a:extLst>
              <a:ext uri="{FF2B5EF4-FFF2-40B4-BE49-F238E27FC236}">
                <a16:creationId xmlns:a16="http://schemas.microsoft.com/office/drawing/2014/main" id="{3B3BF479-D453-2720-F9BF-C090ED943266}"/>
              </a:ext>
            </a:extLst>
          </p:cNvPr>
          <p:cNvPicPr>
            <a:picLocks noChangeAspect="1"/>
          </p:cNvPicPr>
          <p:nvPr userDrawn="1"/>
        </p:nvPicPr>
        <p:blipFill>
          <a:blip r:embed="rId6"/>
          <a:srcRect/>
          <a:stretch>
            <a:fillRect/>
          </a:stretch>
        </p:blipFill>
        <p:spPr bwMode="auto">
          <a:xfrm>
            <a:off x="4440238" y="5749925"/>
            <a:ext cx="2376487" cy="604838"/>
          </a:xfrm>
          <a:prstGeom prst="rect">
            <a:avLst/>
          </a:prstGeom>
          <a:noFill/>
          <a:ln>
            <a:noFill/>
          </a:ln>
        </p:spPr>
      </p:pic>
      <p:sp>
        <p:nvSpPr>
          <p:cNvPr id="7171" name="Rectangle 3"/>
          <p:cNvSpPr>
            <a:spLocks noGrp="1" noChangeArrowheads="1"/>
          </p:cNvSpPr>
          <p:nvPr>
            <p:ph type="ctrTitle"/>
          </p:nvPr>
        </p:nvSpPr>
        <p:spPr>
          <a:xfrm>
            <a:off x="369007" y="2293999"/>
            <a:ext cx="10239495" cy="1066800"/>
          </a:xfrm>
        </p:spPr>
        <p:txBody>
          <a:bodyPr/>
          <a:lstStyle>
            <a:lvl1pPr>
              <a:defRPr sz="4500">
                <a:solidFill>
                  <a:schemeClr val="tx1"/>
                </a:solidFill>
              </a:defRPr>
            </a:lvl1pPr>
          </a:lstStyle>
          <a:p>
            <a:pPr lvl="0"/>
            <a:r>
              <a:rPr lang="en-US" altLang="en-US" noProof="0" dirty="0"/>
              <a:t>Click to edit Master title style</a:t>
            </a:r>
          </a:p>
        </p:txBody>
      </p:sp>
    </p:spTree>
    <p:extLst>
      <p:ext uri="{BB962C8B-B14F-4D97-AF65-F5344CB8AC3E}">
        <p14:creationId xmlns:p14="http://schemas.microsoft.com/office/powerpoint/2010/main" val="2464888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noProof="0" dirty="0"/>
              <a:t>Click to edit Master title style</a:t>
            </a:r>
          </a:p>
        </p:txBody>
      </p:sp>
      <p:sp>
        <p:nvSpPr>
          <p:cNvPr id="3" name="Content Placeholder 2"/>
          <p:cNvSpPr>
            <a:spLocks noGrp="1"/>
          </p:cNvSpPr>
          <p:nvPr>
            <p:ph idx="1" hasCustomPrompt="1"/>
          </p:nvPr>
        </p:nvSpPr>
        <p:spPr/>
        <p:txBody>
          <a:bodyPr/>
          <a:lstStyle>
            <a:lvl1pPr>
              <a:defRPr sz="3800"/>
            </a:lvl1pPr>
            <a:lvl2pPr marL="1028700" indent="-571500">
              <a:buFont typeface="Arial" panose="020B0604020202020204" pitchFamily="34" charset="0"/>
              <a:buChar char="•"/>
              <a:defRPr sz="3600">
                <a:solidFill>
                  <a:schemeClr val="tx1"/>
                </a:solidFill>
              </a:defRPr>
            </a:lvl2pPr>
            <a:lvl3pPr marL="1143000" marR="0" indent="-228600" algn="l" defTabSz="914400" rtl="0" eaLnBrk="0" fontAlgn="base" latinLnBrk="0" hangingPunct="0">
              <a:lnSpc>
                <a:spcPct val="100000"/>
              </a:lnSpc>
              <a:spcBef>
                <a:spcPct val="20000"/>
              </a:spcBef>
              <a:spcAft>
                <a:spcPct val="0"/>
              </a:spcAft>
              <a:buClrTx/>
              <a:buSzTx/>
              <a:buFontTx/>
              <a:buChar char="–"/>
              <a:tabLst/>
              <a:defRPr sz="3200" baseline="0">
                <a:solidFill>
                  <a:schemeClr val="tx1"/>
                </a:solidFill>
              </a:defRPr>
            </a:lvl3pPr>
          </a:lstStyle>
          <a:p>
            <a:pPr lvl="0"/>
            <a:r>
              <a:rPr lang="en-GB" noProof="0" dirty="0"/>
              <a:t>Edit Master text styles</a:t>
            </a:r>
          </a:p>
          <a:p>
            <a:pPr lvl="1"/>
            <a:r>
              <a:rPr lang="en-GB" noProof="0" dirty="0"/>
              <a:t>Second level</a:t>
            </a:r>
          </a:p>
          <a:p>
            <a:pPr lvl="2"/>
            <a:r>
              <a:rPr lang="en-GB" noProof="0" dirty="0"/>
              <a:t>Third level no smaller than 32 pt for widescreen</a:t>
            </a:r>
          </a:p>
        </p:txBody>
      </p:sp>
      <p:sp>
        <p:nvSpPr>
          <p:cNvPr id="4" name="Rectangle 4">
            <a:extLst>
              <a:ext uri="{FF2B5EF4-FFF2-40B4-BE49-F238E27FC236}">
                <a16:creationId xmlns:a16="http://schemas.microsoft.com/office/drawing/2014/main" id="{188EE43D-2673-12C3-E4A7-FDC561761F3A}"/>
              </a:ext>
            </a:extLst>
          </p:cNvPr>
          <p:cNvSpPr>
            <a:spLocks noGrp="1" noChangeArrowheads="1"/>
          </p:cNvSpPr>
          <p:nvPr>
            <p:ph type="dt" sz="half" idx="10"/>
          </p:nvPr>
        </p:nvSpPr>
        <p:spPr>
          <a:ln/>
        </p:spPr>
        <p:txBody>
          <a:bodyPr/>
          <a:lstStyle>
            <a:lvl1pPr>
              <a:defRPr/>
            </a:lvl1pPr>
          </a:lstStyle>
          <a:p>
            <a:pPr>
              <a:defRPr/>
            </a:pPr>
            <a:endParaRPr lang="en-GB" noProof="0" dirty="0"/>
          </a:p>
        </p:txBody>
      </p:sp>
    </p:spTree>
    <p:extLst>
      <p:ext uri="{BB962C8B-B14F-4D97-AF65-F5344CB8AC3E}">
        <p14:creationId xmlns:p14="http://schemas.microsoft.com/office/powerpoint/2010/main" val="3219329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UKDS SLIDE_with-table">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85D47EFD-7719-A1A4-E0F7-7F79D0CE6C7A}"/>
              </a:ext>
            </a:extLst>
          </p:cNvPr>
          <p:cNvGraphicFramePr>
            <a:graphicFrameLocks noGrp="1"/>
          </p:cNvGraphicFramePr>
          <p:nvPr/>
        </p:nvGraphicFramePr>
        <p:xfrm>
          <a:off x="623888" y="2492375"/>
          <a:ext cx="8128000" cy="1484312"/>
        </p:xfrm>
        <a:graphic>
          <a:graphicData uri="http://schemas.openxmlformats.org/drawingml/2006/table">
            <a:tbl>
              <a:tblPr first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gridCol w="2032000">
                  <a:extLst>
                    <a:ext uri="{9D8B030D-6E8A-4147-A177-3AD203B41FA5}">
                      <a16:colId xmlns:a16="http://schemas.microsoft.com/office/drawing/2014/main" val="20003"/>
                    </a:ext>
                  </a:extLst>
                </a:gridCol>
              </a:tblGrid>
              <a:tr h="371078">
                <a:tc>
                  <a:txBody>
                    <a:bodyPr/>
                    <a:lstStyle/>
                    <a:p>
                      <a:endParaRPr lang="en-GB" sz="1800" dirty="0"/>
                    </a:p>
                  </a:txBody>
                  <a:tcPr marT="45749" marB="45749"/>
                </a:tc>
                <a:tc>
                  <a:txBody>
                    <a:bodyPr/>
                    <a:lstStyle/>
                    <a:p>
                      <a:endParaRPr lang="en-GB" sz="1800" dirty="0"/>
                    </a:p>
                  </a:txBody>
                  <a:tcPr marT="45749" marB="45749"/>
                </a:tc>
                <a:tc>
                  <a:txBody>
                    <a:bodyPr/>
                    <a:lstStyle/>
                    <a:p>
                      <a:endParaRPr lang="en-GB" sz="1800" dirty="0"/>
                    </a:p>
                  </a:txBody>
                  <a:tcPr marT="45749" marB="45749"/>
                </a:tc>
                <a:tc>
                  <a:txBody>
                    <a:bodyPr/>
                    <a:lstStyle/>
                    <a:p>
                      <a:endParaRPr lang="en-GB" sz="1800" dirty="0"/>
                    </a:p>
                  </a:txBody>
                  <a:tcPr marT="45749" marB="45749"/>
                </a:tc>
                <a:extLst>
                  <a:ext uri="{0D108BD9-81ED-4DB2-BD59-A6C34878D82A}">
                    <a16:rowId xmlns:a16="http://schemas.microsoft.com/office/drawing/2014/main" val="10000"/>
                  </a:ext>
                </a:extLst>
              </a:tr>
              <a:tr h="371078">
                <a:tc>
                  <a:txBody>
                    <a:bodyPr/>
                    <a:lstStyle/>
                    <a:p>
                      <a:endParaRPr lang="en-GB" sz="1800" dirty="0"/>
                    </a:p>
                  </a:txBody>
                  <a:tcPr marT="45749" marB="45749"/>
                </a:tc>
                <a:tc>
                  <a:txBody>
                    <a:bodyPr/>
                    <a:lstStyle/>
                    <a:p>
                      <a:endParaRPr lang="en-GB" sz="1800" dirty="0"/>
                    </a:p>
                  </a:txBody>
                  <a:tcPr marT="45749" marB="45749"/>
                </a:tc>
                <a:tc>
                  <a:txBody>
                    <a:bodyPr/>
                    <a:lstStyle/>
                    <a:p>
                      <a:endParaRPr lang="en-GB" sz="1800"/>
                    </a:p>
                  </a:txBody>
                  <a:tcPr marT="45749" marB="45749"/>
                </a:tc>
                <a:tc>
                  <a:txBody>
                    <a:bodyPr/>
                    <a:lstStyle/>
                    <a:p>
                      <a:endParaRPr lang="en-GB" sz="1800"/>
                    </a:p>
                  </a:txBody>
                  <a:tcPr marT="45749" marB="45749"/>
                </a:tc>
                <a:extLst>
                  <a:ext uri="{0D108BD9-81ED-4DB2-BD59-A6C34878D82A}">
                    <a16:rowId xmlns:a16="http://schemas.microsoft.com/office/drawing/2014/main" val="10001"/>
                  </a:ext>
                </a:extLst>
              </a:tr>
              <a:tr h="371078">
                <a:tc>
                  <a:txBody>
                    <a:bodyPr/>
                    <a:lstStyle/>
                    <a:p>
                      <a:endParaRPr lang="en-GB" sz="1800" dirty="0"/>
                    </a:p>
                  </a:txBody>
                  <a:tcPr marT="45749" marB="45749"/>
                </a:tc>
                <a:tc>
                  <a:txBody>
                    <a:bodyPr/>
                    <a:lstStyle/>
                    <a:p>
                      <a:endParaRPr lang="en-GB" sz="1800" dirty="0"/>
                    </a:p>
                  </a:txBody>
                  <a:tcPr marT="45749" marB="45749"/>
                </a:tc>
                <a:tc>
                  <a:txBody>
                    <a:bodyPr/>
                    <a:lstStyle/>
                    <a:p>
                      <a:endParaRPr lang="en-GB" sz="1800" dirty="0"/>
                    </a:p>
                  </a:txBody>
                  <a:tcPr marT="45749" marB="45749"/>
                </a:tc>
                <a:tc>
                  <a:txBody>
                    <a:bodyPr/>
                    <a:lstStyle/>
                    <a:p>
                      <a:endParaRPr lang="en-GB" sz="1800" dirty="0"/>
                    </a:p>
                  </a:txBody>
                  <a:tcPr marT="45749" marB="45749"/>
                </a:tc>
                <a:extLst>
                  <a:ext uri="{0D108BD9-81ED-4DB2-BD59-A6C34878D82A}">
                    <a16:rowId xmlns:a16="http://schemas.microsoft.com/office/drawing/2014/main" val="10002"/>
                  </a:ext>
                </a:extLst>
              </a:tr>
              <a:tr h="371078">
                <a:tc>
                  <a:txBody>
                    <a:bodyPr/>
                    <a:lstStyle/>
                    <a:p>
                      <a:endParaRPr lang="en-GB" sz="1800" dirty="0"/>
                    </a:p>
                  </a:txBody>
                  <a:tcPr marT="45749" marB="45749"/>
                </a:tc>
                <a:tc>
                  <a:txBody>
                    <a:bodyPr/>
                    <a:lstStyle/>
                    <a:p>
                      <a:endParaRPr lang="en-GB" sz="1800"/>
                    </a:p>
                  </a:txBody>
                  <a:tcPr marT="45749" marB="45749"/>
                </a:tc>
                <a:tc>
                  <a:txBody>
                    <a:bodyPr/>
                    <a:lstStyle/>
                    <a:p>
                      <a:endParaRPr lang="en-GB" sz="1800"/>
                    </a:p>
                  </a:txBody>
                  <a:tcPr marT="45749" marB="45749"/>
                </a:tc>
                <a:tc>
                  <a:txBody>
                    <a:bodyPr/>
                    <a:lstStyle/>
                    <a:p>
                      <a:endParaRPr lang="en-GB" sz="1800" dirty="0"/>
                    </a:p>
                  </a:txBody>
                  <a:tcPr marT="45749" marB="45749"/>
                </a:tc>
                <a:extLst>
                  <a:ext uri="{0D108BD9-81ED-4DB2-BD59-A6C34878D82A}">
                    <a16:rowId xmlns:a16="http://schemas.microsoft.com/office/drawing/2014/main" val="10003"/>
                  </a:ext>
                </a:extLst>
              </a:tr>
            </a:tbl>
          </a:graphicData>
        </a:graphic>
      </p:graphicFrame>
      <p:sp>
        <p:nvSpPr>
          <p:cNvPr id="2" name="Title 1"/>
          <p:cNvSpPr>
            <a:spLocks noGrp="1"/>
          </p:cNvSpPr>
          <p:nvPr>
            <p:ph type="title"/>
          </p:nvPr>
        </p:nvSpPr>
        <p:spPr>
          <a:xfrm>
            <a:off x="335360" y="260648"/>
            <a:ext cx="10972800" cy="1143000"/>
          </a:xfrm>
        </p:spPr>
        <p:txBody>
          <a:bodyPr>
            <a:normAutofit/>
          </a:bodyPr>
          <a:lstStyle>
            <a:lvl1pPr algn="l">
              <a:defRPr sz="4500">
                <a:latin typeface="Arial" panose="020B0604020202020204" pitchFamily="34" charset="0"/>
              </a:defRPr>
            </a:lvl1pPr>
          </a:lstStyle>
          <a:p>
            <a:r>
              <a:rPr lang="en-US"/>
              <a:t>Click to edit Master title style</a:t>
            </a:r>
            <a:endParaRPr lang="en-GB" dirty="0"/>
          </a:p>
        </p:txBody>
      </p:sp>
      <p:sp>
        <p:nvSpPr>
          <p:cNvPr id="7" name="Table Placeholder 6"/>
          <p:cNvSpPr>
            <a:spLocks noGrp="1"/>
          </p:cNvSpPr>
          <p:nvPr>
            <p:ph type="tbl" sz="quarter" idx="10"/>
          </p:nvPr>
        </p:nvSpPr>
        <p:spPr>
          <a:xfrm>
            <a:off x="310071" y="1556792"/>
            <a:ext cx="11018440" cy="5099050"/>
          </a:xfrm>
        </p:spPr>
        <p:txBody>
          <a:bodyPr>
            <a:normAutofit/>
          </a:bodyPr>
          <a:lstStyle>
            <a:lvl1pPr>
              <a:defRPr sz="3200"/>
            </a:lvl1pPr>
          </a:lstStyle>
          <a:p>
            <a:pPr lvl="0"/>
            <a:r>
              <a:rPr lang="en-US" noProof="0"/>
              <a:t>Click icon to add table</a:t>
            </a:r>
            <a:endParaRPr lang="en-GB" noProof="0" dirty="0"/>
          </a:p>
        </p:txBody>
      </p:sp>
    </p:spTree>
    <p:extLst>
      <p:ext uri="{BB962C8B-B14F-4D97-AF65-F5344CB8AC3E}">
        <p14:creationId xmlns:p14="http://schemas.microsoft.com/office/powerpoint/2010/main" val="659227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508000" y="1981200"/>
            <a:ext cx="462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5334000" y="1981200"/>
            <a:ext cx="462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1F3301A4-1C15-91D0-6163-513E6671F9AA}"/>
              </a:ext>
            </a:extLst>
          </p:cNvPr>
          <p:cNvSpPr>
            <a:spLocks noGrp="1" noChangeArrowheads="1"/>
          </p:cNvSpPr>
          <p:nvPr>
            <p:ph type="dt" sz="half"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465659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Rectangle 4">
            <a:extLst>
              <a:ext uri="{FF2B5EF4-FFF2-40B4-BE49-F238E27FC236}">
                <a16:creationId xmlns:a16="http://schemas.microsoft.com/office/drawing/2014/main" id="{11379148-1B8D-592F-B3F0-06427536FCB8}"/>
              </a:ext>
            </a:extLst>
          </p:cNvPr>
          <p:cNvSpPr>
            <a:spLocks noGrp="1" noChangeArrowheads="1"/>
          </p:cNvSpPr>
          <p:nvPr>
            <p:ph type="dt" sz="half"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901493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F692BAB-9310-78E4-6FF4-500C1D558815}"/>
              </a:ext>
            </a:extLst>
          </p:cNvPr>
          <p:cNvSpPr>
            <a:spLocks noGrp="1" noChangeArrowheads="1"/>
          </p:cNvSpPr>
          <p:nvPr>
            <p:ph type="dt" sz="half"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4119548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1424" y="4800600"/>
            <a:ext cx="8793493" cy="566738"/>
          </a:xfrm>
        </p:spPr>
        <p:txBody>
          <a:bodyPr anchor="b"/>
          <a:lstStyle>
            <a:lvl1pPr algn="l">
              <a:defRPr sz="4500" b="0"/>
            </a:lvl1pPr>
          </a:lstStyle>
          <a:p>
            <a:r>
              <a:rPr lang="en-US" dirty="0"/>
              <a:t>Click to edit Master title style</a:t>
            </a:r>
            <a:endParaRPr lang="en-GB" dirty="0"/>
          </a:p>
        </p:txBody>
      </p:sp>
      <p:sp>
        <p:nvSpPr>
          <p:cNvPr id="3" name="Picture Placeholder 2"/>
          <p:cNvSpPr>
            <a:spLocks noGrp="1"/>
          </p:cNvSpPr>
          <p:nvPr>
            <p:ph type="pic" idx="1"/>
          </p:nvPr>
        </p:nvSpPr>
        <p:spPr>
          <a:xfrm>
            <a:off x="911424" y="612775"/>
            <a:ext cx="879349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911424" y="5367338"/>
            <a:ext cx="8793493" cy="804862"/>
          </a:xfrm>
        </p:spPr>
        <p:txBody>
          <a:bodyPr/>
          <a:lstStyle>
            <a:lvl1pPr marL="0" indent="0">
              <a:buNone/>
              <a:defRPr sz="3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a:extLst>
              <a:ext uri="{FF2B5EF4-FFF2-40B4-BE49-F238E27FC236}">
                <a16:creationId xmlns:a16="http://schemas.microsoft.com/office/drawing/2014/main" id="{4DE403AF-C3F3-CA91-342D-20DCF0B9A46F}"/>
              </a:ext>
            </a:extLst>
          </p:cNvPr>
          <p:cNvSpPr>
            <a:spLocks noGrp="1" noChangeArrowheads="1"/>
          </p:cNvSpPr>
          <p:nvPr>
            <p:ph type="dt" sz="half"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54043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1" descr="Background_2">
            <a:extLst>
              <a:ext uri="{FF2B5EF4-FFF2-40B4-BE49-F238E27FC236}">
                <a16:creationId xmlns:a16="http://schemas.microsoft.com/office/drawing/2014/main" id="{8728FE47-0669-E833-1297-0062FF94DEB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39440" y="0"/>
            <a:ext cx="9052560" cy="6789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81E25B1F-8461-5BD0-8F5D-947DBD8FADDC}"/>
              </a:ext>
            </a:extLst>
          </p:cNvPr>
          <p:cNvSpPr>
            <a:spLocks noGrp="1" noChangeArrowheads="1"/>
          </p:cNvSpPr>
          <p:nvPr>
            <p:ph type="title"/>
          </p:nvPr>
        </p:nvSpPr>
        <p:spPr bwMode="auto">
          <a:xfrm>
            <a:off x="508000" y="457200"/>
            <a:ext cx="94488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Title in here (45pt)</a:t>
            </a:r>
          </a:p>
        </p:txBody>
      </p:sp>
      <p:sp>
        <p:nvSpPr>
          <p:cNvPr id="1028" name="Rectangle 3">
            <a:extLst>
              <a:ext uri="{FF2B5EF4-FFF2-40B4-BE49-F238E27FC236}">
                <a16:creationId xmlns:a16="http://schemas.microsoft.com/office/drawing/2014/main" id="{70535975-3939-1297-302C-55B0CBE842C1}"/>
              </a:ext>
            </a:extLst>
          </p:cNvPr>
          <p:cNvSpPr>
            <a:spLocks noGrp="1" noChangeArrowheads="1"/>
          </p:cNvSpPr>
          <p:nvPr>
            <p:ph type="body" idx="1"/>
          </p:nvPr>
        </p:nvSpPr>
        <p:spPr bwMode="auto">
          <a:xfrm>
            <a:off x="508000" y="1981200"/>
            <a:ext cx="94488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4C6C0BE2-D06C-8FE6-DFB9-F786BE99BA98}"/>
              </a:ext>
            </a:extLst>
          </p:cNvPr>
          <p:cNvSpPr>
            <a:spLocks noGrp="1" noChangeArrowheads="1"/>
          </p:cNvSpPr>
          <p:nvPr>
            <p:ph type="dt" sz="half" idx="2"/>
          </p:nvPr>
        </p:nvSpPr>
        <p:spPr bwMode="auto">
          <a:xfrm>
            <a:off x="406400" y="6324600"/>
            <a:ext cx="2540000" cy="381000"/>
          </a:xfrm>
          <a:prstGeom prst="rect">
            <a:avLst/>
          </a:prstGeom>
          <a:noFill/>
          <a:ln>
            <a:noFill/>
          </a:ln>
        </p:spPr>
        <p:txBody>
          <a:bodyPr vert="horz" wrap="square" lIns="91440" tIns="45720" rIns="91440" bIns="45720" numCol="1" anchor="t" anchorCtr="0" compatLnSpc="1">
            <a:prstTxWarp prst="textNoShape">
              <a:avLst/>
            </a:prstTxWarp>
          </a:bodyPr>
          <a:lstStyle>
            <a:lvl1pPr>
              <a:defRPr sz="1000">
                <a:solidFill>
                  <a:srgbClr val="626464"/>
                </a:solidFill>
                <a:latin typeface="Arial" charset="0"/>
              </a:defRPr>
            </a:lvl1pPr>
          </a:lstStyle>
          <a:p>
            <a:pPr>
              <a:defRPr/>
            </a:pPr>
            <a:endParaRPr lang="en-US" altLang="en-US"/>
          </a:p>
        </p:txBody>
      </p:sp>
      <p:sp>
        <p:nvSpPr>
          <p:cNvPr id="1030" name="Line 13">
            <a:extLst>
              <a:ext uri="{FF2B5EF4-FFF2-40B4-BE49-F238E27FC236}">
                <a16:creationId xmlns:a16="http://schemas.microsoft.com/office/drawing/2014/main" id="{68C0CF86-2BAC-895F-A20E-19408EB5F74F}"/>
              </a:ext>
            </a:extLst>
          </p:cNvPr>
          <p:cNvSpPr>
            <a:spLocks noChangeShapeType="1"/>
          </p:cNvSpPr>
          <p:nvPr/>
        </p:nvSpPr>
        <p:spPr bwMode="auto">
          <a:xfrm>
            <a:off x="508000" y="6324600"/>
            <a:ext cx="11176000" cy="0"/>
          </a:xfrm>
          <a:prstGeom prst="line">
            <a:avLst/>
          </a:prstGeom>
          <a:noFill/>
          <a:ln w="6350">
            <a:solidFill>
              <a:srgbClr val="626464"/>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Tree>
  </p:cSld>
  <p:clrMap bg1="lt1" tx1="dk1" bg2="lt2" tx2="dk2" accent1="accent1" accent2="accent2" accent3="accent3" accent4="accent4" accent5="accent5" accent6="accent6" hlink="hlink" folHlink="folHlink"/>
  <p:sldLayoutIdLst>
    <p:sldLayoutId id="2147483751" r:id="rId1"/>
    <p:sldLayoutId id="2147483746" r:id="rId2"/>
    <p:sldLayoutId id="2147483752" r:id="rId3"/>
    <p:sldLayoutId id="2147483747" r:id="rId4"/>
    <p:sldLayoutId id="2147483748" r:id="rId5"/>
    <p:sldLayoutId id="2147483749" r:id="rId6"/>
    <p:sldLayoutId id="2147483750" r:id="rId7"/>
  </p:sldLayoutIdLst>
  <p:hf hdr="0" ftr="0" dt="0"/>
  <p:txStyles>
    <p:titleStyle>
      <a:lvl1pPr algn="l" rtl="0" eaLnBrk="0" fontAlgn="base" hangingPunct="0">
        <a:lnSpc>
          <a:spcPct val="90000"/>
        </a:lnSpc>
        <a:spcBef>
          <a:spcPct val="0"/>
        </a:spcBef>
        <a:spcAft>
          <a:spcPct val="0"/>
        </a:spcAft>
        <a:defRPr sz="4000">
          <a:solidFill>
            <a:schemeClr val="tx2"/>
          </a:solidFill>
          <a:latin typeface="+mj-lt"/>
          <a:ea typeface="+mj-ea"/>
          <a:cs typeface="+mj-cs"/>
        </a:defRPr>
      </a:lvl1pPr>
      <a:lvl2pPr algn="l" rtl="0" eaLnBrk="0" fontAlgn="base" hangingPunct="0">
        <a:lnSpc>
          <a:spcPct val="90000"/>
        </a:lnSpc>
        <a:spcBef>
          <a:spcPct val="0"/>
        </a:spcBef>
        <a:spcAft>
          <a:spcPct val="0"/>
        </a:spcAft>
        <a:defRPr sz="4000">
          <a:solidFill>
            <a:schemeClr val="tx2"/>
          </a:solidFill>
          <a:latin typeface="Arial" charset="0"/>
          <a:ea typeface="ヒラギノ角ゴ Pro W3" pitchFamily="1" charset="-128"/>
        </a:defRPr>
      </a:lvl2pPr>
      <a:lvl3pPr algn="l" rtl="0" eaLnBrk="0" fontAlgn="base" hangingPunct="0">
        <a:lnSpc>
          <a:spcPct val="90000"/>
        </a:lnSpc>
        <a:spcBef>
          <a:spcPct val="0"/>
        </a:spcBef>
        <a:spcAft>
          <a:spcPct val="0"/>
        </a:spcAft>
        <a:defRPr sz="4000">
          <a:solidFill>
            <a:schemeClr val="tx2"/>
          </a:solidFill>
          <a:latin typeface="Arial" charset="0"/>
          <a:ea typeface="ヒラギノ角ゴ Pro W3" pitchFamily="1" charset="-128"/>
        </a:defRPr>
      </a:lvl3pPr>
      <a:lvl4pPr algn="l" rtl="0" eaLnBrk="0" fontAlgn="base" hangingPunct="0">
        <a:lnSpc>
          <a:spcPct val="90000"/>
        </a:lnSpc>
        <a:spcBef>
          <a:spcPct val="0"/>
        </a:spcBef>
        <a:spcAft>
          <a:spcPct val="0"/>
        </a:spcAft>
        <a:defRPr sz="4000">
          <a:solidFill>
            <a:schemeClr val="tx2"/>
          </a:solidFill>
          <a:latin typeface="Arial" charset="0"/>
          <a:ea typeface="ヒラギノ角ゴ Pro W3" pitchFamily="1" charset="-128"/>
        </a:defRPr>
      </a:lvl4pPr>
      <a:lvl5pPr algn="l" rtl="0" eaLnBrk="0" fontAlgn="base" hangingPunct="0">
        <a:lnSpc>
          <a:spcPct val="90000"/>
        </a:lnSpc>
        <a:spcBef>
          <a:spcPct val="0"/>
        </a:spcBef>
        <a:spcAft>
          <a:spcPct val="0"/>
        </a:spcAft>
        <a:defRPr sz="4000">
          <a:solidFill>
            <a:schemeClr val="tx2"/>
          </a:solidFill>
          <a:latin typeface="Arial" charset="0"/>
          <a:ea typeface="ヒラギノ角ゴ Pro W3" pitchFamily="1" charset="-128"/>
        </a:defRPr>
      </a:lvl5pPr>
      <a:lvl6pPr marL="457200" algn="l" rtl="0" fontAlgn="base">
        <a:lnSpc>
          <a:spcPct val="90000"/>
        </a:lnSpc>
        <a:spcBef>
          <a:spcPct val="0"/>
        </a:spcBef>
        <a:spcAft>
          <a:spcPct val="0"/>
        </a:spcAft>
        <a:defRPr sz="4000">
          <a:solidFill>
            <a:schemeClr val="tx2"/>
          </a:solidFill>
          <a:latin typeface="Arial" charset="0"/>
          <a:ea typeface="ヒラギノ角ゴ Pro W3" pitchFamily="1" charset="-128"/>
        </a:defRPr>
      </a:lvl6pPr>
      <a:lvl7pPr marL="914400" algn="l" rtl="0" fontAlgn="base">
        <a:lnSpc>
          <a:spcPct val="90000"/>
        </a:lnSpc>
        <a:spcBef>
          <a:spcPct val="0"/>
        </a:spcBef>
        <a:spcAft>
          <a:spcPct val="0"/>
        </a:spcAft>
        <a:defRPr sz="4000">
          <a:solidFill>
            <a:schemeClr val="tx2"/>
          </a:solidFill>
          <a:latin typeface="Arial" charset="0"/>
          <a:ea typeface="ヒラギノ角ゴ Pro W3" pitchFamily="1" charset="-128"/>
        </a:defRPr>
      </a:lvl7pPr>
      <a:lvl8pPr marL="1371600" algn="l" rtl="0" fontAlgn="base">
        <a:lnSpc>
          <a:spcPct val="90000"/>
        </a:lnSpc>
        <a:spcBef>
          <a:spcPct val="0"/>
        </a:spcBef>
        <a:spcAft>
          <a:spcPct val="0"/>
        </a:spcAft>
        <a:defRPr sz="4000">
          <a:solidFill>
            <a:schemeClr val="tx2"/>
          </a:solidFill>
          <a:latin typeface="Arial" charset="0"/>
          <a:ea typeface="ヒラギノ角ゴ Pro W3" pitchFamily="1" charset="-128"/>
        </a:defRPr>
      </a:lvl8pPr>
      <a:lvl9pPr marL="1828800" algn="l" rtl="0" fontAlgn="base">
        <a:lnSpc>
          <a:spcPct val="90000"/>
        </a:lnSpc>
        <a:spcBef>
          <a:spcPct val="0"/>
        </a:spcBef>
        <a:spcAft>
          <a:spcPct val="0"/>
        </a:spcAft>
        <a:defRPr sz="4000">
          <a:solidFill>
            <a:schemeClr val="tx2"/>
          </a:solidFill>
          <a:latin typeface="Arial" charset="0"/>
          <a:ea typeface="ヒラギノ角ゴ Pro W3" pitchFamily="1" charset="-128"/>
        </a:defRPr>
      </a:lvl9pPr>
    </p:titleStyle>
    <p:bodyStyle>
      <a:lvl1pPr marL="342900" indent="-342900" algn="l" rtl="0" eaLnBrk="0" fontAlgn="base" hangingPunct="0">
        <a:lnSpc>
          <a:spcPct val="110000"/>
        </a:lnSpc>
        <a:spcBef>
          <a:spcPct val="20000"/>
        </a:spcBef>
        <a:spcAft>
          <a:spcPct val="0"/>
        </a:spcAft>
        <a:buClr>
          <a:srgbClr val="0095D3"/>
        </a:buClr>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Clr>
          <a:srgbClr val="1776B2"/>
        </a:buClr>
        <a:defRPr sz="2200">
          <a:solidFill>
            <a:srgbClr val="626464"/>
          </a:solidFill>
          <a:latin typeface="+mn-lt"/>
          <a:ea typeface="+mn-ea"/>
        </a:defRPr>
      </a:lvl2pPr>
      <a:lvl3pPr marL="1143000" indent="-228600" algn="l" rtl="0" eaLnBrk="0" fontAlgn="base" hangingPunct="0">
        <a:spcBef>
          <a:spcPct val="20000"/>
        </a:spcBef>
        <a:spcAft>
          <a:spcPct val="0"/>
        </a:spcAft>
        <a:buChar char="–"/>
        <a:defRPr sz="1600">
          <a:solidFill>
            <a:srgbClr val="626464"/>
          </a:solidFill>
          <a:latin typeface="+mn-lt"/>
          <a:ea typeface="+mn-ea"/>
        </a:defRPr>
      </a:lvl3pPr>
      <a:lvl4pPr marL="1600200" indent="-228600" algn="l" rtl="0" eaLnBrk="0" fontAlgn="base" hangingPunct="0">
        <a:spcBef>
          <a:spcPct val="20000"/>
        </a:spcBef>
        <a:spcAft>
          <a:spcPct val="0"/>
        </a:spcAft>
        <a:defRPr sz="2200">
          <a:solidFill>
            <a:srgbClr val="626464"/>
          </a:solidFill>
          <a:latin typeface="+mn-lt"/>
          <a:ea typeface="+mn-ea"/>
        </a:defRPr>
      </a:lvl4pPr>
      <a:lvl5pPr marL="2057400" indent="-228600" algn="l" rtl="0" eaLnBrk="0" fontAlgn="base" hangingPunct="0">
        <a:spcBef>
          <a:spcPct val="20000"/>
        </a:spcBef>
        <a:spcAft>
          <a:spcPct val="0"/>
        </a:spcAft>
        <a:buChar char="»"/>
        <a:defRPr sz="2200">
          <a:solidFill>
            <a:srgbClr val="626464"/>
          </a:solidFill>
          <a:latin typeface="+mn-lt"/>
          <a:ea typeface="+mn-ea"/>
        </a:defRPr>
      </a:lvl5pPr>
      <a:lvl6pPr marL="2514600" indent="-228600" algn="l" rtl="0" fontAlgn="base">
        <a:spcBef>
          <a:spcPct val="20000"/>
        </a:spcBef>
        <a:spcAft>
          <a:spcPct val="0"/>
        </a:spcAft>
        <a:buChar char="»"/>
        <a:defRPr sz="2200">
          <a:solidFill>
            <a:srgbClr val="626464"/>
          </a:solidFill>
          <a:latin typeface="+mn-lt"/>
          <a:ea typeface="+mn-ea"/>
        </a:defRPr>
      </a:lvl6pPr>
      <a:lvl7pPr marL="2971800" indent="-228600" algn="l" rtl="0" fontAlgn="base">
        <a:spcBef>
          <a:spcPct val="20000"/>
        </a:spcBef>
        <a:spcAft>
          <a:spcPct val="0"/>
        </a:spcAft>
        <a:buChar char="»"/>
        <a:defRPr sz="2200">
          <a:solidFill>
            <a:srgbClr val="626464"/>
          </a:solidFill>
          <a:latin typeface="+mn-lt"/>
          <a:ea typeface="+mn-ea"/>
        </a:defRPr>
      </a:lvl7pPr>
      <a:lvl8pPr marL="3429000" indent="-228600" algn="l" rtl="0" fontAlgn="base">
        <a:spcBef>
          <a:spcPct val="20000"/>
        </a:spcBef>
        <a:spcAft>
          <a:spcPct val="0"/>
        </a:spcAft>
        <a:buChar char="»"/>
        <a:defRPr sz="2200">
          <a:solidFill>
            <a:srgbClr val="626464"/>
          </a:solidFill>
          <a:latin typeface="+mn-lt"/>
          <a:ea typeface="+mn-ea"/>
        </a:defRPr>
      </a:lvl8pPr>
      <a:lvl9pPr marL="3886200" indent="-228600" algn="l" rtl="0" fontAlgn="base">
        <a:spcBef>
          <a:spcPct val="20000"/>
        </a:spcBef>
        <a:spcAft>
          <a:spcPct val="0"/>
        </a:spcAft>
        <a:buChar char="»"/>
        <a:defRPr sz="2200">
          <a:solidFill>
            <a:srgbClr val="626464"/>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1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9.xml"/><Relationship Id="rId1" Type="http://schemas.openxmlformats.org/officeDocument/2006/relationships/slideLayout" Target="../slideLayouts/slideLayout5.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0.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4.xml"/></Relationships>
</file>

<file path=ppt/slides/_rels/slide16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16.xml"/><Relationship Id="rId1" Type="http://schemas.openxmlformats.org/officeDocument/2006/relationships/slideLayout" Target="../slideLayouts/slideLayout4.xml"/></Relationships>
</file>

<file path=ppt/slides/_rels/slide164.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hyperlink" Target="http://doi.org/10.5255/UKDA-SN-6849-17" TargetMode="External"/><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nimlas.isr.umich.edu/research-areas/consent-to-additional-data-collectio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4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9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a:extLst>
              <a:ext uri="{FF2B5EF4-FFF2-40B4-BE49-F238E27FC236}">
                <a16:creationId xmlns:a16="http://schemas.microsoft.com/office/drawing/2014/main" id="{E7B001DE-EA30-EF35-2BED-9FD192A0DF67}"/>
              </a:ext>
            </a:extLst>
          </p:cNvPr>
          <p:cNvSpPr>
            <a:spLocks noGrp="1" noChangeArrowheads="1"/>
          </p:cNvSpPr>
          <p:nvPr>
            <p:ph type="ctrTitle"/>
          </p:nvPr>
        </p:nvSpPr>
        <p:spPr>
          <a:xfrm>
            <a:off x="695325" y="2276475"/>
            <a:ext cx="9432925" cy="1066800"/>
          </a:xfrm>
        </p:spPr>
        <p:txBody>
          <a:bodyPr/>
          <a:lstStyle/>
          <a:p>
            <a:pPr eaLnBrk="1" hangingPunct="1"/>
            <a:r>
              <a:rPr lang="en-US" altLang="en-US" dirty="0"/>
              <a:t>Asking people to give us more data: Data linkage and extra-survey tasks</a:t>
            </a:r>
            <a:br>
              <a:rPr lang="en-US" altLang="en-US" dirty="0"/>
            </a:br>
            <a:br>
              <a:rPr lang="en-US" altLang="en-US" dirty="0"/>
            </a:br>
            <a:r>
              <a:rPr lang="en-US" altLang="en-US" sz="2400" dirty="0"/>
              <a:t>Jonathan Burton, ISER, University of Essex</a:t>
            </a:r>
            <a:br>
              <a:rPr lang="en-US" altLang="en-US" sz="2400" dirty="0"/>
            </a:br>
            <a:r>
              <a:rPr lang="en-US" altLang="en-US" sz="2400" dirty="0"/>
              <a:t>and many </a:t>
            </a:r>
            <a:r>
              <a:rPr lang="en-US" altLang="en-US" sz="2400" dirty="0" err="1"/>
              <a:t>many</a:t>
            </a:r>
            <a:r>
              <a:rPr lang="en-US" altLang="en-US" sz="2400" dirty="0"/>
              <a:t> others</a:t>
            </a:r>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77B64-CA4D-7FBD-1715-169FD0155F26}"/>
              </a:ext>
            </a:extLst>
          </p:cNvPr>
          <p:cNvSpPr>
            <a:spLocks noGrp="1"/>
          </p:cNvSpPr>
          <p:nvPr>
            <p:ph type="title"/>
          </p:nvPr>
        </p:nvSpPr>
        <p:spPr/>
        <p:txBody>
          <a:bodyPr>
            <a:normAutofit fontScale="90000"/>
          </a:bodyPr>
          <a:lstStyle/>
          <a:p>
            <a:r>
              <a:rPr lang="en-US" dirty="0"/>
              <a:t>Challenge is getting a representative sample of your population</a:t>
            </a:r>
            <a:endParaRPr lang="en-GB" dirty="0"/>
          </a:p>
        </p:txBody>
      </p:sp>
      <p:sp>
        <p:nvSpPr>
          <p:cNvPr id="3" name="Content Placeholder 2">
            <a:extLst>
              <a:ext uri="{FF2B5EF4-FFF2-40B4-BE49-F238E27FC236}">
                <a16:creationId xmlns:a16="http://schemas.microsoft.com/office/drawing/2014/main" id="{7AE569D5-CAC7-2F94-A916-118AF4FC7333}"/>
              </a:ext>
            </a:extLst>
          </p:cNvPr>
          <p:cNvSpPr>
            <a:spLocks noGrp="1"/>
          </p:cNvSpPr>
          <p:nvPr>
            <p:ph idx="1"/>
          </p:nvPr>
        </p:nvSpPr>
        <p:spPr>
          <a:xfrm>
            <a:off x="508000" y="1981200"/>
            <a:ext cx="10916592" cy="4328120"/>
          </a:xfrm>
        </p:spPr>
        <p:txBody>
          <a:bodyPr>
            <a:normAutofit lnSpcReduction="10000"/>
          </a:bodyPr>
          <a:lstStyle/>
          <a:p>
            <a:r>
              <a:rPr lang="en-US" sz="3200" dirty="0"/>
              <a:t>Stand-alone studies using apps, sensors, trackers…</a:t>
            </a:r>
          </a:p>
          <a:p>
            <a:pPr lvl="1"/>
            <a:r>
              <a:rPr lang="en-US" sz="3200" dirty="0"/>
              <a:t>Often small-scale</a:t>
            </a:r>
          </a:p>
          <a:p>
            <a:pPr lvl="1"/>
            <a:r>
              <a:rPr lang="en-US" sz="3200" dirty="0"/>
              <a:t>Using volunteers to test</a:t>
            </a:r>
          </a:p>
          <a:p>
            <a:pPr lvl="1"/>
            <a:r>
              <a:rPr lang="en-US" sz="3200" dirty="0"/>
              <a:t>Self-selection (e.g., those who already own a specific type of device)</a:t>
            </a:r>
          </a:p>
          <a:p>
            <a:pPr lvl="1"/>
            <a:r>
              <a:rPr lang="en-US" sz="3200" dirty="0"/>
              <a:t>Lack of context information</a:t>
            </a:r>
          </a:p>
          <a:p>
            <a:pPr lvl="1"/>
            <a:r>
              <a:rPr lang="en-US" sz="3200" dirty="0"/>
              <a:t>Take place in ideal environment</a:t>
            </a:r>
          </a:p>
          <a:p>
            <a:pPr marL="622300" lvl="1">
              <a:buFont typeface="Wingdings" panose="05000000000000000000" pitchFamily="2" charset="2"/>
              <a:buChar char="Ø"/>
            </a:pPr>
            <a:r>
              <a:rPr lang="en-US" sz="3200" dirty="0"/>
              <a:t>Embed the request within a probability sample survey </a:t>
            </a:r>
            <a:endParaRPr lang="en-GB" sz="3200" dirty="0"/>
          </a:p>
        </p:txBody>
      </p:sp>
    </p:spTree>
    <p:extLst>
      <p:ext uri="{BB962C8B-B14F-4D97-AF65-F5344CB8AC3E}">
        <p14:creationId xmlns:p14="http://schemas.microsoft.com/office/powerpoint/2010/main" val="3173454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B45E5-FF68-0583-6A43-ABEDA749F8B2}"/>
              </a:ext>
            </a:extLst>
          </p:cNvPr>
          <p:cNvSpPr>
            <a:spLocks noGrp="1"/>
          </p:cNvSpPr>
          <p:nvPr>
            <p:ph type="title"/>
          </p:nvPr>
        </p:nvSpPr>
        <p:spPr>
          <a:xfrm>
            <a:off x="355874" y="1162866"/>
            <a:ext cx="3139728" cy="4042184"/>
          </a:xfrm>
        </p:spPr>
        <p:txBody>
          <a:bodyPr>
            <a:noAutofit/>
          </a:bodyPr>
          <a:lstStyle/>
          <a:p>
            <a:pPr algn="ctr"/>
            <a:r>
              <a:rPr lang="en-GB" sz="3200" dirty="0"/>
              <a:t>Those who saw the picture more likely to say they consented because of trust or support research</a:t>
            </a:r>
          </a:p>
        </p:txBody>
      </p:sp>
      <p:grpSp>
        <p:nvGrpSpPr>
          <p:cNvPr id="4" name="Group 3" descr="graph showing that those who saw the photo were more likely to say that they wanted to support research and they trusted the organisations involved. ">
            <a:extLst>
              <a:ext uri="{FF2B5EF4-FFF2-40B4-BE49-F238E27FC236}">
                <a16:creationId xmlns:a16="http://schemas.microsoft.com/office/drawing/2014/main" id="{225D58C8-6165-88AC-D344-3675678E3456}"/>
              </a:ext>
            </a:extLst>
          </p:cNvPr>
          <p:cNvGrpSpPr/>
          <p:nvPr/>
        </p:nvGrpSpPr>
        <p:grpSpPr>
          <a:xfrm>
            <a:off x="3791744" y="457200"/>
            <a:ext cx="8064896" cy="5901198"/>
            <a:chOff x="1991544" y="1392237"/>
            <a:chExt cx="7560840" cy="5498793"/>
          </a:xfrm>
        </p:grpSpPr>
        <p:pic>
          <p:nvPicPr>
            <p:cNvPr id="3" name="Grafik 7">
              <a:extLst>
                <a:ext uri="{FF2B5EF4-FFF2-40B4-BE49-F238E27FC236}">
                  <a16:creationId xmlns:a16="http://schemas.microsoft.com/office/drawing/2014/main" id="{3E91CBBE-A3C8-E840-17E2-18DD64FBCA3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91544" y="1392237"/>
              <a:ext cx="7560840" cy="5498793"/>
            </a:xfrm>
            <a:prstGeom prst="rect">
              <a:avLst/>
            </a:prstGeom>
          </p:spPr>
        </p:pic>
        <p:sp>
          <p:nvSpPr>
            <p:cNvPr id="8" name="Oval 7">
              <a:extLst>
                <a:ext uri="{FF2B5EF4-FFF2-40B4-BE49-F238E27FC236}">
                  <a16:creationId xmlns:a16="http://schemas.microsoft.com/office/drawing/2014/main" id="{590939EF-3D2E-A6BC-FA3E-B588EE7343F1}"/>
                </a:ext>
              </a:extLst>
            </p:cNvPr>
            <p:cNvSpPr/>
            <p:nvPr/>
          </p:nvSpPr>
          <p:spPr bwMode="auto">
            <a:xfrm>
              <a:off x="6600056" y="3933056"/>
              <a:ext cx="1872208" cy="792088"/>
            </a:xfrm>
            <a:prstGeom prst="ellipse">
              <a:avLst/>
            </a:prstGeom>
            <a:noFill/>
            <a:ln w="571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latin typeface="Arial" charset="0"/>
              </a:endParaRPr>
            </a:p>
          </p:txBody>
        </p:sp>
      </p:grpSp>
    </p:spTree>
    <p:extLst>
      <p:ext uri="{BB962C8B-B14F-4D97-AF65-F5344CB8AC3E}">
        <p14:creationId xmlns:p14="http://schemas.microsoft.com/office/powerpoint/2010/main" val="266434529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CB89F-05B5-2224-A192-F20B4CB9C016}"/>
              </a:ext>
            </a:extLst>
          </p:cNvPr>
          <p:cNvSpPr>
            <a:spLocks noGrp="1"/>
          </p:cNvSpPr>
          <p:nvPr>
            <p:ph type="title"/>
          </p:nvPr>
        </p:nvSpPr>
        <p:spPr/>
        <p:txBody>
          <a:bodyPr>
            <a:normAutofit fontScale="90000"/>
          </a:bodyPr>
          <a:lstStyle/>
          <a:p>
            <a:r>
              <a:rPr lang="en-GB" dirty="0"/>
              <a:t>5. Potential mechanisms: </a:t>
            </a:r>
            <a:r>
              <a:rPr lang="en-GB" dirty="0">
                <a:solidFill>
                  <a:schemeClr val="tx1"/>
                </a:solidFill>
                <a:latin typeface="Calibri" panose="020F0502020204030204" pitchFamily="34" charset="0"/>
                <a:cs typeface="Calibri" panose="020F0502020204030204" pitchFamily="34" charset="0"/>
              </a:rPr>
              <a:t>Social pressure II</a:t>
            </a:r>
            <a:endParaRPr lang="en-GB" dirty="0">
              <a:solidFill>
                <a:schemeClr val="tx1"/>
              </a:solidFill>
            </a:endParaRPr>
          </a:p>
        </p:txBody>
      </p:sp>
      <p:sp>
        <p:nvSpPr>
          <p:cNvPr id="4" name="Content Placeholder 3">
            <a:extLst>
              <a:ext uri="{FF2B5EF4-FFF2-40B4-BE49-F238E27FC236}">
                <a16:creationId xmlns:a16="http://schemas.microsoft.com/office/drawing/2014/main" id="{32B9FCB0-4AC6-0200-23A3-1C091210BEBC}"/>
              </a:ext>
            </a:extLst>
          </p:cNvPr>
          <p:cNvSpPr>
            <a:spLocks noGrp="1"/>
          </p:cNvSpPr>
          <p:nvPr>
            <p:ph sz="half" idx="1"/>
          </p:nvPr>
        </p:nvSpPr>
        <p:spPr/>
        <p:txBody>
          <a:bodyPr/>
          <a:lstStyle/>
          <a:p>
            <a:r>
              <a:rPr lang="en-GB" b="1" dirty="0"/>
              <a:t>IP18</a:t>
            </a:r>
          </a:p>
          <a:p>
            <a:r>
              <a:rPr lang="en-GB" dirty="0"/>
              <a:t>Experiment with video of interviewer reading question</a:t>
            </a:r>
          </a:p>
          <a:p>
            <a:r>
              <a:rPr lang="en-GB" dirty="0"/>
              <a:t>vs standard</a:t>
            </a:r>
          </a:p>
          <a:p>
            <a:r>
              <a:rPr lang="en-GB" dirty="0"/>
              <a:t>vs “value of science”</a:t>
            </a:r>
          </a:p>
          <a:p>
            <a:r>
              <a:rPr lang="en-GB" b="1" dirty="0"/>
              <a:t>Final data due in March</a:t>
            </a:r>
          </a:p>
        </p:txBody>
      </p:sp>
      <p:graphicFrame>
        <p:nvGraphicFramePr>
          <p:cNvPr id="8" name="Content Placeholder 7" descr="graph showing a higher consent rate for the group who saw the video (61%) compared to &quot;value for science&quot; (56%) or the control (54%). ">
            <a:extLst>
              <a:ext uri="{FF2B5EF4-FFF2-40B4-BE49-F238E27FC236}">
                <a16:creationId xmlns:a16="http://schemas.microsoft.com/office/drawing/2014/main" id="{CB402F2A-1D7D-0D3B-78A7-4D9822C0CA09}"/>
              </a:ext>
            </a:extLst>
          </p:cNvPr>
          <p:cNvGraphicFramePr>
            <a:graphicFrameLocks noGrp="1"/>
          </p:cNvGraphicFramePr>
          <p:nvPr>
            <p:ph sz="half" idx="2"/>
            <p:extLst>
              <p:ext uri="{D42A27DB-BD31-4B8C-83A1-F6EECF244321}">
                <p14:modId xmlns:p14="http://schemas.microsoft.com/office/powerpoint/2010/main" val="1972834697"/>
              </p:ext>
            </p:extLst>
          </p:nvPr>
        </p:nvGraphicFramePr>
        <p:xfrm>
          <a:off x="5334000" y="1484784"/>
          <a:ext cx="5586536" cy="461121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F2CC3706-9420-D1F6-00DB-B72F7BB95442}"/>
              </a:ext>
            </a:extLst>
          </p:cNvPr>
          <p:cNvSpPr txBox="1"/>
          <p:nvPr/>
        </p:nvSpPr>
        <p:spPr>
          <a:xfrm rot="19948719">
            <a:off x="7119155" y="3617266"/>
            <a:ext cx="2016224" cy="461665"/>
          </a:xfrm>
          <a:prstGeom prst="rect">
            <a:avLst/>
          </a:prstGeom>
          <a:solidFill>
            <a:schemeClr val="bg1"/>
          </a:solidFill>
          <a:ln w="57150">
            <a:solidFill>
              <a:srgbClr val="FF0000"/>
            </a:solidFill>
            <a:prstDash val="dash"/>
          </a:ln>
        </p:spPr>
        <p:txBody>
          <a:bodyPr wrap="square" rtlCol="0">
            <a:spAutoFit/>
          </a:bodyPr>
          <a:lstStyle/>
          <a:p>
            <a:pPr algn="ctr"/>
            <a:r>
              <a:rPr lang="en-GB" b="1" dirty="0">
                <a:solidFill>
                  <a:srgbClr val="FF0000"/>
                </a:solidFill>
              </a:rPr>
              <a:t>Early data!</a:t>
            </a:r>
          </a:p>
        </p:txBody>
      </p:sp>
    </p:spTree>
    <p:extLst>
      <p:ext uri="{BB962C8B-B14F-4D97-AF65-F5344CB8AC3E}">
        <p14:creationId xmlns:p14="http://schemas.microsoft.com/office/powerpoint/2010/main" val="2561895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3"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12944-B883-D493-28ED-8AF5521FAA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515740-B373-1A4B-A95F-ECA1DC4456C3}"/>
              </a:ext>
            </a:extLst>
          </p:cNvPr>
          <p:cNvSpPr>
            <a:spLocks noGrp="1"/>
          </p:cNvSpPr>
          <p:nvPr>
            <p:ph type="title"/>
          </p:nvPr>
        </p:nvSpPr>
        <p:spPr/>
        <p:txBody>
          <a:bodyPr>
            <a:normAutofit fontScale="90000"/>
          </a:bodyPr>
          <a:lstStyle/>
          <a:p>
            <a:r>
              <a:rPr lang="en-GB" dirty="0"/>
              <a:t>5. Potential mechanisms: </a:t>
            </a:r>
            <a:r>
              <a:rPr lang="en-GB" dirty="0">
                <a:solidFill>
                  <a:schemeClr val="tx1"/>
                </a:solidFill>
                <a:latin typeface="Calibri" panose="020F0502020204030204" pitchFamily="34" charset="0"/>
                <a:cs typeface="Calibri" panose="020F0502020204030204" pitchFamily="34" charset="0"/>
              </a:rPr>
              <a:t>Social pressure II - 2</a:t>
            </a:r>
            <a:endParaRPr lang="en-GB" dirty="0">
              <a:solidFill>
                <a:schemeClr val="tx1"/>
              </a:solidFill>
            </a:endParaRPr>
          </a:p>
        </p:txBody>
      </p:sp>
      <p:sp>
        <p:nvSpPr>
          <p:cNvPr id="4" name="Content Placeholder 3">
            <a:extLst>
              <a:ext uri="{FF2B5EF4-FFF2-40B4-BE49-F238E27FC236}">
                <a16:creationId xmlns:a16="http://schemas.microsoft.com/office/drawing/2014/main" id="{50F44643-F3AC-2FBC-65F0-4C31B0B32165}"/>
              </a:ext>
            </a:extLst>
          </p:cNvPr>
          <p:cNvSpPr>
            <a:spLocks noGrp="1"/>
          </p:cNvSpPr>
          <p:nvPr>
            <p:ph sz="half" idx="1"/>
          </p:nvPr>
        </p:nvSpPr>
        <p:spPr/>
        <p:txBody>
          <a:bodyPr/>
          <a:lstStyle/>
          <a:p>
            <a:pPr marL="0" indent="0">
              <a:buNone/>
            </a:pPr>
            <a:r>
              <a:rPr lang="en-GB" dirty="0"/>
              <a:t>Video treatment</a:t>
            </a:r>
          </a:p>
          <a:p>
            <a:r>
              <a:rPr lang="en-GB" dirty="0"/>
              <a:t>More likely to prompt reflective decision process</a:t>
            </a:r>
          </a:p>
          <a:p>
            <a:r>
              <a:rPr lang="en-GB" dirty="0"/>
              <a:t>More likely to think about trust in the organisation</a:t>
            </a:r>
          </a:p>
          <a:p>
            <a:r>
              <a:rPr lang="en-GB" dirty="0"/>
              <a:t>Also higher reported cognitive effort</a:t>
            </a:r>
          </a:p>
        </p:txBody>
      </p:sp>
      <p:graphicFrame>
        <p:nvGraphicFramePr>
          <p:cNvPr id="8" name="Content Placeholder 7" descr="A graph showing the decision process used by participants, depending on if they had the standard treatment or video treatment. Those who had the video treatment were more likely than those who saw the standard treatment  to say they made a reflective decision or one based on trust. Those who saw the standard treatment were more likely than those who saw the video treatment that they based their decision on their gut-feeling or habit.">
            <a:extLst>
              <a:ext uri="{FF2B5EF4-FFF2-40B4-BE49-F238E27FC236}">
                <a16:creationId xmlns:a16="http://schemas.microsoft.com/office/drawing/2014/main" id="{E7FEE949-04A8-6D98-B45D-C90C45C92294}"/>
              </a:ext>
            </a:extLst>
          </p:cNvPr>
          <p:cNvGraphicFramePr>
            <a:graphicFrameLocks noGrp="1"/>
          </p:cNvGraphicFramePr>
          <p:nvPr>
            <p:ph sz="half" idx="2"/>
            <p:extLst>
              <p:ext uri="{D42A27DB-BD31-4B8C-83A1-F6EECF244321}">
                <p14:modId xmlns:p14="http://schemas.microsoft.com/office/powerpoint/2010/main" val="1199639364"/>
              </p:ext>
            </p:extLst>
          </p:nvPr>
        </p:nvGraphicFramePr>
        <p:xfrm>
          <a:off x="5015880" y="1196752"/>
          <a:ext cx="6668120" cy="489924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32189B11-CFD7-A2C2-15F7-1F2E0FA4A9D1}"/>
              </a:ext>
            </a:extLst>
          </p:cNvPr>
          <p:cNvSpPr txBox="1"/>
          <p:nvPr/>
        </p:nvSpPr>
        <p:spPr>
          <a:xfrm rot="19948719">
            <a:off x="7390360" y="1924490"/>
            <a:ext cx="2016224" cy="461665"/>
          </a:xfrm>
          <a:prstGeom prst="rect">
            <a:avLst/>
          </a:prstGeom>
          <a:solidFill>
            <a:schemeClr val="bg1"/>
          </a:solidFill>
          <a:ln w="57150">
            <a:solidFill>
              <a:srgbClr val="FF0000"/>
            </a:solidFill>
            <a:prstDash val="dash"/>
          </a:ln>
        </p:spPr>
        <p:txBody>
          <a:bodyPr wrap="square" rtlCol="0">
            <a:spAutoFit/>
          </a:bodyPr>
          <a:lstStyle/>
          <a:p>
            <a:pPr algn="ctr"/>
            <a:r>
              <a:rPr lang="en-GB" b="1" dirty="0">
                <a:solidFill>
                  <a:srgbClr val="FF0000"/>
                </a:solidFill>
              </a:rPr>
              <a:t>Early data!</a:t>
            </a:r>
          </a:p>
        </p:txBody>
      </p:sp>
    </p:spTree>
    <p:extLst>
      <p:ext uri="{BB962C8B-B14F-4D97-AF65-F5344CB8AC3E}">
        <p14:creationId xmlns:p14="http://schemas.microsoft.com/office/powerpoint/2010/main" val="3882610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C7E3F-25BF-4E66-9233-76973E7189B1}"/>
              </a:ext>
            </a:extLst>
          </p:cNvPr>
          <p:cNvSpPr>
            <a:spLocks noGrp="1"/>
          </p:cNvSpPr>
          <p:nvPr>
            <p:ph type="title"/>
          </p:nvPr>
        </p:nvSpPr>
        <p:spPr/>
        <p:txBody>
          <a:bodyPr>
            <a:normAutofit fontScale="90000"/>
          </a:bodyPr>
          <a:lstStyle/>
          <a:p>
            <a:r>
              <a:rPr lang="en-GB" dirty="0"/>
              <a:t>Summary of how mode may affect consent </a:t>
            </a:r>
          </a:p>
        </p:txBody>
      </p:sp>
      <p:sp>
        <p:nvSpPr>
          <p:cNvPr id="3" name="Content Placeholder 2">
            <a:extLst>
              <a:ext uri="{FF2B5EF4-FFF2-40B4-BE49-F238E27FC236}">
                <a16:creationId xmlns:a16="http://schemas.microsoft.com/office/drawing/2014/main" id="{87A90A62-4332-4295-BABC-9C92EACAF1E8}"/>
              </a:ext>
            </a:extLst>
          </p:cNvPr>
          <p:cNvSpPr>
            <a:spLocks noGrp="1"/>
          </p:cNvSpPr>
          <p:nvPr>
            <p:ph idx="1"/>
          </p:nvPr>
        </p:nvSpPr>
        <p:spPr>
          <a:xfrm>
            <a:off x="508000" y="1981200"/>
            <a:ext cx="9908480" cy="4114800"/>
          </a:xfrm>
        </p:spPr>
        <p:txBody>
          <a:bodyPr>
            <a:normAutofit/>
          </a:bodyPr>
          <a:lstStyle/>
          <a:p>
            <a:r>
              <a:rPr lang="en-GB" sz="3200" dirty="0"/>
              <a:t>Respondents use different decision processes</a:t>
            </a:r>
          </a:p>
          <a:p>
            <a:r>
              <a:rPr lang="en-GB" sz="3200" dirty="0"/>
              <a:t>Only a minority use a reflective decision process</a:t>
            </a:r>
          </a:p>
          <a:p>
            <a:r>
              <a:rPr lang="en-GB" sz="3200" dirty="0"/>
              <a:t>Reflective decision process associated with consent and comprehension </a:t>
            </a:r>
          </a:p>
          <a:p>
            <a:pPr lvl="1"/>
            <a:r>
              <a:rPr lang="en-GB" sz="3200" dirty="0"/>
              <a:t>Limitation: causality not established</a:t>
            </a:r>
          </a:p>
        </p:txBody>
      </p:sp>
    </p:spTree>
    <p:extLst>
      <p:ext uri="{BB962C8B-B14F-4D97-AF65-F5344CB8AC3E}">
        <p14:creationId xmlns:p14="http://schemas.microsoft.com/office/powerpoint/2010/main" val="379355456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FDABE-6566-22D6-CCB2-960A58EA6618}"/>
              </a:ext>
            </a:extLst>
          </p:cNvPr>
          <p:cNvSpPr>
            <a:spLocks noGrp="1"/>
          </p:cNvSpPr>
          <p:nvPr>
            <p:ph type="title"/>
          </p:nvPr>
        </p:nvSpPr>
        <p:spPr/>
        <p:txBody>
          <a:bodyPr>
            <a:normAutofit fontScale="90000"/>
          </a:bodyPr>
          <a:lstStyle/>
          <a:p>
            <a:r>
              <a:rPr lang="en-GB" dirty="0"/>
              <a:t>Respondents answer less thoroughly when answering online</a:t>
            </a:r>
          </a:p>
        </p:txBody>
      </p:sp>
      <p:sp>
        <p:nvSpPr>
          <p:cNvPr id="3" name="Content Placeholder 2">
            <a:extLst>
              <a:ext uri="{FF2B5EF4-FFF2-40B4-BE49-F238E27FC236}">
                <a16:creationId xmlns:a16="http://schemas.microsoft.com/office/drawing/2014/main" id="{504324A3-8B1B-BBD8-F5B2-456F5D91AF47}"/>
              </a:ext>
            </a:extLst>
          </p:cNvPr>
          <p:cNvSpPr>
            <a:spLocks noGrp="1"/>
          </p:cNvSpPr>
          <p:nvPr>
            <p:ph idx="1"/>
          </p:nvPr>
        </p:nvSpPr>
        <p:spPr>
          <a:xfrm>
            <a:off x="508000" y="1981200"/>
            <a:ext cx="10490200" cy="4114800"/>
          </a:xfrm>
        </p:spPr>
        <p:txBody>
          <a:bodyPr>
            <a:normAutofit/>
          </a:bodyPr>
          <a:lstStyle/>
          <a:p>
            <a:r>
              <a:rPr lang="en-GB" sz="3200" dirty="0"/>
              <a:t>Less likely to make a reflective decision (-9pp)</a:t>
            </a:r>
          </a:p>
          <a:p>
            <a:r>
              <a:rPr lang="en-GB" sz="3200" dirty="0"/>
              <a:t>More likely to make a habit-based decision (+12pp)</a:t>
            </a:r>
          </a:p>
          <a:p>
            <a:r>
              <a:rPr lang="en-GB" sz="3200" dirty="0"/>
              <a:t>Respond faster (2.2x)</a:t>
            </a:r>
          </a:p>
          <a:p>
            <a:r>
              <a:rPr lang="en-GB" sz="3200" dirty="0"/>
              <a:t>Less likely to read information leaflet (-32pp)</a:t>
            </a:r>
          </a:p>
          <a:p>
            <a:r>
              <a:rPr lang="en-GB" sz="3200" dirty="0"/>
              <a:t>More likely to feel information given was “too much” (+6pp)</a:t>
            </a:r>
          </a:p>
        </p:txBody>
      </p:sp>
      <p:sp>
        <p:nvSpPr>
          <p:cNvPr id="4" name="TextBox 3">
            <a:extLst>
              <a:ext uri="{FF2B5EF4-FFF2-40B4-BE49-F238E27FC236}">
                <a16:creationId xmlns:a16="http://schemas.microsoft.com/office/drawing/2014/main" id="{91BD4AC4-F95A-A9E2-7B78-4B7C18A5CA9C}"/>
              </a:ext>
            </a:extLst>
          </p:cNvPr>
          <p:cNvSpPr txBox="1"/>
          <p:nvPr/>
        </p:nvSpPr>
        <p:spPr>
          <a:xfrm>
            <a:off x="7969424" y="6396335"/>
            <a:ext cx="3841576" cy="400110"/>
          </a:xfrm>
          <a:prstGeom prst="rect">
            <a:avLst/>
          </a:prstGeom>
          <a:noFill/>
        </p:spPr>
        <p:txBody>
          <a:bodyPr wrap="square" rtlCol="0">
            <a:spAutoFit/>
          </a:bodyPr>
          <a:lstStyle/>
          <a:p>
            <a:r>
              <a:rPr lang="en-GB" sz="2000" dirty="0">
                <a:ea typeface="Times New Roman" panose="02020603050405020304" pitchFamily="18" charset="0"/>
                <a:cs typeface="Calibri" panose="020F0502020204030204" pitchFamily="34" charset="0"/>
              </a:rPr>
              <a:t>Jäckle et al (2022a)</a:t>
            </a:r>
            <a:endParaRPr lang="en-GB" sz="2000" dirty="0"/>
          </a:p>
        </p:txBody>
      </p:sp>
    </p:spTree>
    <p:extLst>
      <p:ext uri="{BB962C8B-B14F-4D97-AF65-F5344CB8AC3E}">
        <p14:creationId xmlns:p14="http://schemas.microsoft.com/office/powerpoint/2010/main" val="101745141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5D1F1-1F2D-94C2-F069-4BFDE2373AFB}"/>
              </a:ext>
            </a:extLst>
          </p:cNvPr>
          <p:cNvSpPr>
            <a:spLocks noGrp="1"/>
          </p:cNvSpPr>
          <p:nvPr>
            <p:ph type="title"/>
          </p:nvPr>
        </p:nvSpPr>
        <p:spPr/>
        <p:txBody>
          <a:bodyPr/>
          <a:lstStyle/>
          <a:p>
            <a:r>
              <a:rPr lang="en-GB" dirty="0"/>
              <a:t>It doesn’t appear to be…</a:t>
            </a:r>
          </a:p>
        </p:txBody>
      </p:sp>
      <p:sp>
        <p:nvSpPr>
          <p:cNvPr id="3" name="Content Placeholder 2">
            <a:extLst>
              <a:ext uri="{FF2B5EF4-FFF2-40B4-BE49-F238E27FC236}">
                <a16:creationId xmlns:a16="http://schemas.microsoft.com/office/drawing/2014/main" id="{F7EF02C7-D6BE-338A-8673-732158E11E28}"/>
              </a:ext>
            </a:extLst>
          </p:cNvPr>
          <p:cNvSpPr>
            <a:spLocks noGrp="1"/>
          </p:cNvSpPr>
          <p:nvPr>
            <p:ph idx="1"/>
          </p:nvPr>
        </p:nvSpPr>
        <p:spPr>
          <a:xfrm>
            <a:off x="508000" y="1600200"/>
            <a:ext cx="10566400" cy="4495800"/>
          </a:xfrm>
        </p:spPr>
        <p:txBody>
          <a:bodyPr>
            <a:normAutofit/>
          </a:bodyPr>
          <a:lstStyle/>
          <a:p>
            <a:r>
              <a:rPr lang="en-GB" sz="2800" dirty="0"/>
              <a:t>Devices</a:t>
            </a:r>
          </a:p>
          <a:p>
            <a:pPr lvl="1"/>
            <a:r>
              <a:rPr lang="en-GB" sz="2800" dirty="0"/>
              <a:t>No differences in consent, understanding, privacy/security concerns, decision processes, accessing information</a:t>
            </a:r>
          </a:p>
          <a:p>
            <a:r>
              <a:rPr lang="en-GB" sz="2800" dirty="0"/>
              <a:t>(audible) Interviewer-interaction behaviours</a:t>
            </a:r>
          </a:p>
          <a:p>
            <a:pPr lvl="1"/>
            <a:r>
              <a:rPr lang="en-GB" sz="2800" dirty="0"/>
              <a:t>Rarely emphasise confidentiality (4% cases) or offer additional information (14%)</a:t>
            </a:r>
          </a:p>
          <a:p>
            <a:pPr lvl="1"/>
            <a:r>
              <a:rPr lang="en-GB" sz="2800" dirty="0"/>
              <a:t>Respondents rarely express concern (5%) or ask questions (16%)</a:t>
            </a:r>
          </a:p>
        </p:txBody>
      </p:sp>
      <p:sp>
        <p:nvSpPr>
          <p:cNvPr id="4" name="TextBox 3">
            <a:extLst>
              <a:ext uri="{FF2B5EF4-FFF2-40B4-BE49-F238E27FC236}">
                <a16:creationId xmlns:a16="http://schemas.microsoft.com/office/drawing/2014/main" id="{AC34CDD9-C4CB-63BF-1033-D727EF1B92E2}"/>
              </a:ext>
            </a:extLst>
          </p:cNvPr>
          <p:cNvSpPr txBox="1"/>
          <p:nvPr/>
        </p:nvSpPr>
        <p:spPr>
          <a:xfrm>
            <a:off x="7969424" y="6396335"/>
            <a:ext cx="3841576" cy="400110"/>
          </a:xfrm>
          <a:prstGeom prst="rect">
            <a:avLst/>
          </a:prstGeom>
          <a:noFill/>
        </p:spPr>
        <p:txBody>
          <a:bodyPr wrap="square" rtlCol="0">
            <a:spAutoFit/>
          </a:bodyPr>
          <a:lstStyle/>
          <a:p>
            <a:r>
              <a:rPr lang="en-GB" sz="2000" dirty="0">
                <a:ea typeface="Times New Roman" panose="02020603050405020304" pitchFamily="18" charset="0"/>
                <a:cs typeface="Calibri" panose="020F0502020204030204" pitchFamily="34" charset="0"/>
              </a:rPr>
              <a:t>Jäckle et al (2022a)</a:t>
            </a:r>
            <a:endParaRPr lang="en-GB" sz="2000" dirty="0"/>
          </a:p>
        </p:txBody>
      </p:sp>
    </p:spTree>
    <p:extLst>
      <p:ext uri="{BB962C8B-B14F-4D97-AF65-F5344CB8AC3E}">
        <p14:creationId xmlns:p14="http://schemas.microsoft.com/office/powerpoint/2010/main" val="347570256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DC08F-DBFD-F6EF-6A63-56F28B05F20B}"/>
              </a:ext>
            </a:extLst>
          </p:cNvPr>
          <p:cNvSpPr>
            <a:spLocks noGrp="1"/>
          </p:cNvSpPr>
          <p:nvPr>
            <p:ph type="title"/>
          </p:nvPr>
        </p:nvSpPr>
        <p:spPr/>
        <p:txBody>
          <a:bodyPr>
            <a:normAutofit fontScale="90000"/>
          </a:bodyPr>
          <a:lstStyle/>
          <a:p>
            <a:r>
              <a:rPr lang="en-GB" dirty="0"/>
              <a:t>Will making the question easier help understanding? </a:t>
            </a:r>
          </a:p>
        </p:txBody>
      </p:sp>
      <p:sp>
        <p:nvSpPr>
          <p:cNvPr id="3" name="Content Placeholder 2">
            <a:extLst>
              <a:ext uri="{FF2B5EF4-FFF2-40B4-BE49-F238E27FC236}">
                <a16:creationId xmlns:a16="http://schemas.microsoft.com/office/drawing/2014/main" id="{B97B515A-FCA8-65B3-1F54-DB91D64AA4BD}"/>
              </a:ext>
            </a:extLst>
          </p:cNvPr>
          <p:cNvSpPr>
            <a:spLocks noGrp="1"/>
          </p:cNvSpPr>
          <p:nvPr>
            <p:ph idx="1"/>
          </p:nvPr>
        </p:nvSpPr>
        <p:spPr>
          <a:xfrm>
            <a:off x="508000" y="1700808"/>
            <a:ext cx="10185400" cy="4608512"/>
          </a:xfrm>
        </p:spPr>
        <p:txBody>
          <a:bodyPr>
            <a:normAutofit/>
          </a:bodyPr>
          <a:lstStyle/>
          <a:p>
            <a:r>
              <a:rPr lang="en-GB" sz="2800" dirty="0"/>
              <a:t>Yes</a:t>
            </a:r>
          </a:p>
          <a:p>
            <a:pPr lvl="1"/>
            <a:r>
              <a:rPr lang="en-GB" sz="2800" dirty="0"/>
              <a:t>“Easy” wording, increases objective understanding (4.5 </a:t>
            </a:r>
            <a:r>
              <a:rPr lang="en-GB" sz="2800" dirty="0">
                <a:sym typeface="Wingdings" panose="05000000000000000000" pitchFamily="2" charset="2"/>
              </a:rPr>
              <a:t> 5 correct)</a:t>
            </a:r>
          </a:p>
          <a:p>
            <a:pPr lvl="1"/>
            <a:r>
              <a:rPr lang="en-GB" sz="2800" dirty="0">
                <a:sym typeface="Wingdings" panose="05000000000000000000" pitchFamily="2" charset="2"/>
              </a:rPr>
              <a:t>Higher objective understanding associated with higher consent (not causal)</a:t>
            </a:r>
          </a:p>
          <a:p>
            <a:r>
              <a:rPr lang="en-GB" sz="2800" dirty="0">
                <a:sym typeface="Wingdings" panose="05000000000000000000" pitchFamily="2" charset="2"/>
              </a:rPr>
              <a:t>But…</a:t>
            </a:r>
          </a:p>
          <a:p>
            <a:pPr lvl="1"/>
            <a:r>
              <a:rPr lang="en-GB" sz="2800" dirty="0">
                <a:sym typeface="Wingdings" panose="05000000000000000000" pitchFamily="2" charset="2"/>
              </a:rPr>
              <a:t>Easy wording did not reduce the mode effect</a:t>
            </a:r>
          </a:p>
          <a:p>
            <a:pPr lvl="1">
              <a:buFont typeface="Wingdings" panose="05000000000000000000" pitchFamily="2" charset="2"/>
              <a:buChar char="Ø"/>
            </a:pPr>
            <a:r>
              <a:rPr lang="en-GB" sz="2800" dirty="0">
                <a:sym typeface="Wingdings" panose="05000000000000000000" pitchFamily="2" charset="2"/>
              </a:rPr>
              <a:t>Interview mode affected consent, regardless of wording</a:t>
            </a:r>
            <a:endParaRPr lang="en-GB" sz="2800" dirty="0"/>
          </a:p>
        </p:txBody>
      </p:sp>
      <p:sp>
        <p:nvSpPr>
          <p:cNvPr id="4" name="TextBox 3">
            <a:extLst>
              <a:ext uri="{FF2B5EF4-FFF2-40B4-BE49-F238E27FC236}">
                <a16:creationId xmlns:a16="http://schemas.microsoft.com/office/drawing/2014/main" id="{83602647-AF52-B289-5A64-7FF7BFA33B04}"/>
              </a:ext>
            </a:extLst>
          </p:cNvPr>
          <p:cNvSpPr txBox="1"/>
          <p:nvPr/>
        </p:nvSpPr>
        <p:spPr>
          <a:xfrm>
            <a:off x="8083724" y="6396335"/>
            <a:ext cx="4608512" cy="400110"/>
          </a:xfrm>
          <a:prstGeom prst="rect">
            <a:avLst/>
          </a:prstGeom>
          <a:noFill/>
        </p:spPr>
        <p:txBody>
          <a:bodyPr wrap="square" rtlCol="0">
            <a:spAutoFit/>
          </a:bodyPr>
          <a:lstStyle/>
          <a:p>
            <a:r>
              <a:rPr lang="de-DE" sz="2000" dirty="0"/>
              <a:t>Jäckle</a:t>
            </a:r>
            <a:r>
              <a:rPr lang="en-GB" sz="2000" dirty="0"/>
              <a:t> et al (2022a, 2022b)</a:t>
            </a:r>
          </a:p>
        </p:txBody>
      </p:sp>
    </p:spTree>
    <p:extLst>
      <p:ext uri="{BB962C8B-B14F-4D97-AF65-F5344CB8AC3E}">
        <p14:creationId xmlns:p14="http://schemas.microsoft.com/office/powerpoint/2010/main" val="131240380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2CF78-1BCD-10FF-C1F3-E81217E7AE76}"/>
              </a:ext>
            </a:extLst>
          </p:cNvPr>
          <p:cNvSpPr>
            <a:spLocks noGrp="1"/>
          </p:cNvSpPr>
          <p:nvPr>
            <p:ph type="title"/>
          </p:nvPr>
        </p:nvSpPr>
        <p:spPr/>
        <p:txBody>
          <a:bodyPr/>
          <a:lstStyle/>
          <a:p>
            <a:r>
              <a:rPr lang="en-GB" dirty="0"/>
              <a:t>What helps?</a:t>
            </a:r>
          </a:p>
        </p:txBody>
      </p:sp>
      <p:sp>
        <p:nvSpPr>
          <p:cNvPr id="3" name="Content Placeholder 2">
            <a:extLst>
              <a:ext uri="{FF2B5EF4-FFF2-40B4-BE49-F238E27FC236}">
                <a16:creationId xmlns:a16="http://schemas.microsoft.com/office/drawing/2014/main" id="{F59D6BF8-AB27-5967-2976-0083182ED3A9}"/>
              </a:ext>
            </a:extLst>
          </p:cNvPr>
          <p:cNvSpPr>
            <a:spLocks noGrp="1"/>
          </p:cNvSpPr>
          <p:nvPr>
            <p:ph idx="1"/>
          </p:nvPr>
        </p:nvSpPr>
        <p:spPr>
          <a:xfrm>
            <a:off x="508000" y="1556792"/>
            <a:ext cx="9448800" cy="4539208"/>
          </a:xfrm>
        </p:spPr>
        <p:txBody>
          <a:bodyPr>
            <a:normAutofit/>
          </a:bodyPr>
          <a:lstStyle/>
          <a:p>
            <a:pPr lvl="1">
              <a:buFont typeface="Wingdings" panose="05000000000000000000" pitchFamily="2" charset="2"/>
              <a:buChar char="ü"/>
            </a:pPr>
            <a:r>
              <a:rPr lang="en-GB" sz="2800" dirty="0"/>
              <a:t>Asking early in the interview</a:t>
            </a:r>
          </a:p>
          <a:p>
            <a:pPr lvl="1">
              <a:buFont typeface="Wingdings" panose="05000000000000000000" pitchFamily="2" charset="2"/>
              <a:buChar char="ü"/>
            </a:pPr>
            <a:r>
              <a:rPr lang="en-GB" sz="2800" dirty="0"/>
              <a:t>Priming with trust</a:t>
            </a:r>
          </a:p>
          <a:p>
            <a:pPr lvl="1">
              <a:buFont typeface="Wingdings" panose="05000000000000000000" pitchFamily="2" charset="2"/>
              <a:buChar char="ü"/>
            </a:pPr>
            <a:r>
              <a:rPr lang="en-GB" sz="2800" dirty="0"/>
              <a:t>Introducing ‘social pressure’ online</a:t>
            </a:r>
          </a:p>
          <a:p>
            <a:pPr lvl="1">
              <a:buFont typeface="Arial" panose="020B0604020202020204" pitchFamily="34" charset="0"/>
              <a:buChar char="?"/>
            </a:pPr>
            <a:r>
              <a:rPr lang="en-GB" sz="2800" dirty="0"/>
              <a:t>Making the question wording easier</a:t>
            </a:r>
          </a:p>
          <a:p>
            <a:pPr lvl="1">
              <a:buFont typeface="Arial" panose="020B0604020202020204" pitchFamily="34" charset="0"/>
              <a:buChar char="X"/>
            </a:pPr>
            <a:r>
              <a:rPr lang="en-GB" sz="2800" dirty="0"/>
              <a:t>Providing additional information</a:t>
            </a:r>
          </a:p>
        </p:txBody>
      </p:sp>
    </p:spTree>
    <p:extLst>
      <p:ext uri="{BB962C8B-B14F-4D97-AF65-F5344CB8AC3E}">
        <p14:creationId xmlns:p14="http://schemas.microsoft.com/office/powerpoint/2010/main" val="26388050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213AD3-5C67-921D-5B1A-F622E73124C0}"/>
              </a:ext>
            </a:extLst>
          </p:cNvPr>
          <p:cNvSpPr>
            <a:spLocks noGrp="1"/>
          </p:cNvSpPr>
          <p:nvPr>
            <p:ph type="title"/>
          </p:nvPr>
        </p:nvSpPr>
        <p:spPr>
          <a:xfrm>
            <a:off x="2077616" y="3068960"/>
            <a:ext cx="8036768" cy="1143000"/>
          </a:xfrm>
        </p:spPr>
        <p:txBody>
          <a:bodyPr/>
          <a:lstStyle/>
          <a:p>
            <a:r>
              <a:rPr lang="en-GB" dirty="0"/>
              <a:t>Moving to more active participation</a:t>
            </a:r>
          </a:p>
        </p:txBody>
      </p:sp>
    </p:spTree>
    <p:extLst>
      <p:ext uri="{BB962C8B-B14F-4D97-AF65-F5344CB8AC3E}">
        <p14:creationId xmlns:p14="http://schemas.microsoft.com/office/powerpoint/2010/main" val="161992861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6D51A-3F43-92AE-AF9F-EAE09138AB80}"/>
              </a:ext>
            </a:extLst>
          </p:cNvPr>
          <p:cNvSpPr>
            <a:spLocks noGrp="1"/>
          </p:cNvSpPr>
          <p:nvPr>
            <p:ph type="title"/>
          </p:nvPr>
        </p:nvSpPr>
        <p:spPr/>
        <p:txBody>
          <a:bodyPr/>
          <a:lstStyle/>
          <a:p>
            <a:r>
              <a:rPr lang="en-US" dirty="0"/>
              <a:t>Moving to more ‘active’ decisions…</a:t>
            </a:r>
            <a:endParaRPr lang="en-GB" dirty="0"/>
          </a:p>
        </p:txBody>
      </p:sp>
      <p:sp>
        <p:nvSpPr>
          <p:cNvPr id="3" name="Content Placeholder 2">
            <a:extLst>
              <a:ext uri="{FF2B5EF4-FFF2-40B4-BE49-F238E27FC236}">
                <a16:creationId xmlns:a16="http://schemas.microsoft.com/office/drawing/2014/main" id="{3F54F989-BE4B-DD46-4CAB-B5162E81757C}"/>
              </a:ext>
            </a:extLst>
          </p:cNvPr>
          <p:cNvSpPr>
            <a:spLocks noGrp="1"/>
          </p:cNvSpPr>
          <p:nvPr>
            <p:ph idx="1"/>
          </p:nvPr>
        </p:nvSpPr>
        <p:spPr>
          <a:xfrm>
            <a:off x="508000" y="1981200"/>
            <a:ext cx="10700568" cy="4114800"/>
          </a:xfrm>
        </p:spPr>
        <p:txBody>
          <a:bodyPr>
            <a:normAutofit/>
          </a:bodyPr>
          <a:lstStyle/>
          <a:p>
            <a:r>
              <a:rPr lang="en-US" sz="3200" dirty="0"/>
              <a:t>Consent to data linkage is passive</a:t>
            </a:r>
          </a:p>
          <a:p>
            <a:pPr lvl="1"/>
            <a:r>
              <a:rPr lang="en-US" sz="3200" dirty="0"/>
              <a:t>The respondent says Yes/No</a:t>
            </a:r>
          </a:p>
          <a:p>
            <a:pPr lvl="1"/>
            <a:r>
              <a:rPr lang="en-US" sz="3200" dirty="0"/>
              <a:t>They don’t have to anything else</a:t>
            </a:r>
          </a:p>
          <a:p>
            <a:pPr lvl="1"/>
            <a:r>
              <a:rPr lang="en-US" sz="3200" dirty="0"/>
              <a:t>If they agree, additional tasks happen elsewhere by other people</a:t>
            </a:r>
          </a:p>
          <a:p>
            <a:r>
              <a:rPr lang="en-US" sz="3200" dirty="0"/>
              <a:t>Other examples of additional tasks require the respondent to actively </a:t>
            </a:r>
            <a:r>
              <a:rPr lang="en-US" sz="3200" u="sng" dirty="0"/>
              <a:t>do</a:t>
            </a:r>
            <a:r>
              <a:rPr lang="en-US" sz="3200" dirty="0"/>
              <a:t> something</a:t>
            </a:r>
            <a:endParaRPr lang="en-GB" sz="3200" dirty="0"/>
          </a:p>
        </p:txBody>
      </p:sp>
    </p:spTree>
    <p:extLst>
      <p:ext uri="{BB962C8B-B14F-4D97-AF65-F5344CB8AC3E}">
        <p14:creationId xmlns:p14="http://schemas.microsoft.com/office/powerpoint/2010/main" val="3843381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7E66A-E268-BC12-9188-2194E05D1658}"/>
              </a:ext>
            </a:extLst>
          </p:cNvPr>
          <p:cNvSpPr>
            <a:spLocks noGrp="1"/>
          </p:cNvSpPr>
          <p:nvPr>
            <p:ph type="title"/>
          </p:nvPr>
        </p:nvSpPr>
        <p:spPr/>
        <p:txBody>
          <a:bodyPr/>
          <a:lstStyle/>
          <a:p>
            <a:r>
              <a:rPr lang="en-US" dirty="0"/>
              <a:t>Piggy-back on the strengths of surveys</a:t>
            </a:r>
            <a:endParaRPr lang="en-GB" dirty="0"/>
          </a:p>
        </p:txBody>
      </p:sp>
      <p:sp>
        <p:nvSpPr>
          <p:cNvPr id="3" name="Content Placeholder 2">
            <a:extLst>
              <a:ext uri="{FF2B5EF4-FFF2-40B4-BE49-F238E27FC236}">
                <a16:creationId xmlns:a16="http://schemas.microsoft.com/office/drawing/2014/main" id="{E9F509F0-AE24-94F9-616E-F97AEB2155B8}"/>
              </a:ext>
            </a:extLst>
          </p:cNvPr>
          <p:cNvSpPr>
            <a:spLocks noGrp="1"/>
          </p:cNvSpPr>
          <p:nvPr>
            <p:ph idx="1"/>
          </p:nvPr>
        </p:nvSpPr>
        <p:spPr>
          <a:xfrm>
            <a:off x="508000" y="1698204"/>
            <a:ext cx="11060608" cy="4680520"/>
          </a:xfrm>
        </p:spPr>
        <p:txBody>
          <a:bodyPr>
            <a:normAutofit fontScale="85000" lnSpcReduction="10000"/>
          </a:bodyPr>
          <a:lstStyle/>
          <a:p>
            <a:r>
              <a:rPr lang="en-US" dirty="0"/>
              <a:t>Probability samples improve the representativeness of the study</a:t>
            </a:r>
          </a:p>
          <a:p>
            <a:r>
              <a:rPr lang="en-US" dirty="0"/>
              <a:t>Relatively low barriers to participation</a:t>
            </a:r>
          </a:p>
          <a:p>
            <a:r>
              <a:rPr lang="en-US" dirty="0"/>
              <a:t>Can collect a wide range of information</a:t>
            </a:r>
          </a:p>
          <a:p>
            <a:r>
              <a:rPr lang="en-US" dirty="0"/>
              <a:t>…On a large number of people</a:t>
            </a:r>
          </a:p>
          <a:p>
            <a:r>
              <a:rPr lang="en-US" dirty="0"/>
              <a:t>Able to incorporate requests for additional data collection</a:t>
            </a:r>
          </a:p>
          <a:p>
            <a:r>
              <a:rPr lang="en-US" dirty="0"/>
              <a:t>Allows researchers to look at selection and measurement effects of participating/consenting</a:t>
            </a:r>
          </a:p>
        </p:txBody>
      </p:sp>
    </p:spTree>
    <p:extLst>
      <p:ext uri="{BB962C8B-B14F-4D97-AF65-F5344CB8AC3E}">
        <p14:creationId xmlns:p14="http://schemas.microsoft.com/office/powerpoint/2010/main" val="3068682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93F62C-3A8E-AEE2-B628-114EB0E90D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2C7924-B26B-CDED-8DDE-18A2C659634C}"/>
              </a:ext>
            </a:extLst>
          </p:cNvPr>
          <p:cNvSpPr>
            <a:spLocks noGrp="1"/>
          </p:cNvSpPr>
          <p:nvPr>
            <p:ph type="title"/>
          </p:nvPr>
        </p:nvSpPr>
        <p:spPr/>
        <p:txBody>
          <a:bodyPr/>
          <a:lstStyle/>
          <a:p>
            <a:r>
              <a:rPr lang="en-GB" dirty="0"/>
              <a:t>Conceptual Framework for consents</a:t>
            </a:r>
          </a:p>
        </p:txBody>
      </p:sp>
      <p:grpSp>
        <p:nvGrpSpPr>
          <p:cNvPr id="4" name="Group 3" descr="Previous conceptual framework diagram with boxes indicating background characteristics, decision process, and outcomes. ">
            <a:extLst>
              <a:ext uri="{FF2B5EF4-FFF2-40B4-BE49-F238E27FC236}">
                <a16:creationId xmlns:a16="http://schemas.microsoft.com/office/drawing/2014/main" id="{D6BDA231-5B1A-489E-7C7D-6C162F1CD5CE}"/>
              </a:ext>
            </a:extLst>
          </p:cNvPr>
          <p:cNvGrpSpPr/>
          <p:nvPr/>
        </p:nvGrpSpPr>
        <p:grpSpPr>
          <a:xfrm>
            <a:off x="508000" y="825500"/>
            <a:ext cx="11588963" cy="4889802"/>
            <a:chOff x="332104" y="1028700"/>
            <a:chExt cx="8373105" cy="4889802"/>
          </a:xfrm>
        </p:grpSpPr>
        <p:sp>
          <p:nvSpPr>
            <p:cNvPr id="5" name="Content Placeholder 2">
              <a:extLst>
                <a:ext uri="{FF2B5EF4-FFF2-40B4-BE49-F238E27FC236}">
                  <a16:creationId xmlns:a16="http://schemas.microsoft.com/office/drawing/2014/main" id="{34A3D741-5646-54A2-295F-30EA8A41F4A3}"/>
                </a:ext>
              </a:extLst>
            </p:cNvPr>
            <p:cNvSpPr txBox="1">
              <a:spLocks/>
            </p:cNvSpPr>
            <p:nvPr/>
          </p:nvSpPr>
          <p:spPr>
            <a:xfrm>
              <a:off x="430774" y="1028700"/>
              <a:ext cx="7086600" cy="4114800"/>
            </a:xfrm>
            <a:prstGeom prst="rect">
              <a:avLst/>
            </a:prstGeom>
          </p:spPr>
          <p:txBody>
            <a:bodyPr/>
            <a:lstStyle>
              <a:lvl1pPr marL="257175" indent="-257175" algn="l" rtl="0" eaLnBrk="0" fontAlgn="base" hangingPunct="0">
                <a:lnSpc>
                  <a:spcPct val="110000"/>
                </a:lnSpc>
                <a:spcBef>
                  <a:spcPct val="20000"/>
                </a:spcBef>
                <a:spcAft>
                  <a:spcPct val="0"/>
                </a:spcAft>
                <a:buClr>
                  <a:srgbClr val="0095D3"/>
                </a:buClr>
                <a:buChar char="•"/>
                <a:defRPr sz="1650">
                  <a:solidFill>
                    <a:schemeClr val="tx1"/>
                  </a:solidFill>
                  <a:latin typeface="+mn-lt"/>
                  <a:ea typeface="+mn-ea"/>
                  <a:cs typeface="+mn-cs"/>
                </a:defRPr>
              </a:lvl1pPr>
              <a:lvl2pPr marL="557213" indent="-214313" algn="l" rtl="0" eaLnBrk="0" fontAlgn="base" hangingPunct="0">
                <a:spcBef>
                  <a:spcPct val="20000"/>
                </a:spcBef>
                <a:spcAft>
                  <a:spcPct val="0"/>
                </a:spcAft>
                <a:buClr>
                  <a:srgbClr val="1776B2"/>
                </a:buClr>
                <a:defRPr sz="1650">
                  <a:solidFill>
                    <a:srgbClr val="626464"/>
                  </a:solidFill>
                  <a:latin typeface="+mn-lt"/>
                  <a:ea typeface="+mn-ea"/>
                </a:defRPr>
              </a:lvl2pPr>
              <a:lvl3pPr marL="857250" indent="-171450" algn="l" rtl="0" eaLnBrk="0" fontAlgn="base" hangingPunct="0">
                <a:spcBef>
                  <a:spcPct val="20000"/>
                </a:spcBef>
                <a:spcAft>
                  <a:spcPct val="0"/>
                </a:spcAft>
                <a:buChar char="–"/>
                <a:defRPr sz="1200">
                  <a:solidFill>
                    <a:srgbClr val="626464"/>
                  </a:solidFill>
                  <a:latin typeface="+mn-lt"/>
                  <a:ea typeface="+mn-ea"/>
                </a:defRPr>
              </a:lvl3pPr>
              <a:lvl4pPr marL="1200150" indent="-171450" algn="l" rtl="0" eaLnBrk="0" fontAlgn="base" hangingPunct="0">
                <a:spcBef>
                  <a:spcPct val="20000"/>
                </a:spcBef>
                <a:spcAft>
                  <a:spcPct val="0"/>
                </a:spcAft>
                <a:defRPr sz="1650">
                  <a:solidFill>
                    <a:srgbClr val="626464"/>
                  </a:solidFill>
                  <a:latin typeface="+mn-lt"/>
                  <a:ea typeface="+mn-ea"/>
                </a:defRPr>
              </a:lvl4pPr>
              <a:lvl5pPr marL="1543050" indent="-171450" algn="l" rtl="0" eaLnBrk="0" fontAlgn="base" hangingPunct="0">
                <a:spcBef>
                  <a:spcPct val="20000"/>
                </a:spcBef>
                <a:spcAft>
                  <a:spcPct val="0"/>
                </a:spcAft>
                <a:buChar char="»"/>
                <a:defRPr sz="1650">
                  <a:solidFill>
                    <a:srgbClr val="626464"/>
                  </a:solidFill>
                  <a:latin typeface="+mn-lt"/>
                  <a:ea typeface="+mn-ea"/>
                </a:defRPr>
              </a:lvl5pPr>
              <a:lvl6pPr marL="1885950" indent="-171450" algn="l" rtl="0" fontAlgn="base">
                <a:spcBef>
                  <a:spcPct val="20000"/>
                </a:spcBef>
                <a:spcAft>
                  <a:spcPct val="0"/>
                </a:spcAft>
                <a:buChar char="»"/>
                <a:defRPr sz="1650">
                  <a:solidFill>
                    <a:srgbClr val="626464"/>
                  </a:solidFill>
                  <a:latin typeface="+mn-lt"/>
                  <a:ea typeface="+mn-ea"/>
                </a:defRPr>
              </a:lvl6pPr>
              <a:lvl7pPr marL="2228850" indent="-171450" algn="l" rtl="0" fontAlgn="base">
                <a:spcBef>
                  <a:spcPct val="20000"/>
                </a:spcBef>
                <a:spcAft>
                  <a:spcPct val="0"/>
                </a:spcAft>
                <a:buChar char="»"/>
                <a:defRPr sz="1650">
                  <a:solidFill>
                    <a:srgbClr val="626464"/>
                  </a:solidFill>
                  <a:latin typeface="+mn-lt"/>
                  <a:ea typeface="+mn-ea"/>
                </a:defRPr>
              </a:lvl7pPr>
              <a:lvl8pPr marL="2571750" indent="-171450" algn="l" rtl="0" fontAlgn="base">
                <a:spcBef>
                  <a:spcPct val="20000"/>
                </a:spcBef>
                <a:spcAft>
                  <a:spcPct val="0"/>
                </a:spcAft>
                <a:buChar char="»"/>
                <a:defRPr sz="1650">
                  <a:solidFill>
                    <a:srgbClr val="626464"/>
                  </a:solidFill>
                  <a:latin typeface="+mn-lt"/>
                  <a:ea typeface="+mn-ea"/>
                </a:defRPr>
              </a:lvl8pPr>
              <a:lvl9pPr marL="2914650" indent="-171450" algn="l" rtl="0" fontAlgn="base">
                <a:spcBef>
                  <a:spcPct val="20000"/>
                </a:spcBef>
                <a:spcAft>
                  <a:spcPct val="0"/>
                </a:spcAft>
                <a:buChar char="»"/>
                <a:defRPr sz="1650">
                  <a:solidFill>
                    <a:srgbClr val="626464"/>
                  </a:solidFill>
                  <a:latin typeface="+mn-lt"/>
                  <a:ea typeface="+mn-ea"/>
                </a:defRPr>
              </a:lvl9pPr>
            </a:lstStyle>
            <a:p>
              <a:pPr marL="0" indent="0">
                <a:buFontTx/>
                <a:buNone/>
              </a:pPr>
              <a:endParaRPr lang="en-GB" sz="2400" kern="0" dirty="0"/>
            </a:p>
          </p:txBody>
        </p:sp>
        <p:sp>
          <p:nvSpPr>
            <p:cNvPr id="6" name="TextBox 5">
              <a:extLst>
                <a:ext uri="{FF2B5EF4-FFF2-40B4-BE49-F238E27FC236}">
                  <a16:creationId xmlns:a16="http://schemas.microsoft.com/office/drawing/2014/main" id="{67B95BFF-6F2C-FE6B-B8F7-B8109AD6A435}"/>
                </a:ext>
              </a:extLst>
            </p:cNvPr>
            <p:cNvSpPr txBox="1"/>
            <p:nvPr/>
          </p:nvSpPr>
          <p:spPr>
            <a:xfrm>
              <a:off x="6902857" y="2954055"/>
              <a:ext cx="1802352" cy="1138773"/>
            </a:xfrm>
            <a:prstGeom prst="rect">
              <a:avLst/>
            </a:prstGeom>
            <a:solidFill>
              <a:srgbClr val="C3D69B"/>
            </a:solidFill>
            <a:ln>
              <a:solidFill>
                <a:schemeClr val="tx1"/>
              </a:solidFill>
            </a:ln>
          </p:spPr>
          <p:txBody>
            <a:bodyPr wrap="square" rtlCol="0">
              <a:spAutoFit/>
            </a:bodyPr>
            <a:lstStyle/>
            <a:p>
              <a:r>
                <a:rPr lang="en-US" sz="2000" b="1" dirty="0">
                  <a:latin typeface="Calibri" panose="020F0502020204030204" pitchFamily="34" charset="0"/>
                  <a:cs typeface="Calibri" panose="020F0502020204030204" pitchFamily="34" charset="0"/>
                </a:rPr>
                <a:t>Outcomes:</a:t>
              </a:r>
            </a:p>
            <a:p>
              <a:pPr marL="182880" indent="-182880">
                <a:buFont typeface="Arial" panose="020B0604020202020204" pitchFamily="34" charset="0"/>
                <a:buChar char="•"/>
              </a:pPr>
              <a:r>
                <a:rPr lang="en-US" sz="1600" dirty="0">
                  <a:latin typeface="Calibri" panose="020F0502020204030204" pitchFamily="34" charset="0"/>
                  <a:cs typeface="Calibri" panose="020F0502020204030204" pitchFamily="34" charset="0"/>
                </a:rPr>
                <a:t>Consent</a:t>
              </a:r>
            </a:p>
            <a:p>
              <a:pPr marL="182880" indent="-182880">
                <a:buFont typeface="Arial" panose="020B0604020202020204" pitchFamily="34" charset="0"/>
                <a:buChar char="•"/>
              </a:pPr>
              <a:r>
                <a:rPr lang="en-US" sz="1600" dirty="0">
                  <a:latin typeface="Calibri" panose="020F0502020204030204" pitchFamily="34" charset="0"/>
                  <a:cs typeface="Calibri" panose="020F0502020204030204" pitchFamily="34" charset="0"/>
                </a:rPr>
                <a:t>Comprehension</a:t>
              </a:r>
            </a:p>
            <a:p>
              <a:pPr marL="182880" indent="-182880">
                <a:buFont typeface="Arial" panose="020B0604020202020204" pitchFamily="34" charset="0"/>
                <a:buChar char="•"/>
              </a:pPr>
              <a:r>
                <a:rPr lang="en-US" sz="1600" dirty="0">
                  <a:latin typeface="Calibri" panose="020F0502020204030204" pitchFamily="34" charset="0"/>
                  <a:cs typeface="Calibri" panose="020F0502020204030204" pitchFamily="34" charset="0"/>
                </a:rPr>
                <a:t>Confidence in decision</a:t>
              </a:r>
              <a:endParaRPr lang="en-US" sz="1800" dirty="0">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FF2C1081-46AA-0AB0-9A25-582C9CAA5C95}"/>
                </a:ext>
              </a:extLst>
            </p:cNvPr>
            <p:cNvSpPr/>
            <p:nvPr/>
          </p:nvSpPr>
          <p:spPr>
            <a:xfrm>
              <a:off x="3281074" y="1985957"/>
              <a:ext cx="2663289" cy="3186946"/>
            </a:xfrm>
            <a:prstGeom prst="rect">
              <a:avLst/>
            </a:prstGeom>
            <a:solidFill>
              <a:srgbClr val="95B3D7"/>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a:p>
              <a:pPr marL="182880" indent="-182880">
                <a:buFont typeface="Arial" panose="020B0604020202020204" pitchFamily="34" charset="0"/>
                <a:buChar char="•"/>
              </a:pPr>
              <a:endParaRPr lang="en-US" dirty="0"/>
            </a:p>
            <a:p>
              <a:pPr marL="182880" indent="-182880">
                <a:buFont typeface="Arial" panose="020B0604020202020204" pitchFamily="34" charset="0"/>
                <a:buChar char="•"/>
              </a:pPr>
              <a:endParaRPr lang="en-US" dirty="0"/>
            </a:p>
            <a:p>
              <a:pPr marL="182880" indent="-182880">
                <a:buFont typeface="Arial" panose="020B0604020202020204" pitchFamily="34" charset="0"/>
                <a:buChar char="•"/>
              </a:pPr>
              <a:endParaRPr lang="en-US" dirty="0"/>
            </a:p>
            <a:p>
              <a:pPr marL="182880" indent="-182880">
                <a:buFont typeface="Arial" panose="020B0604020202020204" pitchFamily="34" charset="0"/>
                <a:buChar char="•"/>
              </a:pPr>
              <a:endParaRPr lang="en-US" dirty="0"/>
            </a:p>
            <a:p>
              <a:pPr marL="182880" indent="-182880">
                <a:buFont typeface="Arial" panose="020B0604020202020204" pitchFamily="34" charset="0"/>
                <a:buChar char="•"/>
              </a:pPr>
              <a:endParaRPr lang="en-US" dirty="0"/>
            </a:p>
            <a:p>
              <a:pPr marL="182880" indent="-182880">
                <a:buFont typeface="Arial" panose="020B0604020202020204" pitchFamily="34" charset="0"/>
                <a:buChar char="•"/>
              </a:pPr>
              <a:endParaRPr lang="en-US" dirty="0"/>
            </a:p>
            <a:p>
              <a:pPr algn="ctr"/>
              <a:endParaRPr lang="en-US" sz="1100" dirty="0">
                <a:solidFill>
                  <a:schemeClr val="tx1"/>
                </a:solidFill>
              </a:endParaRPr>
            </a:p>
            <a:p>
              <a:pPr algn="ctr"/>
              <a:r>
                <a:rPr lang="en-US" sz="2000" b="1" dirty="0">
                  <a:solidFill>
                    <a:schemeClr val="tx1"/>
                  </a:solidFill>
                  <a:latin typeface="Calibri" panose="020F0502020204030204" pitchFamily="34" charset="0"/>
                  <a:cs typeface="Calibri" panose="020F0502020204030204" pitchFamily="34" charset="0"/>
                </a:rPr>
                <a:t>Markers of Effort:</a:t>
              </a:r>
            </a:p>
            <a:p>
              <a:pPr marL="640080" lvl="1" indent="-182880">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Time taken</a:t>
              </a:r>
            </a:p>
            <a:p>
              <a:pPr marL="640080" lvl="1" indent="-182880">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View leaflet/diagram</a:t>
              </a:r>
            </a:p>
            <a:p>
              <a:pPr marL="640080" lvl="1" indent="-182880">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Self-reported effort</a:t>
              </a:r>
            </a:p>
            <a:p>
              <a:pPr marL="182880" indent="-182880">
                <a:buFont typeface="Arial" panose="020B0604020202020204" pitchFamily="34" charset="0"/>
                <a:buChar char="•"/>
              </a:pPr>
              <a:endParaRPr lang="en-US" dirty="0"/>
            </a:p>
            <a:p>
              <a:pPr marL="182880" indent="-182880">
                <a:buFont typeface="Arial" panose="020B0604020202020204" pitchFamily="34" charset="0"/>
                <a:buChar char="•"/>
              </a:pPr>
              <a:endParaRPr lang="en-US" dirty="0"/>
            </a:p>
          </p:txBody>
        </p:sp>
        <p:sp>
          <p:nvSpPr>
            <p:cNvPr id="8" name="TextBox 7">
              <a:extLst>
                <a:ext uri="{FF2B5EF4-FFF2-40B4-BE49-F238E27FC236}">
                  <a16:creationId xmlns:a16="http://schemas.microsoft.com/office/drawing/2014/main" id="{0588E6A0-3DA3-2CA1-6051-F508E39C7221}"/>
                </a:ext>
              </a:extLst>
            </p:cNvPr>
            <p:cNvSpPr txBox="1"/>
            <p:nvPr/>
          </p:nvSpPr>
          <p:spPr>
            <a:xfrm>
              <a:off x="3461191" y="2108850"/>
              <a:ext cx="2351195" cy="461665"/>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Decision Process</a:t>
              </a:r>
            </a:p>
          </p:txBody>
        </p:sp>
        <p:sp>
          <p:nvSpPr>
            <p:cNvPr id="9" name="TextBox 8">
              <a:extLst>
                <a:ext uri="{FF2B5EF4-FFF2-40B4-BE49-F238E27FC236}">
                  <a16:creationId xmlns:a16="http://schemas.microsoft.com/office/drawing/2014/main" id="{661A5FF6-D9D4-62A6-BF83-35D2D3957B70}"/>
                </a:ext>
              </a:extLst>
            </p:cNvPr>
            <p:cNvSpPr txBox="1"/>
            <p:nvPr/>
          </p:nvSpPr>
          <p:spPr>
            <a:xfrm>
              <a:off x="3371935" y="2661667"/>
              <a:ext cx="1277006" cy="369332"/>
            </a:xfrm>
            <a:prstGeom prst="rect">
              <a:avLst/>
            </a:prstGeom>
            <a:noFill/>
          </p:spPr>
          <p:txBody>
            <a:bodyPr wrap="square" rtlCol="0">
              <a:spAutoFit/>
            </a:bodyPr>
            <a:lstStyle/>
            <a:p>
              <a:r>
                <a:rPr lang="en-US" sz="1800" dirty="0">
                  <a:latin typeface="Calibri" panose="020F0502020204030204" pitchFamily="34" charset="0"/>
                  <a:cs typeface="Calibri" panose="020F0502020204030204" pitchFamily="34" charset="0"/>
                </a:rPr>
                <a:t>Less reflective</a:t>
              </a:r>
            </a:p>
          </p:txBody>
        </p:sp>
        <p:sp>
          <p:nvSpPr>
            <p:cNvPr id="10" name="TextBox 9">
              <a:extLst>
                <a:ext uri="{FF2B5EF4-FFF2-40B4-BE49-F238E27FC236}">
                  <a16:creationId xmlns:a16="http://schemas.microsoft.com/office/drawing/2014/main" id="{17C699DE-DEEE-F978-50E4-C0C2E844F50F}"/>
                </a:ext>
              </a:extLst>
            </p:cNvPr>
            <p:cNvSpPr txBox="1"/>
            <p:nvPr/>
          </p:nvSpPr>
          <p:spPr>
            <a:xfrm>
              <a:off x="4494281" y="2693408"/>
              <a:ext cx="1277006" cy="369332"/>
            </a:xfrm>
            <a:prstGeom prst="rect">
              <a:avLst/>
            </a:prstGeom>
            <a:noFill/>
          </p:spPr>
          <p:txBody>
            <a:bodyPr wrap="square" rtlCol="0">
              <a:spAutoFit/>
            </a:bodyPr>
            <a:lstStyle/>
            <a:p>
              <a:pPr algn="r"/>
              <a:r>
                <a:rPr lang="en-US" sz="1800" dirty="0">
                  <a:latin typeface="Calibri" panose="020F0502020204030204" pitchFamily="34" charset="0"/>
                  <a:cs typeface="Calibri" panose="020F0502020204030204" pitchFamily="34" charset="0"/>
                </a:rPr>
                <a:t>More reflective</a:t>
              </a:r>
            </a:p>
          </p:txBody>
        </p:sp>
        <p:cxnSp>
          <p:nvCxnSpPr>
            <p:cNvPr id="11" name="Straight Arrow Connector 10">
              <a:extLst>
                <a:ext uri="{FF2B5EF4-FFF2-40B4-BE49-F238E27FC236}">
                  <a16:creationId xmlns:a16="http://schemas.microsoft.com/office/drawing/2014/main" id="{67ED2B84-A573-A962-9144-AE361F48F864}"/>
                </a:ext>
              </a:extLst>
            </p:cNvPr>
            <p:cNvCxnSpPr>
              <a:cxnSpLocks/>
            </p:cNvCxnSpPr>
            <p:nvPr/>
          </p:nvCxnSpPr>
          <p:spPr>
            <a:xfrm>
              <a:off x="4035064" y="3241703"/>
              <a:ext cx="1166351" cy="0"/>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1B9A2389-66EE-9A9B-B91E-61A7123F3311}"/>
                </a:ext>
              </a:extLst>
            </p:cNvPr>
            <p:cNvSpPr txBox="1"/>
            <p:nvPr/>
          </p:nvSpPr>
          <p:spPr>
            <a:xfrm>
              <a:off x="332104" y="1640408"/>
              <a:ext cx="1955227" cy="4278094"/>
            </a:xfrm>
            <a:prstGeom prst="rect">
              <a:avLst/>
            </a:prstGeom>
            <a:solidFill>
              <a:srgbClr val="D99694"/>
            </a:solidFill>
            <a:ln>
              <a:solidFill>
                <a:schemeClr val="tx1"/>
              </a:solidFill>
            </a:ln>
          </p:spPr>
          <p:txBody>
            <a:bodyPr wrap="square" rtlCol="0">
              <a:spAutoFit/>
            </a:bodyPr>
            <a:lstStyle/>
            <a:p>
              <a:r>
                <a:rPr lang="en-US" sz="2000" b="1" dirty="0">
                  <a:latin typeface="Calibri" panose="020F0502020204030204" pitchFamily="34" charset="0"/>
                  <a:cs typeface="Calibri" panose="020F0502020204030204" pitchFamily="34" charset="0"/>
                </a:rPr>
                <a:t>Background Characteristics:</a:t>
              </a:r>
            </a:p>
            <a:p>
              <a:pPr marL="182880" indent="-182880">
                <a:buFont typeface="Arial" panose="020B0604020202020204" pitchFamily="34" charset="0"/>
                <a:buChar char="•"/>
              </a:pPr>
              <a:r>
                <a:rPr lang="en-US" sz="1600" dirty="0">
                  <a:latin typeface="Calibri" panose="020F0502020204030204" pitchFamily="34" charset="0"/>
                  <a:cs typeface="Calibri" panose="020F0502020204030204" pitchFamily="34" charset="0"/>
                </a:rPr>
                <a:t>Experience</a:t>
              </a:r>
            </a:p>
            <a:p>
              <a:pPr marL="182880" indent="-182880">
                <a:buFont typeface="Arial" panose="020B0604020202020204" pitchFamily="34" charset="0"/>
                <a:buChar char="•"/>
              </a:pPr>
              <a:r>
                <a:rPr lang="en-US" sz="1600" dirty="0">
                  <a:latin typeface="Calibri" panose="020F0502020204030204" pitchFamily="34" charset="0"/>
                  <a:cs typeface="Calibri" panose="020F0502020204030204" pitchFamily="34" charset="0"/>
                </a:rPr>
                <a:t>Knowledge</a:t>
              </a:r>
            </a:p>
            <a:p>
              <a:pPr marL="182880" indent="-182880">
                <a:buFont typeface="Arial" panose="020B0604020202020204" pitchFamily="34" charset="0"/>
                <a:buChar char="•"/>
              </a:pPr>
              <a:r>
                <a:rPr lang="en-US" sz="1600" dirty="0">
                  <a:latin typeface="Calibri" panose="020F0502020204030204" pitchFamily="34" charset="0"/>
                  <a:cs typeface="Calibri" panose="020F0502020204030204" pitchFamily="34" charset="0"/>
                </a:rPr>
                <a:t>Cognitive capacity</a:t>
              </a:r>
            </a:p>
            <a:p>
              <a:pPr marL="182880" indent="-182880">
                <a:buFont typeface="Arial" panose="020B0604020202020204" pitchFamily="34" charset="0"/>
                <a:buChar char="•"/>
              </a:pPr>
              <a:r>
                <a:rPr lang="en-US" sz="1600" dirty="0">
                  <a:latin typeface="Calibri" panose="020F0502020204030204" pitchFamily="34" charset="0"/>
                  <a:cs typeface="Calibri" panose="020F0502020204030204" pitchFamily="34" charset="0"/>
                </a:rPr>
                <a:t>Attitudes</a:t>
              </a:r>
            </a:p>
            <a:p>
              <a:pPr marL="182880" indent="-182880">
                <a:buFont typeface="Arial" panose="020B0604020202020204" pitchFamily="34" charset="0"/>
                <a:buChar char="•"/>
              </a:pPr>
              <a:r>
                <a:rPr lang="en-US" sz="1600" dirty="0">
                  <a:latin typeface="Calibri" panose="020F0502020204030204" pitchFamily="34" charset="0"/>
                  <a:cs typeface="Calibri" panose="020F0502020204030204" pitchFamily="34" charset="0"/>
                </a:rPr>
                <a:t>...</a:t>
              </a:r>
            </a:p>
            <a:p>
              <a:endParaRPr lang="en-US" sz="1600" dirty="0"/>
            </a:p>
            <a:p>
              <a:r>
                <a:rPr lang="en-GB" sz="2000" b="1" dirty="0">
                  <a:latin typeface="Calibri" panose="020F0502020204030204" pitchFamily="34" charset="0"/>
                  <a:cs typeface="Calibri" panose="020F0502020204030204" pitchFamily="34" charset="0"/>
                </a:rPr>
                <a:t>Organisations Involved:</a:t>
              </a:r>
            </a:p>
            <a:p>
              <a:pPr marL="182880" indent="-182880">
                <a:buFont typeface="Arial" panose="020B0604020202020204" pitchFamily="34" charset="0"/>
                <a:buChar char="•"/>
              </a:pPr>
              <a:r>
                <a:rPr lang="en-GB" sz="1600" dirty="0">
                  <a:latin typeface="Calibri" panose="020F0502020204030204" pitchFamily="34" charset="0"/>
                  <a:cs typeface="Calibri" panose="020F0502020204030204" pitchFamily="34" charset="0"/>
                </a:rPr>
                <a:t>Data holder</a:t>
              </a:r>
            </a:p>
            <a:p>
              <a:pPr marL="182880" indent="-182880">
                <a:buFont typeface="Arial" panose="020B0604020202020204" pitchFamily="34" charset="0"/>
                <a:buChar char="•"/>
              </a:pPr>
              <a:r>
                <a:rPr lang="en-GB" sz="1600" dirty="0">
                  <a:latin typeface="Calibri" panose="020F0502020204030204" pitchFamily="34" charset="0"/>
                  <a:cs typeface="Calibri" panose="020F0502020204030204" pitchFamily="34" charset="0"/>
                </a:rPr>
                <a:t>Survey team</a:t>
              </a:r>
            </a:p>
            <a:p>
              <a:pPr marL="182880" indent="-182880">
                <a:buFont typeface="Arial" panose="020B0604020202020204" pitchFamily="34" charset="0"/>
                <a:buChar char="•"/>
              </a:pPr>
              <a:endParaRPr lang="it-IT" sz="1600" dirty="0"/>
            </a:p>
            <a:p>
              <a:r>
                <a:rPr lang="en-US" sz="2000" b="1" dirty="0">
                  <a:latin typeface="Calibri" panose="020F0502020204030204" pitchFamily="34" charset="0"/>
                  <a:cs typeface="Calibri" panose="020F0502020204030204" pitchFamily="34" charset="0"/>
                </a:rPr>
                <a:t>Survey Design:</a:t>
              </a:r>
            </a:p>
            <a:p>
              <a:pPr marL="182880" indent="-182880">
                <a:buFont typeface="Arial" panose="020B0604020202020204" pitchFamily="34" charset="0"/>
                <a:buChar char="•"/>
              </a:pPr>
              <a:r>
                <a:rPr lang="en-US" sz="1600" dirty="0">
                  <a:latin typeface="Calibri" panose="020F0502020204030204" pitchFamily="34" charset="0"/>
                  <a:cs typeface="Calibri" panose="020F0502020204030204" pitchFamily="34" charset="0"/>
                </a:rPr>
                <a:t>Content and format request</a:t>
              </a:r>
            </a:p>
            <a:p>
              <a:pPr marL="182880" indent="-182880">
                <a:buFont typeface="Arial" panose="020B0604020202020204" pitchFamily="34" charset="0"/>
                <a:buChar char="•"/>
              </a:pPr>
              <a:r>
                <a:rPr lang="en-US" sz="1600" dirty="0">
                  <a:latin typeface="Calibri" panose="020F0502020204030204" pitchFamily="34" charset="0"/>
                  <a:cs typeface="Calibri" panose="020F0502020204030204" pitchFamily="34" charset="0"/>
                </a:rPr>
                <a:t>Context (mode)</a:t>
              </a:r>
            </a:p>
            <a:p>
              <a:pPr marL="182880" indent="-182880">
                <a:buFont typeface="Arial" panose="020B0604020202020204" pitchFamily="34" charset="0"/>
                <a:buChar char="•"/>
              </a:pPr>
              <a:r>
                <a:rPr lang="en-US" sz="1600" dirty="0">
                  <a:latin typeface="Calibri" panose="020F0502020204030204" pitchFamily="34" charset="0"/>
                  <a:cs typeface="Calibri" panose="020F0502020204030204" pitchFamily="34" charset="0"/>
                </a:rPr>
                <a:t>…..</a:t>
              </a:r>
            </a:p>
          </p:txBody>
        </p:sp>
        <p:cxnSp>
          <p:nvCxnSpPr>
            <p:cNvPr id="13" name="Straight Arrow Connector 12">
              <a:extLst>
                <a:ext uri="{FF2B5EF4-FFF2-40B4-BE49-F238E27FC236}">
                  <a16:creationId xmlns:a16="http://schemas.microsoft.com/office/drawing/2014/main" id="{153B7ED5-0A5A-3326-00C1-03321B41149A}"/>
                </a:ext>
              </a:extLst>
            </p:cNvPr>
            <p:cNvCxnSpPr>
              <a:cxnSpLocks/>
            </p:cNvCxnSpPr>
            <p:nvPr/>
          </p:nvCxnSpPr>
          <p:spPr>
            <a:xfrm>
              <a:off x="2287331" y="3589933"/>
              <a:ext cx="993743" cy="0"/>
            </a:xfrm>
            <a:prstGeom prst="straightConnector1">
              <a:avLst/>
            </a:prstGeom>
            <a:ln w="635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51AC0486-CBAF-30DB-D249-B47D67EABBBB}"/>
                </a:ext>
              </a:extLst>
            </p:cNvPr>
            <p:cNvCxnSpPr>
              <a:cxnSpLocks/>
            </p:cNvCxnSpPr>
            <p:nvPr/>
          </p:nvCxnSpPr>
          <p:spPr>
            <a:xfrm flipV="1">
              <a:off x="5944363" y="3580111"/>
              <a:ext cx="958494" cy="9822"/>
            </a:xfrm>
            <a:prstGeom prst="straightConnector1">
              <a:avLst/>
            </a:prstGeom>
            <a:ln w="635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Connector: Elbow 14">
              <a:extLst>
                <a:ext uri="{FF2B5EF4-FFF2-40B4-BE49-F238E27FC236}">
                  <a16:creationId xmlns:a16="http://schemas.microsoft.com/office/drawing/2014/main" id="{2762D742-7DDA-DA98-D42E-B9661CA5610F}"/>
                </a:ext>
              </a:extLst>
            </p:cNvPr>
            <p:cNvCxnSpPr>
              <a:cxnSpLocks/>
            </p:cNvCxnSpPr>
            <p:nvPr/>
          </p:nvCxnSpPr>
          <p:spPr>
            <a:xfrm flipV="1">
              <a:off x="2287331" y="4195664"/>
              <a:ext cx="5516702" cy="1393576"/>
            </a:xfrm>
            <a:prstGeom prst="bentConnector2">
              <a:avLst/>
            </a:prstGeom>
            <a:ln w="57150">
              <a:solidFill>
                <a:schemeClr val="tx1"/>
              </a:solidFill>
              <a:prstDash val="sysDot"/>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sp>
        <p:nvSpPr>
          <p:cNvPr id="16" name="TextBox 15">
            <a:extLst>
              <a:ext uri="{FF2B5EF4-FFF2-40B4-BE49-F238E27FC236}">
                <a16:creationId xmlns:a16="http://schemas.microsoft.com/office/drawing/2014/main" id="{EC50AEC5-C337-EC87-5DFB-0C96F00AD109}"/>
              </a:ext>
            </a:extLst>
          </p:cNvPr>
          <p:cNvSpPr txBox="1"/>
          <p:nvPr/>
        </p:nvSpPr>
        <p:spPr>
          <a:xfrm>
            <a:off x="9956799" y="6336222"/>
            <a:ext cx="2200563" cy="369332"/>
          </a:xfrm>
          <a:prstGeom prst="rect">
            <a:avLst/>
          </a:prstGeom>
          <a:noFill/>
        </p:spPr>
        <p:txBody>
          <a:bodyPr wrap="square" rtlCol="0">
            <a:spAutoFit/>
          </a:bodyPr>
          <a:lstStyle/>
          <a:p>
            <a:r>
              <a:rPr lang="en-GB" sz="1800" dirty="0">
                <a:ea typeface="Times New Roman" panose="02020603050405020304" pitchFamily="18" charset="0"/>
                <a:cs typeface="Calibri" panose="020F0502020204030204" pitchFamily="34" charset="0"/>
              </a:rPr>
              <a:t>Burton et al (2021)</a:t>
            </a:r>
            <a:endParaRPr lang="en-GB" sz="1800" dirty="0"/>
          </a:p>
        </p:txBody>
      </p:sp>
    </p:spTree>
    <p:extLst>
      <p:ext uri="{BB962C8B-B14F-4D97-AF65-F5344CB8AC3E}">
        <p14:creationId xmlns:p14="http://schemas.microsoft.com/office/powerpoint/2010/main" val="152762947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BB9CE-EB86-1CB3-30E7-46832A3AB2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C2A54C-E2FC-236E-046A-8DC4E6AE1436}"/>
              </a:ext>
            </a:extLst>
          </p:cNvPr>
          <p:cNvSpPr>
            <a:spLocks noGrp="1"/>
          </p:cNvSpPr>
          <p:nvPr>
            <p:ph type="title"/>
          </p:nvPr>
        </p:nvSpPr>
        <p:spPr/>
        <p:txBody>
          <a:bodyPr/>
          <a:lstStyle/>
          <a:p>
            <a:r>
              <a:rPr lang="en-GB" dirty="0"/>
              <a:t>Conceptual Framework for additional tasks</a:t>
            </a:r>
          </a:p>
        </p:txBody>
      </p:sp>
      <p:grpSp>
        <p:nvGrpSpPr>
          <p:cNvPr id="4" name="Group 3" descr="Same diagram for conceptual framework but added box between the decision process and outcomes which is titled &quot;Ability&quot; and includes bullet points for necessary kit and technical capability. ">
            <a:extLst>
              <a:ext uri="{FF2B5EF4-FFF2-40B4-BE49-F238E27FC236}">
                <a16:creationId xmlns:a16="http://schemas.microsoft.com/office/drawing/2014/main" id="{E7A6A424-D732-7C70-8B3B-C35E0093097C}"/>
              </a:ext>
            </a:extLst>
          </p:cNvPr>
          <p:cNvGrpSpPr/>
          <p:nvPr/>
        </p:nvGrpSpPr>
        <p:grpSpPr>
          <a:xfrm>
            <a:off x="407368" y="1340768"/>
            <a:ext cx="11588963" cy="4920580"/>
            <a:chOff x="332104" y="1028700"/>
            <a:chExt cx="8373105" cy="4920580"/>
          </a:xfrm>
        </p:grpSpPr>
        <p:sp>
          <p:nvSpPr>
            <p:cNvPr id="5" name="Content Placeholder 2">
              <a:extLst>
                <a:ext uri="{FF2B5EF4-FFF2-40B4-BE49-F238E27FC236}">
                  <a16:creationId xmlns:a16="http://schemas.microsoft.com/office/drawing/2014/main" id="{37E9A6E6-B6E7-A9ED-BA20-55DCF6E70CFC}"/>
                </a:ext>
              </a:extLst>
            </p:cNvPr>
            <p:cNvSpPr txBox="1">
              <a:spLocks/>
            </p:cNvSpPr>
            <p:nvPr/>
          </p:nvSpPr>
          <p:spPr>
            <a:xfrm>
              <a:off x="430774" y="1028700"/>
              <a:ext cx="7086600" cy="4114800"/>
            </a:xfrm>
            <a:prstGeom prst="rect">
              <a:avLst/>
            </a:prstGeom>
          </p:spPr>
          <p:txBody>
            <a:bodyPr/>
            <a:lstStyle>
              <a:lvl1pPr marL="257175" indent="-257175" algn="l" rtl="0" eaLnBrk="0" fontAlgn="base" hangingPunct="0">
                <a:lnSpc>
                  <a:spcPct val="110000"/>
                </a:lnSpc>
                <a:spcBef>
                  <a:spcPct val="20000"/>
                </a:spcBef>
                <a:spcAft>
                  <a:spcPct val="0"/>
                </a:spcAft>
                <a:buClr>
                  <a:srgbClr val="0095D3"/>
                </a:buClr>
                <a:buChar char="•"/>
                <a:defRPr sz="1650">
                  <a:solidFill>
                    <a:schemeClr val="tx1"/>
                  </a:solidFill>
                  <a:latin typeface="+mn-lt"/>
                  <a:ea typeface="+mn-ea"/>
                  <a:cs typeface="+mn-cs"/>
                </a:defRPr>
              </a:lvl1pPr>
              <a:lvl2pPr marL="557213" indent="-214313" algn="l" rtl="0" eaLnBrk="0" fontAlgn="base" hangingPunct="0">
                <a:spcBef>
                  <a:spcPct val="20000"/>
                </a:spcBef>
                <a:spcAft>
                  <a:spcPct val="0"/>
                </a:spcAft>
                <a:buClr>
                  <a:srgbClr val="1776B2"/>
                </a:buClr>
                <a:defRPr sz="1650">
                  <a:solidFill>
                    <a:srgbClr val="626464"/>
                  </a:solidFill>
                  <a:latin typeface="+mn-lt"/>
                  <a:ea typeface="+mn-ea"/>
                </a:defRPr>
              </a:lvl2pPr>
              <a:lvl3pPr marL="857250" indent="-171450" algn="l" rtl="0" eaLnBrk="0" fontAlgn="base" hangingPunct="0">
                <a:spcBef>
                  <a:spcPct val="20000"/>
                </a:spcBef>
                <a:spcAft>
                  <a:spcPct val="0"/>
                </a:spcAft>
                <a:buChar char="–"/>
                <a:defRPr sz="1200">
                  <a:solidFill>
                    <a:srgbClr val="626464"/>
                  </a:solidFill>
                  <a:latin typeface="+mn-lt"/>
                  <a:ea typeface="+mn-ea"/>
                </a:defRPr>
              </a:lvl3pPr>
              <a:lvl4pPr marL="1200150" indent="-171450" algn="l" rtl="0" eaLnBrk="0" fontAlgn="base" hangingPunct="0">
                <a:spcBef>
                  <a:spcPct val="20000"/>
                </a:spcBef>
                <a:spcAft>
                  <a:spcPct val="0"/>
                </a:spcAft>
                <a:defRPr sz="1650">
                  <a:solidFill>
                    <a:srgbClr val="626464"/>
                  </a:solidFill>
                  <a:latin typeface="+mn-lt"/>
                  <a:ea typeface="+mn-ea"/>
                </a:defRPr>
              </a:lvl4pPr>
              <a:lvl5pPr marL="1543050" indent="-171450" algn="l" rtl="0" eaLnBrk="0" fontAlgn="base" hangingPunct="0">
                <a:spcBef>
                  <a:spcPct val="20000"/>
                </a:spcBef>
                <a:spcAft>
                  <a:spcPct val="0"/>
                </a:spcAft>
                <a:buChar char="»"/>
                <a:defRPr sz="1650">
                  <a:solidFill>
                    <a:srgbClr val="626464"/>
                  </a:solidFill>
                  <a:latin typeface="+mn-lt"/>
                  <a:ea typeface="+mn-ea"/>
                </a:defRPr>
              </a:lvl5pPr>
              <a:lvl6pPr marL="1885950" indent="-171450" algn="l" rtl="0" fontAlgn="base">
                <a:spcBef>
                  <a:spcPct val="20000"/>
                </a:spcBef>
                <a:spcAft>
                  <a:spcPct val="0"/>
                </a:spcAft>
                <a:buChar char="»"/>
                <a:defRPr sz="1650">
                  <a:solidFill>
                    <a:srgbClr val="626464"/>
                  </a:solidFill>
                  <a:latin typeface="+mn-lt"/>
                  <a:ea typeface="+mn-ea"/>
                </a:defRPr>
              </a:lvl6pPr>
              <a:lvl7pPr marL="2228850" indent="-171450" algn="l" rtl="0" fontAlgn="base">
                <a:spcBef>
                  <a:spcPct val="20000"/>
                </a:spcBef>
                <a:spcAft>
                  <a:spcPct val="0"/>
                </a:spcAft>
                <a:buChar char="»"/>
                <a:defRPr sz="1650">
                  <a:solidFill>
                    <a:srgbClr val="626464"/>
                  </a:solidFill>
                  <a:latin typeface="+mn-lt"/>
                  <a:ea typeface="+mn-ea"/>
                </a:defRPr>
              </a:lvl7pPr>
              <a:lvl8pPr marL="2571750" indent="-171450" algn="l" rtl="0" fontAlgn="base">
                <a:spcBef>
                  <a:spcPct val="20000"/>
                </a:spcBef>
                <a:spcAft>
                  <a:spcPct val="0"/>
                </a:spcAft>
                <a:buChar char="»"/>
                <a:defRPr sz="1650">
                  <a:solidFill>
                    <a:srgbClr val="626464"/>
                  </a:solidFill>
                  <a:latin typeface="+mn-lt"/>
                  <a:ea typeface="+mn-ea"/>
                </a:defRPr>
              </a:lvl8pPr>
              <a:lvl9pPr marL="2914650" indent="-171450" algn="l" rtl="0" fontAlgn="base">
                <a:spcBef>
                  <a:spcPct val="20000"/>
                </a:spcBef>
                <a:spcAft>
                  <a:spcPct val="0"/>
                </a:spcAft>
                <a:buChar char="»"/>
                <a:defRPr sz="1650">
                  <a:solidFill>
                    <a:srgbClr val="626464"/>
                  </a:solidFill>
                  <a:latin typeface="+mn-lt"/>
                  <a:ea typeface="+mn-ea"/>
                </a:defRPr>
              </a:lvl9pPr>
            </a:lstStyle>
            <a:p>
              <a:pPr marL="0" indent="0">
                <a:buFontTx/>
                <a:buNone/>
              </a:pPr>
              <a:endParaRPr lang="en-GB" sz="2400" kern="0" dirty="0"/>
            </a:p>
          </p:txBody>
        </p:sp>
        <p:sp>
          <p:nvSpPr>
            <p:cNvPr id="6" name="TextBox 5">
              <a:extLst>
                <a:ext uri="{FF2B5EF4-FFF2-40B4-BE49-F238E27FC236}">
                  <a16:creationId xmlns:a16="http://schemas.microsoft.com/office/drawing/2014/main" id="{0B24E910-7652-4A65-5F92-C0692437DD69}"/>
                </a:ext>
              </a:extLst>
            </p:cNvPr>
            <p:cNvSpPr txBox="1"/>
            <p:nvPr/>
          </p:nvSpPr>
          <p:spPr>
            <a:xfrm>
              <a:off x="6902857" y="2954055"/>
              <a:ext cx="1802352" cy="1384995"/>
            </a:xfrm>
            <a:prstGeom prst="rect">
              <a:avLst/>
            </a:prstGeom>
            <a:solidFill>
              <a:srgbClr val="C3D69B"/>
            </a:solidFill>
            <a:ln>
              <a:solidFill>
                <a:schemeClr val="tx1"/>
              </a:solidFill>
            </a:ln>
          </p:spPr>
          <p:txBody>
            <a:bodyPr wrap="square" rtlCol="0">
              <a:spAutoFit/>
            </a:bodyPr>
            <a:lstStyle/>
            <a:p>
              <a:r>
                <a:rPr lang="en-US" sz="2000" b="1" dirty="0">
                  <a:latin typeface="Calibri" panose="020F0502020204030204" pitchFamily="34" charset="0"/>
                  <a:cs typeface="Calibri" panose="020F0502020204030204" pitchFamily="34" charset="0"/>
                </a:rPr>
                <a:t>Outcomes:</a:t>
              </a:r>
            </a:p>
            <a:p>
              <a:pPr marL="182880" indent="-182880">
                <a:buFont typeface="Arial" panose="020B0604020202020204" pitchFamily="34" charset="0"/>
                <a:buChar char="•"/>
              </a:pPr>
              <a:r>
                <a:rPr lang="en-US" sz="1600" dirty="0">
                  <a:latin typeface="Calibri" panose="020F0502020204030204" pitchFamily="34" charset="0"/>
                  <a:cs typeface="Calibri" panose="020F0502020204030204" pitchFamily="34" charset="0"/>
                </a:rPr>
                <a:t>Participation</a:t>
              </a:r>
            </a:p>
            <a:p>
              <a:pPr marL="182880" indent="-182880">
                <a:buFont typeface="Arial" panose="020B0604020202020204" pitchFamily="34" charset="0"/>
                <a:buChar char="•"/>
              </a:pPr>
              <a:r>
                <a:rPr lang="en-US" sz="1600" dirty="0">
                  <a:latin typeface="Calibri" panose="020F0502020204030204" pitchFamily="34" charset="0"/>
                  <a:cs typeface="Calibri" panose="020F0502020204030204" pitchFamily="34" charset="0"/>
                </a:rPr>
                <a:t>Compliance </a:t>
              </a:r>
            </a:p>
            <a:p>
              <a:pPr marL="182880" indent="-182880">
                <a:buFont typeface="Arial" panose="020B0604020202020204" pitchFamily="34" charset="0"/>
                <a:buChar char="•"/>
              </a:pPr>
              <a:r>
                <a:rPr lang="en-US" sz="1600" dirty="0">
                  <a:latin typeface="Calibri" panose="020F0502020204030204" pitchFamily="34" charset="0"/>
                  <a:cs typeface="Calibri" panose="020F0502020204030204" pitchFamily="34" charset="0"/>
                </a:rPr>
                <a:t>Comprehension</a:t>
              </a:r>
            </a:p>
            <a:p>
              <a:pPr marL="182880" indent="-182880">
                <a:buFont typeface="Arial" panose="020B0604020202020204" pitchFamily="34" charset="0"/>
                <a:buChar char="•"/>
              </a:pPr>
              <a:r>
                <a:rPr lang="en-US" sz="1600" dirty="0">
                  <a:latin typeface="Calibri" panose="020F0502020204030204" pitchFamily="34" charset="0"/>
                  <a:cs typeface="Calibri" panose="020F0502020204030204" pitchFamily="34" charset="0"/>
                </a:rPr>
                <a:t>Confidence in decision</a:t>
              </a:r>
              <a:endParaRPr lang="en-US" sz="1800" dirty="0">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831E406F-9A72-BAA9-8FF5-440644BE1010}"/>
                </a:ext>
              </a:extLst>
            </p:cNvPr>
            <p:cNvSpPr/>
            <p:nvPr/>
          </p:nvSpPr>
          <p:spPr>
            <a:xfrm>
              <a:off x="2990009" y="1996460"/>
              <a:ext cx="2663289" cy="3186946"/>
            </a:xfrm>
            <a:prstGeom prst="rect">
              <a:avLst/>
            </a:prstGeom>
            <a:solidFill>
              <a:srgbClr val="95B3D7"/>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a:p>
              <a:pPr marL="182880" indent="-182880">
                <a:buFont typeface="Arial" panose="020B0604020202020204" pitchFamily="34" charset="0"/>
                <a:buChar char="•"/>
              </a:pPr>
              <a:endParaRPr lang="en-US" dirty="0"/>
            </a:p>
            <a:p>
              <a:pPr marL="182880" indent="-182880">
                <a:buFont typeface="Arial" panose="020B0604020202020204" pitchFamily="34" charset="0"/>
                <a:buChar char="•"/>
              </a:pPr>
              <a:endParaRPr lang="en-US" dirty="0"/>
            </a:p>
            <a:p>
              <a:pPr marL="182880" indent="-182880">
                <a:buFont typeface="Arial" panose="020B0604020202020204" pitchFamily="34" charset="0"/>
                <a:buChar char="•"/>
              </a:pPr>
              <a:endParaRPr lang="en-US" dirty="0"/>
            </a:p>
            <a:p>
              <a:pPr marL="182880" indent="-182880">
                <a:buFont typeface="Arial" panose="020B0604020202020204" pitchFamily="34" charset="0"/>
                <a:buChar char="•"/>
              </a:pPr>
              <a:endParaRPr lang="en-US" dirty="0"/>
            </a:p>
            <a:p>
              <a:pPr marL="182880" indent="-182880">
                <a:buFont typeface="Arial" panose="020B0604020202020204" pitchFamily="34" charset="0"/>
                <a:buChar char="•"/>
              </a:pPr>
              <a:endParaRPr lang="en-US" dirty="0"/>
            </a:p>
            <a:p>
              <a:pPr marL="182880" indent="-182880">
                <a:buFont typeface="Arial" panose="020B0604020202020204" pitchFamily="34" charset="0"/>
                <a:buChar char="•"/>
              </a:pPr>
              <a:endParaRPr lang="en-US" dirty="0"/>
            </a:p>
            <a:p>
              <a:pPr algn="ctr"/>
              <a:endParaRPr lang="en-US" sz="1100" dirty="0">
                <a:solidFill>
                  <a:schemeClr val="tx1"/>
                </a:solidFill>
              </a:endParaRPr>
            </a:p>
            <a:p>
              <a:pPr algn="ctr"/>
              <a:r>
                <a:rPr lang="en-US" sz="2000" b="1" dirty="0">
                  <a:solidFill>
                    <a:schemeClr val="tx1"/>
                  </a:solidFill>
                  <a:latin typeface="Calibri" panose="020F0502020204030204" pitchFamily="34" charset="0"/>
                  <a:cs typeface="Calibri" panose="020F0502020204030204" pitchFamily="34" charset="0"/>
                </a:rPr>
                <a:t>Markers of Effort:</a:t>
              </a:r>
            </a:p>
            <a:p>
              <a:pPr marL="640080" lvl="1" indent="-182880">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Time taken</a:t>
              </a:r>
            </a:p>
            <a:p>
              <a:pPr marL="640080" lvl="1" indent="-182880">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View leaflet/diagram</a:t>
              </a:r>
            </a:p>
            <a:p>
              <a:pPr marL="640080" lvl="1" indent="-182880">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Self-reported effort</a:t>
              </a:r>
            </a:p>
            <a:p>
              <a:pPr marL="182880" indent="-182880">
                <a:buFont typeface="Arial" panose="020B0604020202020204" pitchFamily="34" charset="0"/>
                <a:buChar char="•"/>
              </a:pPr>
              <a:endParaRPr lang="en-US" dirty="0"/>
            </a:p>
            <a:p>
              <a:pPr marL="182880" indent="-182880">
                <a:buFont typeface="Arial" panose="020B0604020202020204" pitchFamily="34" charset="0"/>
                <a:buChar char="•"/>
              </a:pPr>
              <a:endParaRPr lang="en-US" dirty="0"/>
            </a:p>
          </p:txBody>
        </p:sp>
        <p:sp>
          <p:nvSpPr>
            <p:cNvPr id="8" name="TextBox 7">
              <a:extLst>
                <a:ext uri="{FF2B5EF4-FFF2-40B4-BE49-F238E27FC236}">
                  <a16:creationId xmlns:a16="http://schemas.microsoft.com/office/drawing/2014/main" id="{C983C08C-A148-F2DB-DB70-17CB4D148C51}"/>
                </a:ext>
              </a:extLst>
            </p:cNvPr>
            <p:cNvSpPr txBox="1"/>
            <p:nvPr/>
          </p:nvSpPr>
          <p:spPr>
            <a:xfrm>
              <a:off x="3146056" y="2109537"/>
              <a:ext cx="2351195" cy="461665"/>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Decision Process</a:t>
              </a:r>
            </a:p>
          </p:txBody>
        </p:sp>
        <p:sp>
          <p:nvSpPr>
            <p:cNvPr id="9" name="TextBox 8">
              <a:extLst>
                <a:ext uri="{FF2B5EF4-FFF2-40B4-BE49-F238E27FC236}">
                  <a16:creationId xmlns:a16="http://schemas.microsoft.com/office/drawing/2014/main" id="{D9A4B8D5-0BBA-2B2B-7978-3F551BA533E3}"/>
                </a:ext>
              </a:extLst>
            </p:cNvPr>
            <p:cNvSpPr txBox="1"/>
            <p:nvPr/>
          </p:nvSpPr>
          <p:spPr>
            <a:xfrm>
              <a:off x="3144863" y="2640610"/>
              <a:ext cx="1277006" cy="369332"/>
            </a:xfrm>
            <a:prstGeom prst="rect">
              <a:avLst/>
            </a:prstGeom>
            <a:noFill/>
          </p:spPr>
          <p:txBody>
            <a:bodyPr wrap="square" rtlCol="0">
              <a:spAutoFit/>
            </a:bodyPr>
            <a:lstStyle/>
            <a:p>
              <a:r>
                <a:rPr lang="en-US" sz="1800" dirty="0">
                  <a:latin typeface="Calibri" panose="020F0502020204030204" pitchFamily="34" charset="0"/>
                  <a:cs typeface="Calibri" panose="020F0502020204030204" pitchFamily="34" charset="0"/>
                </a:rPr>
                <a:t>Less reflective</a:t>
              </a:r>
            </a:p>
          </p:txBody>
        </p:sp>
        <p:sp>
          <p:nvSpPr>
            <p:cNvPr id="10" name="TextBox 9">
              <a:extLst>
                <a:ext uri="{FF2B5EF4-FFF2-40B4-BE49-F238E27FC236}">
                  <a16:creationId xmlns:a16="http://schemas.microsoft.com/office/drawing/2014/main" id="{DDC1BF18-F662-76D7-5E66-6B57731C86CB}"/>
                </a:ext>
              </a:extLst>
            </p:cNvPr>
            <p:cNvSpPr txBox="1"/>
            <p:nvPr/>
          </p:nvSpPr>
          <p:spPr>
            <a:xfrm>
              <a:off x="4267209" y="2672351"/>
              <a:ext cx="1277006" cy="369332"/>
            </a:xfrm>
            <a:prstGeom prst="rect">
              <a:avLst/>
            </a:prstGeom>
            <a:noFill/>
          </p:spPr>
          <p:txBody>
            <a:bodyPr wrap="square" rtlCol="0">
              <a:spAutoFit/>
            </a:bodyPr>
            <a:lstStyle/>
            <a:p>
              <a:pPr algn="r"/>
              <a:r>
                <a:rPr lang="en-US" sz="1800" dirty="0">
                  <a:latin typeface="Calibri" panose="020F0502020204030204" pitchFamily="34" charset="0"/>
                  <a:cs typeface="Calibri" panose="020F0502020204030204" pitchFamily="34" charset="0"/>
                </a:rPr>
                <a:t>More reflective</a:t>
              </a:r>
            </a:p>
          </p:txBody>
        </p:sp>
        <p:cxnSp>
          <p:nvCxnSpPr>
            <p:cNvPr id="11" name="Straight Arrow Connector 10">
              <a:extLst>
                <a:ext uri="{FF2B5EF4-FFF2-40B4-BE49-F238E27FC236}">
                  <a16:creationId xmlns:a16="http://schemas.microsoft.com/office/drawing/2014/main" id="{38439018-A0F7-34E6-9AA1-C227447F40B8}"/>
                </a:ext>
              </a:extLst>
            </p:cNvPr>
            <p:cNvCxnSpPr>
              <a:cxnSpLocks/>
            </p:cNvCxnSpPr>
            <p:nvPr/>
          </p:nvCxnSpPr>
          <p:spPr>
            <a:xfrm>
              <a:off x="3725073" y="3200152"/>
              <a:ext cx="1166351" cy="0"/>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39F0023F-44A4-1C54-7E2B-81A834C2313C}"/>
                </a:ext>
              </a:extLst>
            </p:cNvPr>
            <p:cNvSpPr txBox="1"/>
            <p:nvPr/>
          </p:nvSpPr>
          <p:spPr>
            <a:xfrm>
              <a:off x="332104" y="1640408"/>
              <a:ext cx="1955227" cy="4308872"/>
            </a:xfrm>
            <a:prstGeom prst="rect">
              <a:avLst/>
            </a:prstGeom>
            <a:solidFill>
              <a:srgbClr val="D99694"/>
            </a:solidFill>
            <a:ln>
              <a:solidFill>
                <a:schemeClr val="tx1"/>
              </a:solidFill>
            </a:ln>
          </p:spPr>
          <p:txBody>
            <a:bodyPr wrap="square" rtlCol="0">
              <a:spAutoFit/>
            </a:bodyPr>
            <a:lstStyle/>
            <a:p>
              <a:r>
                <a:rPr lang="en-US" sz="2000" b="1" dirty="0">
                  <a:latin typeface="Calibri" panose="020F0502020204030204" pitchFamily="34" charset="0"/>
                  <a:cs typeface="Calibri" panose="020F0502020204030204" pitchFamily="34" charset="0"/>
                </a:rPr>
                <a:t>Background Characteristics</a:t>
              </a:r>
            </a:p>
            <a:p>
              <a:endParaRPr lang="en-US" sz="1600" dirty="0"/>
            </a:p>
            <a:p>
              <a:r>
                <a:rPr lang="en-GB" sz="2000" b="1" dirty="0">
                  <a:latin typeface="Calibri" panose="020F0502020204030204" pitchFamily="34" charset="0"/>
                  <a:cs typeface="Calibri" panose="020F0502020204030204" pitchFamily="34" charset="0"/>
                </a:rPr>
                <a:t>Organisations Involved</a:t>
              </a:r>
            </a:p>
            <a:p>
              <a:pPr marL="182880" indent="-182880">
                <a:buFont typeface="Arial" panose="020B0604020202020204" pitchFamily="34" charset="0"/>
                <a:buChar char="•"/>
              </a:pPr>
              <a:endParaRPr lang="it-IT" sz="1600" dirty="0"/>
            </a:p>
            <a:p>
              <a:r>
                <a:rPr lang="en-US" sz="2000" b="1" dirty="0">
                  <a:latin typeface="Calibri" panose="020F0502020204030204" pitchFamily="34" charset="0"/>
                  <a:cs typeface="Calibri" panose="020F0502020204030204" pitchFamily="34" charset="0"/>
                </a:rPr>
                <a:t>Survey Design</a:t>
              </a:r>
            </a:p>
            <a:p>
              <a:pPr marL="182880" indent="-18288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r>
                <a:rPr lang="en-US" sz="2000" b="1" dirty="0">
                  <a:latin typeface="Calibri" panose="020F0502020204030204" pitchFamily="34" charset="0"/>
                  <a:cs typeface="Calibri" panose="020F0502020204030204" pitchFamily="34" charset="0"/>
                </a:rPr>
                <a:t>Additional task request:</a:t>
              </a:r>
            </a:p>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What are we asking?</a:t>
              </a:r>
            </a:p>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How are we asking?</a:t>
              </a:r>
            </a:p>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What are we offering?</a:t>
              </a:r>
            </a:p>
            <a:p>
              <a:pPr marL="285750" indent="-285750">
                <a:buFont typeface="Arial" panose="020B0604020202020204" pitchFamily="34" charset="0"/>
                <a:buChar char="•"/>
              </a:pPr>
              <a:endParaRPr lang="en-US" sz="18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18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18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1800" dirty="0">
                <a:latin typeface="Calibri" panose="020F0502020204030204" pitchFamily="34" charset="0"/>
                <a:cs typeface="Calibri" panose="020F0502020204030204" pitchFamily="34" charset="0"/>
              </a:endParaRPr>
            </a:p>
          </p:txBody>
        </p:sp>
        <p:cxnSp>
          <p:nvCxnSpPr>
            <p:cNvPr id="13" name="Straight Arrow Connector 12">
              <a:extLst>
                <a:ext uri="{FF2B5EF4-FFF2-40B4-BE49-F238E27FC236}">
                  <a16:creationId xmlns:a16="http://schemas.microsoft.com/office/drawing/2014/main" id="{C6247421-9382-CFDB-94D0-677BCB57F6C7}"/>
                </a:ext>
              </a:extLst>
            </p:cNvPr>
            <p:cNvCxnSpPr>
              <a:cxnSpLocks/>
            </p:cNvCxnSpPr>
            <p:nvPr/>
          </p:nvCxnSpPr>
          <p:spPr>
            <a:xfrm flipV="1">
              <a:off x="2287331" y="3580111"/>
              <a:ext cx="677432" cy="9822"/>
            </a:xfrm>
            <a:prstGeom prst="straightConnector1">
              <a:avLst/>
            </a:prstGeom>
            <a:ln w="635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84468EB2-25F7-9B54-9533-243BE7215113}"/>
                </a:ext>
              </a:extLst>
            </p:cNvPr>
            <p:cNvCxnSpPr>
              <a:cxnSpLocks/>
              <a:stCxn id="7" idx="3"/>
            </p:cNvCxnSpPr>
            <p:nvPr/>
          </p:nvCxnSpPr>
          <p:spPr>
            <a:xfrm flipV="1">
              <a:off x="5653297" y="3580111"/>
              <a:ext cx="1249559" cy="9822"/>
            </a:xfrm>
            <a:prstGeom prst="straightConnector1">
              <a:avLst/>
            </a:prstGeom>
            <a:ln w="635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Connector: Elbow 14">
              <a:extLst>
                <a:ext uri="{FF2B5EF4-FFF2-40B4-BE49-F238E27FC236}">
                  <a16:creationId xmlns:a16="http://schemas.microsoft.com/office/drawing/2014/main" id="{1E901ABB-4021-D613-22F3-1043AF68F8CF}"/>
                </a:ext>
              </a:extLst>
            </p:cNvPr>
            <p:cNvCxnSpPr>
              <a:cxnSpLocks/>
            </p:cNvCxnSpPr>
            <p:nvPr/>
          </p:nvCxnSpPr>
          <p:spPr>
            <a:xfrm flipV="1">
              <a:off x="2287331" y="4195664"/>
              <a:ext cx="5516702" cy="1393576"/>
            </a:xfrm>
            <a:prstGeom prst="bentConnector2">
              <a:avLst/>
            </a:prstGeom>
            <a:ln w="57150">
              <a:solidFill>
                <a:schemeClr val="tx1"/>
              </a:solidFill>
              <a:prstDash val="sysDot"/>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sp>
        <p:nvSpPr>
          <p:cNvPr id="19" name="Rectangle 18">
            <a:extLst>
              <a:ext uri="{FF2B5EF4-FFF2-40B4-BE49-F238E27FC236}">
                <a16:creationId xmlns:a16="http://schemas.microsoft.com/office/drawing/2014/main" id="{6D94FAA1-2D5C-FAB9-6118-B81297C38BCB}"/>
              </a:ext>
            </a:extLst>
          </p:cNvPr>
          <p:cNvSpPr/>
          <p:nvPr/>
        </p:nvSpPr>
        <p:spPr bwMode="auto">
          <a:xfrm>
            <a:off x="8008932" y="1093435"/>
            <a:ext cx="3436252" cy="1283169"/>
          </a:xfrm>
          <a:prstGeom prst="rect">
            <a:avLst/>
          </a:prstGeom>
          <a:solidFill>
            <a:schemeClr val="accent5"/>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Ability</a:t>
            </a:r>
            <a:endParaRPr kumimoji="0" lang="en-US" sz="180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42900" marR="0" indent="-34290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180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Necessary kit</a:t>
            </a:r>
          </a:p>
          <a:p>
            <a:pPr marL="342900" marR="0" indent="-34290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180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Technical capability</a:t>
            </a:r>
            <a:endParaRPr kumimoji="0" lang="en-GB" sz="240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cxnSp>
        <p:nvCxnSpPr>
          <p:cNvPr id="21" name="Straight Arrow Connector 20">
            <a:extLst>
              <a:ext uri="{FF2B5EF4-FFF2-40B4-BE49-F238E27FC236}">
                <a16:creationId xmlns:a16="http://schemas.microsoft.com/office/drawing/2014/main" id="{9FE85AE3-4FFE-E43B-04AC-CE55E646C0D6}"/>
              </a:ext>
              <a:ext uri="{C183D7F6-B498-43B3-948B-1728B52AA6E4}">
                <adec:decorative xmlns:adec="http://schemas.microsoft.com/office/drawing/2017/decorative" val="1"/>
              </a:ext>
            </a:extLst>
          </p:cNvPr>
          <p:cNvCxnSpPr/>
          <p:nvPr/>
        </p:nvCxnSpPr>
        <p:spPr bwMode="auto">
          <a:xfrm>
            <a:off x="8688288" y="2376604"/>
            <a:ext cx="0" cy="1515575"/>
          </a:xfrm>
          <a:prstGeom prst="straightConnector1">
            <a:avLst/>
          </a:prstGeom>
          <a:solidFill>
            <a:schemeClr val="accent1"/>
          </a:solidFill>
          <a:ln w="762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Box 15">
            <a:extLst>
              <a:ext uri="{FF2B5EF4-FFF2-40B4-BE49-F238E27FC236}">
                <a16:creationId xmlns:a16="http://schemas.microsoft.com/office/drawing/2014/main" id="{7E313B58-47CF-86D8-5FE0-7506BA45C940}"/>
              </a:ext>
            </a:extLst>
          </p:cNvPr>
          <p:cNvSpPr txBox="1"/>
          <p:nvPr/>
        </p:nvSpPr>
        <p:spPr>
          <a:xfrm>
            <a:off x="8400256" y="6336222"/>
            <a:ext cx="3757107" cy="369332"/>
          </a:xfrm>
          <a:prstGeom prst="rect">
            <a:avLst/>
          </a:prstGeom>
          <a:noFill/>
        </p:spPr>
        <p:txBody>
          <a:bodyPr wrap="square" rtlCol="0">
            <a:spAutoFit/>
          </a:bodyPr>
          <a:lstStyle/>
          <a:p>
            <a:r>
              <a:rPr lang="en-GB" sz="1800" dirty="0">
                <a:ea typeface="Times New Roman" panose="02020603050405020304" pitchFamily="18" charset="0"/>
                <a:cs typeface="Calibri" panose="020F0502020204030204" pitchFamily="34" charset="0"/>
              </a:rPr>
              <a:t>Modified from Burton et al (2021)</a:t>
            </a:r>
            <a:endParaRPr lang="en-GB" sz="1800" dirty="0"/>
          </a:p>
        </p:txBody>
      </p:sp>
    </p:spTree>
    <p:extLst>
      <p:ext uri="{BB962C8B-B14F-4D97-AF65-F5344CB8AC3E}">
        <p14:creationId xmlns:p14="http://schemas.microsoft.com/office/powerpoint/2010/main" val="3817174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A8381-4813-471E-908C-43089402EE7F}"/>
              </a:ext>
            </a:extLst>
          </p:cNvPr>
          <p:cNvSpPr>
            <a:spLocks noGrp="1"/>
          </p:cNvSpPr>
          <p:nvPr>
            <p:ph type="title"/>
          </p:nvPr>
        </p:nvSpPr>
        <p:spPr/>
        <p:txBody>
          <a:bodyPr/>
          <a:lstStyle/>
          <a:p>
            <a:r>
              <a:rPr lang="en-GB" dirty="0"/>
              <a:t>Additional Task Requests…</a:t>
            </a:r>
          </a:p>
        </p:txBody>
      </p:sp>
      <p:sp>
        <p:nvSpPr>
          <p:cNvPr id="3" name="Content Placeholder 2">
            <a:extLst>
              <a:ext uri="{FF2B5EF4-FFF2-40B4-BE49-F238E27FC236}">
                <a16:creationId xmlns:a16="http://schemas.microsoft.com/office/drawing/2014/main" id="{507A6465-40D2-4D27-8990-A9719A643078}"/>
              </a:ext>
            </a:extLst>
          </p:cNvPr>
          <p:cNvSpPr>
            <a:spLocks noGrp="1"/>
          </p:cNvSpPr>
          <p:nvPr>
            <p:ph idx="1"/>
          </p:nvPr>
        </p:nvSpPr>
        <p:spPr>
          <a:xfrm>
            <a:off x="508000" y="1484784"/>
            <a:ext cx="5011936" cy="4611216"/>
          </a:xfrm>
        </p:spPr>
        <p:txBody>
          <a:bodyPr>
            <a:normAutofit fontScale="92500" lnSpcReduction="10000"/>
          </a:bodyPr>
          <a:lstStyle/>
          <a:p>
            <a:r>
              <a:rPr lang="en-GB" sz="2800" dirty="0"/>
              <a:t>What are we asking the respondent to do?</a:t>
            </a:r>
          </a:p>
          <a:p>
            <a:pPr lvl="1"/>
            <a:r>
              <a:rPr lang="en-GB" sz="2400" dirty="0"/>
              <a:t>Time </a:t>
            </a:r>
          </a:p>
          <a:p>
            <a:pPr lvl="1"/>
            <a:r>
              <a:rPr lang="en-GB" sz="2400" dirty="0"/>
              <a:t>Effort</a:t>
            </a:r>
          </a:p>
          <a:p>
            <a:pPr lvl="1"/>
            <a:r>
              <a:rPr lang="en-GB" sz="2400" dirty="0"/>
              <a:t>Discomfort</a:t>
            </a:r>
          </a:p>
          <a:p>
            <a:pPr lvl="1"/>
            <a:r>
              <a:rPr lang="en-GB" sz="2400" dirty="0"/>
              <a:t>Risk of disclosure</a:t>
            </a:r>
          </a:p>
          <a:p>
            <a:pPr lvl="1"/>
            <a:r>
              <a:rPr lang="en-GB" sz="2400" dirty="0"/>
              <a:t>Intrusion of privacy</a:t>
            </a:r>
          </a:p>
          <a:p>
            <a:r>
              <a:rPr lang="en-GB" sz="2800" dirty="0"/>
              <a:t>What are we offering?</a:t>
            </a:r>
          </a:p>
          <a:p>
            <a:pPr lvl="1"/>
            <a:r>
              <a:rPr lang="en-GB" sz="2400" dirty="0"/>
              <a:t>Incentive</a:t>
            </a:r>
          </a:p>
          <a:p>
            <a:pPr lvl="1"/>
            <a:r>
              <a:rPr lang="en-GB" sz="2400" dirty="0"/>
              <a:t>Feedback</a:t>
            </a:r>
          </a:p>
          <a:p>
            <a:pPr lvl="1"/>
            <a:r>
              <a:rPr lang="en-GB" sz="2400" dirty="0"/>
              <a:t>“benefits to science”, altruism</a:t>
            </a:r>
            <a:endParaRPr lang="en-GB" sz="1050" dirty="0"/>
          </a:p>
        </p:txBody>
      </p:sp>
      <p:sp>
        <p:nvSpPr>
          <p:cNvPr id="4" name="Content Placeholder 2">
            <a:extLst>
              <a:ext uri="{FF2B5EF4-FFF2-40B4-BE49-F238E27FC236}">
                <a16:creationId xmlns:a16="http://schemas.microsoft.com/office/drawing/2014/main" id="{1BBF0374-2695-4DDF-27FE-96FB7181A696}"/>
              </a:ext>
            </a:extLst>
          </p:cNvPr>
          <p:cNvSpPr txBox="1">
            <a:spLocks/>
          </p:cNvSpPr>
          <p:nvPr/>
        </p:nvSpPr>
        <p:spPr bwMode="auto">
          <a:xfrm>
            <a:off x="6112174" y="1484784"/>
            <a:ext cx="5011936" cy="4611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lnSpc>
                <a:spcPct val="110000"/>
              </a:lnSpc>
              <a:spcBef>
                <a:spcPct val="20000"/>
              </a:spcBef>
              <a:spcAft>
                <a:spcPct val="0"/>
              </a:spcAft>
              <a:buClr>
                <a:srgbClr val="0095D3"/>
              </a:buClr>
              <a:buChar char="•"/>
              <a:defRPr sz="3800">
                <a:solidFill>
                  <a:schemeClr val="tx1"/>
                </a:solidFill>
                <a:latin typeface="+mn-lt"/>
                <a:ea typeface="+mn-ea"/>
                <a:cs typeface="+mn-cs"/>
              </a:defRPr>
            </a:lvl1pPr>
            <a:lvl2pPr marL="1028700" indent="-571500" algn="l" rtl="0" eaLnBrk="0" fontAlgn="base" hangingPunct="0">
              <a:spcBef>
                <a:spcPct val="20000"/>
              </a:spcBef>
              <a:spcAft>
                <a:spcPct val="0"/>
              </a:spcAft>
              <a:buClr>
                <a:srgbClr val="1776B2"/>
              </a:buClr>
              <a:buFont typeface="Arial" panose="020B0604020202020204" pitchFamily="34" charset="0"/>
              <a:buChar char="•"/>
              <a:defRPr sz="3600">
                <a:solidFill>
                  <a:schemeClr val="tx1"/>
                </a:solidFill>
                <a:latin typeface="+mn-lt"/>
                <a:ea typeface="+mn-ea"/>
              </a:defRPr>
            </a:lvl2pPr>
            <a:lvl3pPr marL="1143000" marR="0" indent="-228600" algn="l" defTabSz="914400" rtl="0" eaLnBrk="0" fontAlgn="base" latinLnBrk="0" hangingPunct="0">
              <a:lnSpc>
                <a:spcPct val="100000"/>
              </a:lnSpc>
              <a:spcBef>
                <a:spcPct val="20000"/>
              </a:spcBef>
              <a:spcAft>
                <a:spcPct val="0"/>
              </a:spcAft>
              <a:buClrTx/>
              <a:buSzTx/>
              <a:buFontTx/>
              <a:buChar char="–"/>
              <a:tabLst/>
              <a:defRPr sz="3200" baseline="0">
                <a:solidFill>
                  <a:schemeClr val="tx1"/>
                </a:solidFill>
                <a:latin typeface="+mn-lt"/>
                <a:ea typeface="+mn-ea"/>
              </a:defRPr>
            </a:lvl3pPr>
            <a:lvl4pPr marL="1600200" indent="-228600" algn="l" rtl="0" eaLnBrk="0" fontAlgn="base" hangingPunct="0">
              <a:spcBef>
                <a:spcPct val="20000"/>
              </a:spcBef>
              <a:spcAft>
                <a:spcPct val="0"/>
              </a:spcAft>
              <a:defRPr sz="2200">
                <a:solidFill>
                  <a:srgbClr val="626464"/>
                </a:solidFill>
                <a:latin typeface="+mn-lt"/>
                <a:ea typeface="+mn-ea"/>
              </a:defRPr>
            </a:lvl4pPr>
            <a:lvl5pPr marL="2057400" indent="-228600" algn="l" rtl="0" eaLnBrk="0" fontAlgn="base" hangingPunct="0">
              <a:spcBef>
                <a:spcPct val="20000"/>
              </a:spcBef>
              <a:spcAft>
                <a:spcPct val="0"/>
              </a:spcAft>
              <a:buChar char="»"/>
              <a:defRPr sz="2200">
                <a:solidFill>
                  <a:srgbClr val="626464"/>
                </a:solidFill>
                <a:latin typeface="+mn-lt"/>
                <a:ea typeface="+mn-ea"/>
              </a:defRPr>
            </a:lvl5pPr>
            <a:lvl6pPr marL="2514600" indent="-228600" algn="l" rtl="0" fontAlgn="base">
              <a:spcBef>
                <a:spcPct val="20000"/>
              </a:spcBef>
              <a:spcAft>
                <a:spcPct val="0"/>
              </a:spcAft>
              <a:buChar char="»"/>
              <a:defRPr sz="2200">
                <a:solidFill>
                  <a:srgbClr val="626464"/>
                </a:solidFill>
                <a:latin typeface="+mn-lt"/>
                <a:ea typeface="+mn-ea"/>
              </a:defRPr>
            </a:lvl6pPr>
            <a:lvl7pPr marL="2971800" indent="-228600" algn="l" rtl="0" fontAlgn="base">
              <a:spcBef>
                <a:spcPct val="20000"/>
              </a:spcBef>
              <a:spcAft>
                <a:spcPct val="0"/>
              </a:spcAft>
              <a:buChar char="»"/>
              <a:defRPr sz="2200">
                <a:solidFill>
                  <a:srgbClr val="626464"/>
                </a:solidFill>
                <a:latin typeface="+mn-lt"/>
                <a:ea typeface="+mn-ea"/>
              </a:defRPr>
            </a:lvl7pPr>
            <a:lvl8pPr marL="3429000" indent="-228600" algn="l" rtl="0" fontAlgn="base">
              <a:spcBef>
                <a:spcPct val="20000"/>
              </a:spcBef>
              <a:spcAft>
                <a:spcPct val="0"/>
              </a:spcAft>
              <a:buChar char="»"/>
              <a:defRPr sz="2200">
                <a:solidFill>
                  <a:srgbClr val="626464"/>
                </a:solidFill>
                <a:latin typeface="+mn-lt"/>
                <a:ea typeface="+mn-ea"/>
              </a:defRPr>
            </a:lvl8pPr>
            <a:lvl9pPr marL="3886200" indent="-228600" algn="l" rtl="0" fontAlgn="base">
              <a:spcBef>
                <a:spcPct val="20000"/>
              </a:spcBef>
              <a:spcAft>
                <a:spcPct val="0"/>
              </a:spcAft>
              <a:buChar char="»"/>
              <a:defRPr sz="2200">
                <a:solidFill>
                  <a:srgbClr val="626464"/>
                </a:solidFill>
                <a:latin typeface="+mn-lt"/>
                <a:ea typeface="+mn-ea"/>
              </a:defRPr>
            </a:lvl9pPr>
          </a:lstStyle>
          <a:p>
            <a:r>
              <a:rPr lang="en-GB" sz="2400" kern="0" dirty="0"/>
              <a:t>How are we asking?</a:t>
            </a:r>
          </a:p>
          <a:p>
            <a:pPr lvl="1"/>
            <a:r>
              <a:rPr lang="en-GB" sz="2200" kern="0" dirty="0"/>
              <a:t>Wording</a:t>
            </a:r>
          </a:p>
          <a:p>
            <a:pPr lvl="1"/>
            <a:r>
              <a:rPr lang="en-GB" sz="2200" kern="0" dirty="0"/>
              <a:t>Placement </a:t>
            </a:r>
          </a:p>
          <a:p>
            <a:pPr lvl="1"/>
            <a:r>
              <a:rPr lang="en-GB" sz="2200" kern="0" dirty="0"/>
              <a:t>Additional information</a:t>
            </a:r>
          </a:p>
          <a:p>
            <a:pPr lvl="1"/>
            <a:r>
              <a:rPr lang="en-GB" sz="2200" kern="0" dirty="0"/>
              <a:t>Mode</a:t>
            </a:r>
          </a:p>
          <a:p>
            <a:pPr lvl="1"/>
            <a:r>
              <a:rPr lang="en-GB" sz="2200" kern="0" dirty="0"/>
              <a:t>Timing</a:t>
            </a:r>
          </a:p>
          <a:p>
            <a:pPr lvl="1"/>
            <a:r>
              <a:rPr lang="en-GB" sz="2200" kern="0" dirty="0"/>
              <a:t>…</a:t>
            </a:r>
            <a:endParaRPr lang="en-GB" sz="800" kern="0" dirty="0"/>
          </a:p>
        </p:txBody>
      </p:sp>
    </p:spTree>
    <p:extLst>
      <p:ext uri="{BB962C8B-B14F-4D97-AF65-F5344CB8AC3E}">
        <p14:creationId xmlns:p14="http://schemas.microsoft.com/office/powerpoint/2010/main" val="336487129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702DB-2929-21F0-3E76-3C82C7A5B4B4}"/>
              </a:ext>
            </a:extLst>
          </p:cNvPr>
          <p:cNvSpPr>
            <a:spLocks noGrp="1"/>
          </p:cNvSpPr>
          <p:nvPr>
            <p:ph type="title"/>
          </p:nvPr>
        </p:nvSpPr>
        <p:spPr/>
        <p:txBody>
          <a:bodyPr/>
          <a:lstStyle/>
          <a:p>
            <a:r>
              <a:rPr lang="en-GB" dirty="0"/>
              <a:t>Understanding Society: App studies…</a:t>
            </a:r>
          </a:p>
        </p:txBody>
      </p:sp>
      <p:sp>
        <p:nvSpPr>
          <p:cNvPr id="3" name="Content Placeholder 2">
            <a:extLst>
              <a:ext uri="{FF2B5EF4-FFF2-40B4-BE49-F238E27FC236}">
                <a16:creationId xmlns:a16="http://schemas.microsoft.com/office/drawing/2014/main" id="{8F149C97-C823-90D6-54E1-513571453BD2}"/>
              </a:ext>
            </a:extLst>
          </p:cNvPr>
          <p:cNvSpPr>
            <a:spLocks noGrp="1"/>
          </p:cNvSpPr>
          <p:nvPr>
            <p:ph idx="1"/>
          </p:nvPr>
        </p:nvSpPr>
        <p:spPr>
          <a:xfrm>
            <a:off x="508000" y="1600200"/>
            <a:ext cx="6308080" cy="4495800"/>
          </a:xfrm>
        </p:spPr>
        <p:txBody>
          <a:bodyPr>
            <a:normAutofit fontScale="70000" lnSpcReduction="20000"/>
          </a:bodyPr>
          <a:lstStyle/>
          <a:p>
            <a:r>
              <a:rPr lang="en-GB" sz="3200" dirty="0"/>
              <a:t>2016 – Spending Study 1</a:t>
            </a:r>
          </a:p>
          <a:p>
            <a:pPr lvl="1"/>
            <a:r>
              <a:rPr lang="en-GB" sz="3000" dirty="0"/>
              <a:t>Ask people to upload photos of receipts for 1 month</a:t>
            </a:r>
          </a:p>
          <a:p>
            <a:r>
              <a:rPr lang="en-GB" sz="3200" dirty="0">
                <a:solidFill>
                  <a:schemeClr val="bg1">
                    <a:lumMod val="75000"/>
                  </a:schemeClr>
                </a:solidFill>
              </a:rPr>
              <a:t>2018 – Spending Study 2</a:t>
            </a:r>
          </a:p>
          <a:p>
            <a:pPr lvl="1"/>
            <a:r>
              <a:rPr lang="en-GB" sz="3000" dirty="0">
                <a:solidFill>
                  <a:schemeClr val="bg1">
                    <a:lumMod val="75000"/>
                  </a:schemeClr>
                </a:solidFill>
              </a:rPr>
              <a:t>Daily spending diary for 1 month</a:t>
            </a:r>
          </a:p>
          <a:p>
            <a:r>
              <a:rPr lang="en-GB" sz="3200" dirty="0">
                <a:solidFill>
                  <a:schemeClr val="bg1">
                    <a:lumMod val="75000"/>
                  </a:schemeClr>
                </a:solidFill>
              </a:rPr>
              <a:t>2020 – Well-being study</a:t>
            </a:r>
          </a:p>
          <a:p>
            <a:pPr lvl="1"/>
            <a:r>
              <a:rPr lang="en-GB" sz="3000" dirty="0">
                <a:solidFill>
                  <a:schemeClr val="bg1">
                    <a:lumMod val="75000"/>
                  </a:schemeClr>
                </a:solidFill>
              </a:rPr>
              <a:t>Daily (evening) app-based survey for 14 days </a:t>
            </a:r>
          </a:p>
          <a:p>
            <a:r>
              <a:rPr lang="en-GB" sz="3200" dirty="0">
                <a:solidFill>
                  <a:schemeClr val="bg1">
                    <a:lumMod val="75000"/>
                  </a:schemeClr>
                </a:solidFill>
              </a:rPr>
              <a:t>2022 – Body Volume app</a:t>
            </a:r>
          </a:p>
          <a:p>
            <a:pPr lvl="1"/>
            <a:r>
              <a:rPr lang="en-GB" sz="3000" dirty="0">
                <a:solidFill>
                  <a:schemeClr val="bg1">
                    <a:lumMod val="75000"/>
                  </a:schemeClr>
                </a:solidFill>
              </a:rPr>
              <a:t>Ask people to use an app to take two scans of their body</a:t>
            </a:r>
          </a:p>
          <a:p>
            <a:r>
              <a:rPr lang="en-GB" sz="3200" dirty="0">
                <a:solidFill>
                  <a:schemeClr val="bg1">
                    <a:lumMod val="75000"/>
                  </a:schemeClr>
                </a:solidFill>
              </a:rPr>
              <a:t>2023 – “Sea Hero Quest” app</a:t>
            </a:r>
          </a:p>
          <a:p>
            <a:pPr lvl="1"/>
            <a:r>
              <a:rPr lang="en-GB" sz="3000" dirty="0">
                <a:solidFill>
                  <a:schemeClr val="bg1">
                    <a:lumMod val="75000"/>
                  </a:schemeClr>
                </a:solidFill>
              </a:rPr>
              <a:t>Navigation game to measure spatial cognition</a:t>
            </a:r>
          </a:p>
        </p:txBody>
      </p:sp>
      <p:pic>
        <p:nvPicPr>
          <p:cNvPr id="5" name="Picture 4" descr="screenshot of app showing a receipt from a supermarket in the UK (Asda, fact-fans). ">
            <a:extLst>
              <a:ext uri="{FF2B5EF4-FFF2-40B4-BE49-F238E27FC236}">
                <a16:creationId xmlns:a16="http://schemas.microsoft.com/office/drawing/2014/main" id="{F377E16F-D27A-B700-EFAB-619FDF39C2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464152" y="1104535"/>
            <a:ext cx="3456384" cy="5098125"/>
          </a:xfrm>
          <a:prstGeom prst="rect">
            <a:avLst/>
          </a:prstGeom>
          <a:ln w="3810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7390133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702DB-2929-21F0-3E76-3C82C7A5B4B4}"/>
              </a:ext>
            </a:extLst>
          </p:cNvPr>
          <p:cNvSpPr>
            <a:spLocks noGrp="1"/>
          </p:cNvSpPr>
          <p:nvPr>
            <p:ph type="title"/>
          </p:nvPr>
        </p:nvSpPr>
        <p:spPr/>
        <p:txBody>
          <a:bodyPr/>
          <a:lstStyle/>
          <a:p>
            <a:r>
              <a:rPr lang="en-GB" dirty="0"/>
              <a:t>Understanding Society: App studies… 2</a:t>
            </a:r>
          </a:p>
        </p:txBody>
      </p:sp>
      <p:sp>
        <p:nvSpPr>
          <p:cNvPr id="3" name="Content Placeholder 2">
            <a:extLst>
              <a:ext uri="{FF2B5EF4-FFF2-40B4-BE49-F238E27FC236}">
                <a16:creationId xmlns:a16="http://schemas.microsoft.com/office/drawing/2014/main" id="{8F149C97-C823-90D6-54E1-513571453BD2}"/>
              </a:ext>
            </a:extLst>
          </p:cNvPr>
          <p:cNvSpPr>
            <a:spLocks noGrp="1"/>
          </p:cNvSpPr>
          <p:nvPr>
            <p:ph idx="1"/>
          </p:nvPr>
        </p:nvSpPr>
        <p:spPr>
          <a:xfrm>
            <a:off x="508000" y="1600200"/>
            <a:ext cx="6308080" cy="4495800"/>
          </a:xfrm>
        </p:spPr>
        <p:txBody>
          <a:bodyPr>
            <a:normAutofit fontScale="70000" lnSpcReduction="20000"/>
          </a:bodyPr>
          <a:lstStyle/>
          <a:p>
            <a:r>
              <a:rPr lang="en-GB" sz="3200" dirty="0"/>
              <a:t>2016 – Spending Study 1</a:t>
            </a:r>
          </a:p>
          <a:p>
            <a:pPr lvl="1"/>
            <a:r>
              <a:rPr lang="en-GB" sz="3000" dirty="0"/>
              <a:t>Ask people to upload photos of receipts for 1 month</a:t>
            </a:r>
          </a:p>
          <a:p>
            <a:r>
              <a:rPr lang="en-GB" sz="3200" dirty="0"/>
              <a:t>2018 – Spending Study 2</a:t>
            </a:r>
          </a:p>
          <a:p>
            <a:pPr lvl="1"/>
            <a:r>
              <a:rPr lang="en-GB" sz="3000" dirty="0"/>
              <a:t>Daily spending diary for 1 month</a:t>
            </a:r>
          </a:p>
          <a:p>
            <a:r>
              <a:rPr lang="en-GB" sz="3200" dirty="0">
                <a:solidFill>
                  <a:schemeClr val="bg1">
                    <a:lumMod val="75000"/>
                  </a:schemeClr>
                </a:solidFill>
              </a:rPr>
              <a:t>2020 – Well-being study</a:t>
            </a:r>
          </a:p>
          <a:p>
            <a:pPr lvl="1"/>
            <a:r>
              <a:rPr lang="en-GB" sz="3000" dirty="0">
                <a:solidFill>
                  <a:schemeClr val="bg1">
                    <a:lumMod val="75000"/>
                  </a:schemeClr>
                </a:solidFill>
              </a:rPr>
              <a:t>Daily (evening) app-based survey for 14 days </a:t>
            </a:r>
          </a:p>
          <a:p>
            <a:r>
              <a:rPr lang="en-GB" sz="3200" dirty="0">
                <a:solidFill>
                  <a:schemeClr val="bg1">
                    <a:lumMod val="75000"/>
                  </a:schemeClr>
                </a:solidFill>
              </a:rPr>
              <a:t>2022 – Body Volume app</a:t>
            </a:r>
          </a:p>
          <a:p>
            <a:pPr lvl="1"/>
            <a:r>
              <a:rPr lang="en-GB" sz="3000" dirty="0">
                <a:solidFill>
                  <a:schemeClr val="bg1">
                    <a:lumMod val="75000"/>
                  </a:schemeClr>
                </a:solidFill>
              </a:rPr>
              <a:t>Ask people to use an app to take two scans of their body</a:t>
            </a:r>
          </a:p>
          <a:p>
            <a:r>
              <a:rPr lang="en-GB" sz="3200" dirty="0">
                <a:solidFill>
                  <a:schemeClr val="bg1">
                    <a:lumMod val="75000"/>
                  </a:schemeClr>
                </a:solidFill>
              </a:rPr>
              <a:t>2023 – “Sea Hero Quest” app</a:t>
            </a:r>
          </a:p>
          <a:p>
            <a:pPr lvl="1"/>
            <a:r>
              <a:rPr lang="en-GB" sz="3000" dirty="0">
                <a:solidFill>
                  <a:schemeClr val="bg1">
                    <a:lumMod val="75000"/>
                  </a:schemeClr>
                </a:solidFill>
              </a:rPr>
              <a:t>Navigation game to measure spatial cognition</a:t>
            </a:r>
          </a:p>
        </p:txBody>
      </p:sp>
      <p:grpSp>
        <p:nvGrpSpPr>
          <p:cNvPr id="6" name="Group 5" descr="screenshot of an app asking people to report purchases.">
            <a:extLst>
              <a:ext uri="{FF2B5EF4-FFF2-40B4-BE49-F238E27FC236}">
                <a16:creationId xmlns:a16="http://schemas.microsoft.com/office/drawing/2014/main" id="{9BA257EA-2DEB-35E3-B65B-9847DFACB023}"/>
              </a:ext>
            </a:extLst>
          </p:cNvPr>
          <p:cNvGrpSpPr/>
          <p:nvPr/>
        </p:nvGrpSpPr>
        <p:grpSpPr>
          <a:xfrm>
            <a:off x="7824192" y="1412776"/>
            <a:ext cx="3096344" cy="4896544"/>
            <a:chOff x="6794982" y="548680"/>
            <a:chExt cx="2145117" cy="3693795"/>
          </a:xfrm>
        </p:grpSpPr>
        <p:pic>
          <p:nvPicPr>
            <p:cNvPr id="7" name="Picture 6">
              <a:extLst>
                <a:ext uri="{FF2B5EF4-FFF2-40B4-BE49-F238E27FC236}">
                  <a16:creationId xmlns:a16="http://schemas.microsoft.com/office/drawing/2014/main" id="{F1D9156C-E2E8-6F0C-176D-EC0DB545BC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859204" y="548680"/>
              <a:ext cx="2080895" cy="3693795"/>
            </a:xfrm>
            <a:prstGeom prst="rect">
              <a:avLst/>
            </a:prstGeom>
            <a:noFill/>
            <a:ln w="38100">
              <a:solidFill>
                <a:schemeClr val="tx1"/>
              </a:solidFill>
            </a:ln>
          </p:spPr>
        </p:pic>
        <p:sp>
          <p:nvSpPr>
            <p:cNvPr id="8" name="Oval 7">
              <a:extLst>
                <a:ext uri="{FF2B5EF4-FFF2-40B4-BE49-F238E27FC236}">
                  <a16:creationId xmlns:a16="http://schemas.microsoft.com/office/drawing/2014/main" id="{B9891576-35EE-D43E-54C2-D78EDF0764FD}"/>
                </a:ext>
              </a:extLst>
            </p:cNvPr>
            <p:cNvSpPr/>
            <p:nvPr/>
          </p:nvSpPr>
          <p:spPr bwMode="auto">
            <a:xfrm>
              <a:off x="6794982" y="891275"/>
              <a:ext cx="1872208" cy="576064"/>
            </a:xfrm>
            <a:prstGeom prst="ellipse">
              <a:avLst/>
            </a:prstGeom>
            <a:noFill/>
            <a:ln w="34925"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ヒラギノ角ゴ Pro W3" pitchFamily="1" charset="-128"/>
              </a:endParaRPr>
            </a:p>
          </p:txBody>
        </p:sp>
      </p:grpSp>
    </p:spTree>
    <p:extLst>
      <p:ext uri="{BB962C8B-B14F-4D97-AF65-F5344CB8AC3E}">
        <p14:creationId xmlns:p14="http://schemas.microsoft.com/office/powerpoint/2010/main" val="326172960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702DB-2929-21F0-3E76-3C82C7A5B4B4}"/>
              </a:ext>
            </a:extLst>
          </p:cNvPr>
          <p:cNvSpPr>
            <a:spLocks noGrp="1"/>
          </p:cNvSpPr>
          <p:nvPr>
            <p:ph type="title"/>
          </p:nvPr>
        </p:nvSpPr>
        <p:spPr/>
        <p:txBody>
          <a:bodyPr/>
          <a:lstStyle/>
          <a:p>
            <a:r>
              <a:rPr lang="en-GB" dirty="0"/>
              <a:t>Understanding Society: App studies… 3</a:t>
            </a:r>
          </a:p>
        </p:txBody>
      </p:sp>
      <p:sp>
        <p:nvSpPr>
          <p:cNvPr id="3" name="Content Placeholder 2">
            <a:extLst>
              <a:ext uri="{FF2B5EF4-FFF2-40B4-BE49-F238E27FC236}">
                <a16:creationId xmlns:a16="http://schemas.microsoft.com/office/drawing/2014/main" id="{8F149C97-C823-90D6-54E1-513571453BD2}"/>
              </a:ext>
            </a:extLst>
          </p:cNvPr>
          <p:cNvSpPr>
            <a:spLocks noGrp="1"/>
          </p:cNvSpPr>
          <p:nvPr>
            <p:ph idx="1"/>
          </p:nvPr>
        </p:nvSpPr>
        <p:spPr>
          <a:xfrm>
            <a:off x="508000" y="1600200"/>
            <a:ext cx="6308080" cy="4495800"/>
          </a:xfrm>
        </p:spPr>
        <p:txBody>
          <a:bodyPr>
            <a:normAutofit fontScale="70000" lnSpcReduction="20000"/>
          </a:bodyPr>
          <a:lstStyle/>
          <a:p>
            <a:r>
              <a:rPr lang="en-GB" sz="3200" dirty="0"/>
              <a:t>2016 – Spending Study 1</a:t>
            </a:r>
          </a:p>
          <a:p>
            <a:pPr lvl="1"/>
            <a:r>
              <a:rPr lang="en-GB" sz="3000" dirty="0"/>
              <a:t>Ask people to upload photos of receipts for 1 month</a:t>
            </a:r>
          </a:p>
          <a:p>
            <a:r>
              <a:rPr lang="en-GB" sz="3200" dirty="0"/>
              <a:t>2018 – Spending Study 2</a:t>
            </a:r>
          </a:p>
          <a:p>
            <a:pPr lvl="1"/>
            <a:r>
              <a:rPr lang="en-GB" sz="3000" dirty="0"/>
              <a:t>Daily spending diary for 1 month</a:t>
            </a:r>
          </a:p>
          <a:p>
            <a:r>
              <a:rPr lang="en-GB" sz="3200" dirty="0"/>
              <a:t>2020 – Well-being study</a:t>
            </a:r>
          </a:p>
          <a:p>
            <a:pPr lvl="1"/>
            <a:r>
              <a:rPr lang="en-GB" sz="3000" dirty="0"/>
              <a:t>Daily (evening) app-based survey for 14 days </a:t>
            </a:r>
          </a:p>
          <a:p>
            <a:r>
              <a:rPr lang="en-GB" sz="3200" dirty="0">
                <a:solidFill>
                  <a:schemeClr val="bg1">
                    <a:lumMod val="75000"/>
                  </a:schemeClr>
                </a:solidFill>
              </a:rPr>
              <a:t>2022 – Body Volume app</a:t>
            </a:r>
          </a:p>
          <a:p>
            <a:pPr lvl="1"/>
            <a:r>
              <a:rPr lang="en-GB" sz="3000" dirty="0">
                <a:solidFill>
                  <a:schemeClr val="bg1">
                    <a:lumMod val="75000"/>
                  </a:schemeClr>
                </a:solidFill>
              </a:rPr>
              <a:t>Ask people to use an app to take two scans of their body</a:t>
            </a:r>
          </a:p>
          <a:p>
            <a:r>
              <a:rPr lang="en-GB" sz="3200" dirty="0">
                <a:solidFill>
                  <a:schemeClr val="bg1">
                    <a:lumMod val="75000"/>
                  </a:schemeClr>
                </a:solidFill>
              </a:rPr>
              <a:t>2023 – “Sea Hero Quest” app</a:t>
            </a:r>
          </a:p>
          <a:p>
            <a:pPr lvl="1"/>
            <a:r>
              <a:rPr lang="en-GB" sz="3000" dirty="0">
                <a:solidFill>
                  <a:schemeClr val="bg1">
                    <a:lumMod val="75000"/>
                  </a:schemeClr>
                </a:solidFill>
              </a:rPr>
              <a:t>Navigation game to measure spatial cognition</a:t>
            </a:r>
          </a:p>
        </p:txBody>
      </p:sp>
      <p:pic>
        <p:nvPicPr>
          <p:cNvPr id="5" name="Picture 4" descr="screenshot of the app used for &quot;Understanding Well-being&quot;.">
            <a:extLst>
              <a:ext uri="{FF2B5EF4-FFF2-40B4-BE49-F238E27FC236}">
                <a16:creationId xmlns:a16="http://schemas.microsoft.com/office/drawing/2014/main" id="{C5EC56C2-DF40-F28B-A85B-BB677BDB316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56240" y="985417"/>
            <a:ext cx="2873979" cy="5110583"/>
          </a:xfrm>
          <a:prstGeom prst="roundRect">
            <a:avLst>
              <a:gd name="adj" fmla="val 4167"/>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72193202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702DB-2929-21F0-3E76-3C82C7A5B4B4}"/>
              </a:ext>
            </a:extLst>
          </p:cNvPr>
          <p:cNvSpPr>
            <a:spLocks noGrp="1"/>
          </p:cNvSpPr>
          <p:nvPr>
            <p:ph type="title"/>
          </p:nvPr>
        </p:nvSpPr>
        <p:spPr/>
        <p:txBody>
          <a:bodyPr/>
          <a:lstStyle/>
          <a:p>
            <a:r>
              <a:rPr lang="en-GB" dirty="0"/>
              <a:t>Understanding Society: App studies… 4</a:t>
            </a:r>
          </a:p>
        </p:txBody>
      </p:sp>
      <p:sp>
        <p:nvSpPr>
          <p:cNvPr id="3" name="Content Placeholder 2">
            <a:extLst>
              <a:ext uri="{FF2B5EF4-FFF2-40B4-BE49-F238E27FC236}">
                <a16:creationId xmlns:a16="http://schemas.microsoft.com/office/drawing/2014/main" id="{8F149C97-C823-90D6-54E1-513571453BD2}"/>
              </a:ext>
            </a:extLst>
          </p:cNvPr>
          <p:cNvSpPr>
            <a:spLocks noGrp="1"/>
          </p:cNvSpPr>
          <p:nvPr>
            <p:ph idx="1"/>
          </p:nvPr>
        </p:nvSpPr>
        <p:spPr>
          <a:xfrm>
            <a:off x="508000" y="1600200"/>
            <a:ext cx="6308080" cy="4495800"/>
          </a:xfrm>
        </p:spPr>
        <p:txBody>
          <a:bodyPr>
            <a:normAutofit fontScale="70000" lnSpcReduction="20000"/>
          </a:bodyPr>
          <a:lstStyle/>
          <a:p>
            <a:r>
              <a:rPr lang="en-GB" sz="3200" dirty="0"/>
              <a:t>2016 – Spending Study 1</a:t>
            </a:r>
          </a:p>
          <a:p>
            <a:pPr lvl="1"/>
            <a:r>
              <a:rPr lang="en-GB" sz="3000" dirty="0"/>
              <a:t>Ask people to upload photos of receipts for 1 month</a:t>
            </a:r>
          </a:p>
          <a:p>
            <a:r>
              <a:rPr lang="en-GB" sz="3200" dirty="0"/>
              <a:t>2018 – Spending Study 2</a:t>
            </a:r>
          </a:p>
          <a:p>
            <a:pPr lvl="1"/>
            <a:r>
              <a:rPr lang="en-GB" sz="3000" dirty="0"/>
              <a:t>Daily spending diary for 1 month</a:t>
            </a:r>
          </a:p>
          <a:p>
            <a:r>
              <a:rPr lang="en-GB" sz="3200" dirty="0"/>
              <a:t>2020 – Well-being study</a:t>
            </a:r>
          </a:p>
          <a:p>
            <a:pPr lvl="1"/>
            <a:r>
              <a:rPr lang="en-GB" sz="3000" dirty="0"/>
              <a:t>Daily (evening) app-based survey for 14 days </a:t>
            </a:r>
          </a:p>
          <a:p>
            <a:r>
              <a:rPr lang="en-GB" sz="3200" dirty="0"/>
              <a:t>2022 – Body Volume app</a:t>
            </a:r>
          </a:p>
          <a:p>
            <a:pPr lvl="1"/>
            <a:r>
              <a:rPr lang="en-GB" sz="3000" dirty="0"/>
              <a:t>Ask people to use an app to take two scans of their body</a:t>
            </a:r>
          </a:p>
          <a:p>
            <a:r>
              <a:rPr lang="en-GB" sz="3200" dirty="0">
                <a:solidFill>
                  <a:schemeClr val="bg1">
                    <a:lumMod val="75000"/>
                  </a:schemeClr>
                </a:solidFill>
              </a:rPr>
              <a:t>2023 – “Sea Hero Quest” app</a:t>
            </a:r>
          </a:p>
          <a:p>
            <a:pPr lvl="1"/>
            <a:r>
              <a:rPr lang="en-GB" sz="3000" dirty="0">
                <a:solidFill>
                  <a:schemeClr val="bg1">
                    <a:lumMod val="75000"/>
                  </a:schemeClr>
                </a:solidFill>
              </a:rPr>
              <a:t>Navigation game to measure spatial cognition</a:t>
            </a:r>
          </a:p>
        </p:txBody>
      </p:sp>
      <p:pic>
        <p:nvPicPr>
          <p:cNvPr id="5" name="Picture 4" descr="A screenshot of an app with the image of the outline of a person.">
            <a:extLst>
              <a:ext uri="{FF2B5EF4-FFF2-40B4-BE49-F238E27FC236}">
                <a16:creationId xmlns:a16="http://schemas.microsoft.com/office/drawing/2014/main" id="{75802EF3-B21F-6A63-520D-A33F6DA304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272" y="1028700"/>
            <a:ext cx="2452975" cy="5448070"/>
          </a:xfrm>
          <a:prstGeom prst="rect">
            <a:avLst/>
          </a:prstGeom>
          <a:ln w="38100">
            <a:solidFill>
              <a:schemeClr val="tx1"/>
            </a:solidFill>
          </a:ln>
        </p:spPr>
      </p:pic>
    </p:spTree>
    <p:extLst>
      <p:ext uri="{BB962C8B-B14F-4D97-AF65-F5344CB8AC3E}">
        <p14:creationId xmlns:p14="http://schemas.microsoft.com/office/powerpoint/2010/main" val="412764047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702DB-2929-21F0-3E76-3C82C7A5B4B4}"/>
              </a:ext>
            </a:extLst>
          </p:cNvPr>
          <p:cNvSpPr>
            <a:spLocks noGrp="1"/>
          </p:cNvSpPr>
          <p:nvPr>
            <p:ph type="title"/>
          </p:nvPr>
        </p:nvSpPr>
        <p:spPr/>
        <p:txBody>
          <a:bodyPr>
            <a:normAutofit fontScale="90000"/>
          </a:bodyPr>
          <a:lstStyle/>
          <a:p>
            <a:r>
              <a:rPr lang="en-GB" dirty="0"/>
              <a:t>Understanding Society: App studies… - 5</a:t>
            </a:r>
          </a:p>
        </p:txBody>
      </p:sp>
      <p:sp>
        <p:nvSpPr>
          <p:cNvPr id="3" name="Content Placeholder 2">
            <a:extLst>
              <a:ext uri="{FF2B5EF4-FFF2-40B4-BE49-F238E27FC236}">
                <a16:creationId xmlns:a16="http://schemas.microsoft.com/office/drawing/2014/main" id="{8F149C97-C823-90D6-54E1-513571453BD2}"/>
              </a:ext>
            </a:extLst>
          </p:cNvPr>
          <p:cNvSpPr>
            <a:spLocks noGrp="1"/>
          </p:cNvSpPr>
          <p:nvPr>
            <p:ph idx="1"/>
          </p:nvPr>
        </p:nvSpPr>
        <p:spPr>
          <a:xfrm>
            <a:off x="508000" y="1600200"/>
            <a:ext cx="6308080" cy="4495800"/>
          </a:xfrm>
        </p:spPr>
        <p:txBody>
          <a:bodyPr>
            <a:normAutofit fontScale="70000" lnSpcReduction="20000"/>
          </a:bodyPr>
          <a:lstStyle/>
          <a:p>
            <a:r>
              <a:rPr lang="en-GB" sz="3200" dirty="0"/>
              <a:t>2016 – Spending Study 1</a:t>
            </a:r>
          </a:p>
          <a:p>
            <a:pPr lvl="1"/>
            <a:r>
              <a:rPr lang="en-GB" sz="3000" dirty="0"/>
              <a:t>Ask people to upload photos of receipts for 1 month</a:t>
            </a:r>
          </a:p>
          <a:p>
            <a:r>
              <a:rPr lang="en-GB" sz="3200" dirty="0"/>
              <a:t>2018 – Spending Study 2</a:t>
            </a:r>
          </a:p>
          <a:p>
            <a:pPr lvl="1"/>
            <a:r>
              <a:rPr lang="en-GB" sz="3000" dirty="0"/>
              <a:t>Daily spending diary for 1 month</a:t>
            </a:r>
          </a:p>
          <a:p>
            <a:r>
              <a:rPr lang="en-GB" sz="3200" dirty="0"/>
              <a:t>2020 – Well-being study</a:t>
            </a:r>
          </a:p>
          <a:p>
            <a:pPr lvl="1"/>
            <a:r>
              <a:rPr lang="en-GB" sz="3000" dirty="0"/>
              <a:t>Daily (evening) app-based survey for 14 days </a:t>
            </a:r>
          </a:p>
          <a:p>
            <a:r>
              <a:rPr lang="en-GB" sz="3200" dirty="0"/>
              <a:t>2022 – Body Volume app</a:t>
            </a:r>
          </a:p>
          <a:p>
            <a:pPr lvl="1"/>
            <a:r>
              <a:rPr lang="en-GB" sz="3000" dirty="0"/>
              <a:t>Ask people to use an app to take two scans of their body</a:t>
            </a:r>
          </a:p>
          <a:p>
            <a:r>
              <a:rPr lang="en-GB" sz="3200" dirty="0"/>
              <a:t>2023 – “Sea Hero Quest” app</a:t>
            </a:r>
          </a:p>
          <a:p>
            <a:pPr lvl="1"/>
            <a:r>
              <a:rPr lang="en-GB" sz="3000" dirty="0"/>
              <a:t>Navigation game to measure spatial cognition</a:t>
            </a:r>
          </a:p>
        </p:txBody>
      </p:sp>
      <p:pic>
        <p:nvPicPr>
          <p:cNvPr id="5" name="Picture 4" descr="Screenshot of the Sea Hero Quest app, asking the user to &quot;memorise the map&quot; with a small picture of a map showing a starting point and end point. ">
            <a:extLst>
              <a:ext uri="{FF2B5EF4-FFF2-40B4-BE49-F238E27FC236}">
                <a16:creationId xmlns:a16="http://schemas.microsoft.com/office/drawing/2014/main" id="{AF7850E3-A6F3-F3B4-F3E3-ED0F6258D7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0372" y="1587500"/>
            <a:ext cx="2080895" cy="4503270"/>
          </a:xfrm>
          <a:prstGeom prst="rect">
            <a:avLst/>
          </a:prstGeom>
          <a:ln w="57150">
            <a:solidFill>
              <a:schemeClr val="tx1"/>
            </a:solidFill>
          </a:ln>
        </p:spPr>
      </p:pic>
      <p:pic>
        <p:nvPicPr>
          <p:cNvPr id="9" name="Picture 8" descr="screenshot of the Sea Hero Quest app showing a boat on a river, the user has to find the finish target without reference to the map. ">
            <a:extLst>
              <a:ext uri="{FF2B5EF4-FFF2-40B4-BE49-F238E27FC236}">
                <a16:creationId xmlns:a16="http://schemas.microsoft.com/office/drawing/2014/main" id="{FCB5AAD8-11E1-7A59-F693-A3F7AD79EF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05559" y="1592014"/>
            <a:ext cx="2080895" cy="4503270"/>
          </a:xfrm>
          <a:prstGeom prst="rect">
            <a:avLst/>
          </a:prstGeom>
          <a:ln w="57150">
            <a:solidFill>
              <a:schemeClr val="tx1"/>
            </a:solidFill>
          </a:ln>
        </p:spPr>
      </p:pic>
    </p:spTree>
    <p:extLst>
      <p:ext uri="{BB962C8B-B14F-4D97-AF65-F5344CB8AC3E}">
        <p14:creationId xmlns:p14="http://schemas.microsoft.com/office/powerpoint/2010/main" val="196056672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77798-C7B6-1ECB-4C04-B164E4FA77DE}"/>
              </a:ext>
            </a:extLst>
          </p:cNvPr>
          <p:cNvSpPr>
            <a:spLocks noGrp="1"/>
          </p:cNvSpPr>
          <p:nvPr>
            <p:ph type="title"/>
          </p:nvPr>
        </p:nvSpPr>
        <p:spPr/>
        <p:txBody>
          <a:bodyPr/>
          <a:lstStyle/>
          <a:p>
            <a:r>
              <a:rPr lang="en-GB" dirty="0"/>
              <a:t>Innovation Panel respondents</a:t>
            </a:r>
            <a:endParaRPr lang="en-US" dirty="0"/>
          </a:p>
        </p:txBody>
      </p:sp>
      <p:sp>
        <p:nvSpPr>
          <p:cNvPr id="16" name="TextBox 15">
            <a:extLst>
              <a:ext uri="{FF2B5EF4-FFF2-40B4-BE49-F238E27FC236}">
                <a16:creationId xmlns:a16="http://schemas.microsoft.com/office/drawing/2014/main" id="{D7F05CF4-6465-CA8C-61D2-7672B1B9860A}"/>
              </a:ext>
            </a:extLst>
          </p:cNvPr>
          <p:cNvSpPr txBox="1"/>
          <p:nvPr/>
        </p:nvSpPr>
        <p:spPr>
          <a:xfrm>
            <a:off x="1685281" y="1391147"/>
            <a:ext cx="432048" cy="461665"/>
          </a:xfrm>
          <a:prstGeom prst="rect">
            <a:avLst/>
          </a:prstGeom>
          <a:noFill/>
        </p:spPr>
        <p:txBody>
          <a:bodyPr wrap="square" rtlCol="0">
            <a:spAutoFit/>
          </a:bodyPr>
          <a:lstStyle/>
          <a:p>
            <a:r>
              <a:rPr lang="en-GB" dirty="0"/>
              <a:t>%</a:t>
            </a:r>
          </a:p>
        </p:txBody>
      </p:sp>
      <p:graphicFrame>
        <p:nvGraphicFramePr>
          <p:cNvPr id="4" name="Chart 3" descr="Graph showing an increasing proportion of sample members who use a smartphone. Dots also indicate the take-up for various app studies, with spending studies and the body volume app being around 10-20% and the well-being and navigation game being around 45-50%.">
            <a:extLst>
              <a:ext uri="{FF2B5EF4-FFF2-40B4-BE49-F238E27FC236}">
                <a16:creationId xmlns:a16="http://schemas.microsoft.com/office/drawing/2014/main" id="{0885A407-60B9-4118-8F28-43E90C9B3C34}"/>
              </a:ext>
            </a:extLst>
          </p:cNvPr>
          <p:cNvGraphicFramePr>
            <a:graphicFrameLocks/>
          </p:cNvGraphicFramePr>
          <p:nvPr>
            <p:extLst>
              <p:ext uri="{D42A27DB-BD31-4B8C-83A1-F6EECF244321}">
                <p14:modId xmlns:p14="http://schemas.microsoft.com/office/powerpoint/2010/main" val="2727627199"/>
              </p:ext>
            </p:extLst>
          </p:nvPr>
        </p:nvGraphicFramePr>
        <p:xfrm>
          <a:off x="1631504" y="1771650"/>
          <a:ext cx="7086600" cy="4249638"/>
        </p:xfrm>
        <a:graphic>
          <a:graphicData uri="http://schemas.openxmlformats.org/drawingml/2006/chart">
            <c:chart xmlns:c="http://schemas.openxmlformats.org/drawingml/2006/chart" xmlns:r="http://schemas.openxmlformats.org/officeDocument/2006/relationships" r:id="rId3"/>
          </a:graphicData>
        </a:graphic>
      </p:graphicFrame>
      <p:sp>
        <p:nvSpPr>
          <p:cNvPr id="18" name="Rectangle 17">
            <a:extLst>
              <a:ext uri="{FF2B5EF4-FFF2-40B4-BE49-F238E27FC236}">
                <a16:creationId xmlns:a16="http://schemas.microsoft.com/office/drawing/2014/main" id="{ABD5ADFC-846B-5C76-CFA2-5BE08CFEA5B6}"/>
              </a:ext>
              <a:ext uri="{C183D7F6-B498-43B3-948B-1728B52AA6E4}">
                <adec:decorative xmlns:adec="http://schemas.microsoft.com/office/drawing/2017/decorative" val="1"/>
              </a:ext>
            </a:extLst>
          </p:cNvPr>
          <p:cNvSpPr/>
          <p:nvPr/>
        </p:nvSpPr>
        <p:spPr bwMode="auto">
          <a:xfrm>
            <a:off x="2207569" y="1861449"/>
            <a:ext cx="6172331" cy="3772641"/>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atin typeface="Arial" charset="0"/>
            </a:endParaRPr>
          </a:p>
        </p:txBody>
      </p:sp>
      <p:sp>
        <p:nvSpPr>
          <p:cNvPr id="11" name="TextBox 10">
            <a:extLst>
              <a:ext uri="{FF2B5EF4-FFF2-40B4-BE49-F238E27FC236}">
                <a16:creationId xmlns:a16="http://schemas.microsoft.com/office/drawing/2014/main" id="{99FCE90A-CFA0-F1D7-C861-A841C99B5D4D}"/>
              </a:ext>
            </a:extLst>
          </p:cNvPr>
          <p:cNvSpPr txBox="1"/>
          <p:nvPr/>
        </p:nvSpPr>
        <p:spPr>
          <a:xfrm>
            <a:off x="2135560" y="4469050"/>
            <a:ext cx="1293070" cy="400110"/>
          </a:xfrm>
          <a:prstGeom prst="rect">
            <a:avLst/>
          </a:prstGeom>
          <a:noFill/>
        </p:spPr>
        <p:txBody>
          <a:bodyPr wrap="square" rtlCol="0">
            <a:spAutoFit/>
          </a:bodyPr>
          <a:lstStyle/>
          <a:p>
            <a:pPr algn="ctr"/>
            <a:r>
              <a:rPr lang="en-GB" sz="2000" dirty="0"/>
              <a:t>Spending </a:t>
            </a:r>
          </a:p>
        </p:txBody>
      </p:sp>
      <p:sp>
        <p:nvSpPr>
          <p:cNvPr id="12" name="TextBox 11">
            <a:extLst>
              <a:ext uri="{FF2B5EF4-FFF2-40B4-BE49-F238E27FC236}">
                <a16:creationId xmlns:a16="http://schemas.microsoft.com/office/drawing/2014/main" id="{F38C2C2F-2C94-5B82-E082-FF8AB9334CCE}"/>
              </a:ext>
            </a:extLst>
          </p:cNvPr>
          <p:cNvSpPr txBox="1"/>
          <p:nvPr/>
        </p:nvSpPr>
        <p:spPr>
          <a:xfrm>
            <a:off x="3572920" y="4273609"/>
            <a:ext cx="1293070" cy="400110"/>
          </a:xfrm>
          <a:prstGeom prst="rect">
            <a:avLst/>
          </a:prstGeom>
          <a:noFill/>
        </p:spPr>
        <p:txBody>
          <a:bodyPr wrap="square" rtlCol="0">
            <a:spAutoFit/>
          </a:bodyPr>
          <a:lstStyle/>
          <a:p>
            <a:pPr algn="ctr"/>
            <a:r>
              <a:rPr lang="en-GB" sz="2000" dirty="0"/>
              <a:t>Spending</a:t>
            </a:r>
          </a:p>
        </p:txBody>
      </p:sp>
      <p:sp>
        <p:nvSpPr>
          <p:cNvPr id="13" name="TextBox 12">
            <a:extLst>
              <a:ext uri="{FF2B5EF4-FFF2-40B4-BE49-F238E27FC236}">
                <a16:creationId xmlns:a16="http://schemas.microsoft.com/office/drawing/2014/main" id="{6239EE94-C1EC-050F-CFA3-65B66E067B21}"/>
              </a:ext>
            </a:extLst>
          </p:cNvPr>
          <p:cNvSpPr txBox="1"/>
          <p:nvPr/>
        </p:nvSpPr>
        <p:spPr>
          <a:xfrm>
            <a:off x="4865990" y="3363432"/>
            <a:ext cx="1309320" cy="400110"/>
          </a:xfrm>
          <a:prstGeom prst="rect">
            <a:avLst/>
          </a:prstGeom>
          <a:noFill/>
        </p:spPr>
        <p:txBody>
          <a:bodyPr wrap="square" rtlCol="0">
            <a:spAutoFit/>
          </a:bodyPr>
          <a:lstStyle/>
          <a:p>
            <a:r>
              <a:rPr lang="en-GB" sz="2000" dirty="0"/>
              <a:t>Wellbeing</a:t>
            </a:r>
          </a:p>
        </p:txBody>
      </p:sp>
      <p:sp>
        <p:nvSpPr>
          <p:cNvPr id="14" name="TextBox 13">
            <a:extLst>
              <a:ext uri="{FF2B5EF4-FFF2-40B4-BE49-F238E27FC236}">
                <a16:creationId xmlns:a16="http://schemas.microsoft.com/office/drawing/2014/main" id="{DA39CE35-FDCD-539F-9CD2-D71FF104C84E}"/>
              </a:ext>
            </a:extLst>
          </p:cNvPr>
          <p:cNvSpPr txBox="1"/>
          <p:nvPr/>
        </p:nvSpPr>
        <p:spPr>
          <a:xfrm>
            <a:off x="6214150" y="4007000"/>
            <a:ext cx="1059846" cy="707886"/>
          </a:xfrm>
          <a:prstGeom prst="rect">
            <a:avLst/>
          </a:prstGeom>
          <a:noFill/>
        </p:spPr>
        <p:txBody>
          <a:bodyPr wrap="square" rtlCol="0">
            <a:spAutoFit/>
          </a:bodyPr>
          <a:lstStyle/>
          <a:p>
            <a:pPr algn="ctr"/>
            <a:r>
              <a:rPr lang="en-GB" sz="2000" dirty="0"/>
              <a:t>Body Volume</a:t>
            </a:r>
          </a:p>
        </p:txBody>
      </p:sp>
      <p:sp>
        <p:nvSpPr>
          <p:cNvPr id="15" name="TextBox 14">
            <a:extLst>
              <a:ext uri="{FF2B5EF4-FFF2-40B4-BE49-F238E27FC236}">
                <a16:creationId xmlns:a16="http://schemas.microsoft.com/office/drawing/2014/main" id="{8E625876-0CCC-BC1F-3E5B-92CA41E5242C}"/>
              </a:ext>
            </a:extLst>
          </p:cNvPr>
          <p:cNvSpPr txBox="1"/>
          <p:nvPr/>
        </p:nvSpPr>
        <p:spPr>
          <a:xfrm>
            <a:off x="6744074" y="3055656"/>
            <a:ext cx="1448231" cy="707886"/>
          </a:xfrm>
          <a:prstGeom prst="rect">
            <a:avLst/>
          </a:prstGeom>
          <a:noFill/>
        </p:spPr>
        <p:txBody>
          <a:bodyPr wrap="square" rtlCol="0">
            <a:spAutoFit/>
          </a:bodyPr>
          <a:lstStyle/>
          <a:p>
            <a:pPr algn="ctr"/>
            <a:r>
              <a:rPr lang="en-GB" sz="2000" dirty="0"/>
              <a:t>Navigation Game</a:t>
            </a:r>
          </a:p>
        </p:txBody>
      </p:sp>
      <p:sp>
        <p:nvSpPr>
          <p:cNvPr id="7" name="TextBox 6">
            <a:extLst>
              <a:ext uri="{FF2B5EF4-FFF2-40B4-BE49-F238E27FC236}">
                <a16:creationId xmlns:a16="http://schemas.microsoft.com/office/drawing/2014/main" id="{2D5C4A0B-C6B1-ADA8-5EA6-BC0CF49B347D}"/>
              </a:ext>
            </a:extLst>
          </p:cNvPr>
          <p:cNvSpPr txBox="1"/>
          <p:nvPr/>
        </p:nvSpPr>
        <p:spPr>
          <a:xfrm>
            <a:off x="8337351" y="2093948"/>
            <a:ext cx="2320702" cy="830997"/>
          </a:xfrm>
          <a:prstGeom prst="rect">
            <a:avLst/>
          </a:prstGeom>
          <a:noFill/>
        </p:spPr>
        <p:txBody>
          <a:bodyPr wrap="square" rtlCol="0">
            <a:spAutoFit/>
          </a:bodyPr>
          <a:lstStyle/>
          <a:p>
            <a:r>
              <a:rPr lang="en-GB" b="1" dirty="0">
                <a:solidFill>
                  <a:srgbClr val="0070C0"/>
                </a:solidFill>
              </a:rPr>
              <a:t>% Smartphone users</a:t>
            </a:r>
          </a:p>
        </p:txBody>
      </p:sp>
      <p:sp>
        <p:nvSpPr>
          <p:cNvPr id="8" name="TextBox 7">
            <a:extLst>
              <a:ext uri="{FF2B5EF4-FFF2-40B4-BE49-F238E27FC236}">
                <a16:creationId xmlns:a16="http://schemas.microsoft.com/office/drawing/2014/main" id="{8959EB90-B0BD-7F9E-4E59-4FB7C355724F}"/>
              </a:ext>
            </a:extLst>
          </p:cNvPr>
          <p:cNvSpPr txBox="1"/>
          <p:nvPr/>
        </p:nvSpPr>
        <p:spPr>
          <a:xfrm>
            <a:off x="8347298" y="3933057"/>
            <a:ext cx="2320702" cy="830997"/>
          </a:xfrm>
          <a:prstGeom prst="rect">
            <a:avLst/>
          </a:prstGeom>
          <a:noFill/>
        </p:spPr>
        <p:txBody>
          <a:bodyPr wrap="square" rtlCol="0">
            <a:spAutoFit/>
          </a:bodyPr>
          <a:lstStyle/>
          <a:p>
            <a:r>
              <a:rPr lang="en-GB" b="1" dirty="0">
                <a:solidFill>
                  <a:srgbClr val="00B050"/>
                </a:solidFill>
              </a:rPr>
              <a:t>% App Study Participants</a:t>
            </a:r>
          </a:p>
        </p:txBody>
      </p:sp>
      <p:sp>
        <p:nvSpPr>
          <p:cNvPr id="3" name="TextBox 2">
            <a:extLst>
              <a:ext uri="{FF2B5EF4-FFF2-40B4-BE49-F238E27FC236}">
                <a16:creationId xmlns:a16="http://schemas.microsoft.com/office/drawing/2014/main" id="{7D7D9E29-0006-B2CE-88CD-B91D2315FE98}"/>
              </a:ext>
            </a:extLst>
          </p:cNvPr>
          <p:cNvSpPr txBox="1"/>
          <p:nvPr/>
        </p:nvSpPr>
        <p:spPr>
          <a:xfrm>
            <a:off x="8503557" y="5386100"/>
            <a:ext cx="1728192" cy="830997"/>
          </a:xfrm>
          <a:prstGeom prst="rect">
            <a:avLst/>
          </a:prstGeom>
          <a:solidFill>
            <a:srgbClr val="0070C0"/>
          </a:solidFill>
          <a:ln>
            <a:solidFill>
              <a:srgbClr val="002060"/>
            </a:solidFill>
          </a:ln>
        </p:spPr>
        <p:txBody>
          <a:bodyPr wrap="square" rtlCol="0">
            <a:spAutoFit/>
          </a:bodyPr>
          <a:lstStyle/>
          <a:p>
            <a:r>
              <a:rPr lang="en-GB" b="1" dirty="0">
                <a:solidFill>
                  <a:schemeClr val="bg1"/>
                </a:solidFill>
                <a:sym typeface="Wingdings" panose="05000000000000000000" pitchFamily="2" charset="2"/>
              </a:rPr>
              <a:t> </a:t>
            </a:r>
            <a:r>
              <a:rPr lang="en-GB" b="1" dirty="0">
                <a:solidFill>
                  <a:schemeClr val="bg1"/>
                </a:solidFill>
              </a:rPr>
              <a:t>Topic matters?</a:t>
            </a:r>
            <a:endParaRPr lang="en-US" b="1" dirty="0">
              <a:solidFill>
                <a:schemeClr val="bg1"/>
              </a:solidFill>
            </a:endParaRPr>
          </a:p>
        </p:txBody>
      </p:sp>
      <p:sp>
        <p:nvSpPr>
          <p:cNvPr id="5" name="TextBox 4">
            <a:extLst>
              <a:ext uri="{FF2B5EF4-FFF2-40B4-BE49-F238E27FC236}">
                <a16:creationId xmlns:a16="http://schemas.microsoft.com/office/drawing/2014/main" id="{73DB3783-CA8D-03E0-ACF2-E0815F59672D}"/>
              </a:ext>
              <a:ext uri="{C183D7F6-B498-43B3-948B-1728B52AA6E4}">
                <adec:decorative xmlns:adec="http://schemas.microsoft.com/office/drawing/2017/decorative" val="1"/>
              </a:ext>
            </a:extLst>
          </p:cNvPr>
          <p:cNvSpPr txBox="1"/>
          <p:nvPr/>
        </p:nvSpPr>
        <p:spPr>
          <a:xfrm flipH="1">
            <a:off x="1960252" y="5762874"/>
            <a:ext cx="535349" cy="461665"/>
          </a:xfrm>
          <a:prstGeom prst="rect">
            <a:avLst/>
          </a:prstGeom>
          <a:solidFill>
            <a:schemeClr val="bg1"/>
          </a:solidFill>
          <a:ln>
            <a:solidFill>
              <a:schemeClr val="bg1"/>
            </a:solidFill>
          </a:ln>
        </p:spPr>
        <p:txBody>
          <a:bodyPr wrap="square" rtlCol="0">
            <a:spAutoFit/>
          </a:bodyPr>
          <a:lstStyle/>
          <a:p>
            <a:endParaRPr lang="en-GB"/>
          </a:p>
        </p:txBody>
      </p:sp>
      <p:sp>
        <p:nvSpPr>
          <p:cNvPr id="6" name="TextBox 5">
            <a:extLst>
              <a:ext uri="{FF2B5EF4-FFF2-40B4-BE49-F238E27FC236}">
                <a16:creationId xmlns:a16="http://schemas.microsoft.com/office/drawing/2014/main" id="{A15B7B1D-E113-72E1-ACE5-2EE2A56EF09E}"/>
              </a:ext>
              <a:ext uri="{C183D7F6-B498-43B3-948B-1728B52AA6E4}">
                <adec:decorative xmlns:adec="http://schemas.microsoft.com/office/drawing/2017/decorative" val="1"/>
              </a:ext>
            </a:extLst>
          </p:cNvPr>
          <p:cNvSpPr txBox="1"/>
          <p:nvPr/>
        </p:nvSpPr>
        <p:spPr>
          <a:xfrm flipH="1">
            <a:off x="8152940" y="5733257"/>
            <a:ext cx="535349" cy="461665"/>
          </a:xfrm>
          <a:prstGeom prst="rect">
            <a:avLst/>
          </a:prstGeom>
          <a:solidFill>
            <a:schemeClr val="bg1"/>
          </a:solidFill>
          <a:ln>
            <a:solidFill>
              <a:schemeClr val="bg1"/>
            </a:solidFill>
          </a:ln>
        </p:spPr>
        <p:txBody>
          <a:bodyPr wrap="square" rtlCol="0">
            <a:spAutoFit/>
          </a:bodyPr>
          <a:lstStyle/>
          <a:p>
            <a:endParaRPr lang="en-GB"/>
          </a:p>
        </p:txBody>
      </p:sp>
    </p:spTree>
    <p:extLst>
      <p:ext uri="{BB962C8B-B14F-4D97-AF65-F5344CB8AC3E}">
        <p14:creationId xmlns:p14="http://schemas.microsoft.com/office/powerpoint/2010/main" val="32654794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0A411-629C-24F7-B16C-F41205B9A337}"/>
              </a:ext>
            </a:extLst>
          </p:cNvPr>
          <p:cNvSpPr>
            <a:spLocks noGrp="1"/>
          </p:cNvSpPr>
          <p:nvPr>
            <p:ph type="title"/>
          </p:nvPr>
        </p:nvSpPr>
        <p:spPr>
          <a:xfrm>
            <a:off x="1905000" y="2276872"/>
            <a:ext cx="8295456" cy="1143000"/>
          </a:xfrm>
        </p:spPr>
        <p:txBody>
          <a:bodyPr/>
          <a:lstStyle/>
          <a:p>
            <a:pPr algn="ctr"/>
            <a:r>
              <a:rPr lang="en-GB" sz="4800" dirty="0"/>
              <a:t>Where do we lose</a:t>
            </a:r>
            <a:br>
              <a:rPr lang="en-GB" sz="4800" dirty="0"/>
            </a:br>
            <a:br>
              <a:rPr lang="en-GB" sz="2400" dirty="0"/>
            </a:br>
            <a:r>
              <a:rPr lang="en-GB" sz="4800" dirty="0"/>
              <a:t>respondents?</a:t>
            </a:r>
            <a:endParaRPr lang="en-US" sz="4800" dirty="0"/>
          </a:p>
        </p:txBody>
      </p:sp>
    </p:spTree>
    <p:extLst>
      <p:ext uri="{BB962C8B-B14F-4D97-AF65-F5344CB8AC3E}">
        <p14:creationId xmlns:p14="http://schemas.microsoft.com/office/powerpoint/2010/main" val="2375907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6FEA1-F86E-7E92-3B5F-9932990000CE}"/>
              </a:ext>
            </a:extLst>
          </p:cNvPr>
          <p:cNvSpPr>
            <a:spLocks noGrp="1"/>
          </p:cNvSpPr>
          <p:nvPr>
            <p:ph type="title"/>
          </p:nvPr>
        </p:nvSpPr>
        <p:spPr>
          <a:xfrm>
            <a:off x="508000" y="-1143000"/>
            <a:ext cx="9448800" cy="1143000"/>
          </a:xfrm>
        </p:spPr>
        <p:txBody>
          <a:bodyPr vert="horz" wrap="square" lIns="91440" tIns="45720" rIns="91440" bIns="45720" numCol="1" anchor="b" anchorCtr="0" compatLnSpc="1">
            <a:prstTxWarp prst="textNoShape">
              <a:avLst/>
            </a:prstTxWarp>
          </a:bodyPr>
          <a:lstStyle/>
          <a:p>
            <a:r>
              <a:rPr lang="en-GB" dirty="0"/>
              <a:t>Data System</a:t>
            </a:r>
          </a:p>
        </p:txBody>
      </p:sp>
      <p:sp>
        <p:nvSpPr>
          <p:cNvPr id="8" name="Oval 7">
            <a:extLst>
              <a:ext uri="{FF2B5EF4-FFF2-40B4-BE49-F238E27FC236}">
                <a16:creationId xmlns:a16="http://schemas.microsoft.com/office/drawing/2014/main" id="{51C67D44-FC4E-BE93-7A13-14B3A2BE310A}"/>
              </a:ext>
            </a:extLst>
          </p:cNvPr>
          <p:cNvSpPr/>
          <p:nvPr/>
        </p:nvSpPr>
        <p:spPr bwMode="auto">
          <a:xfrm>
            <a:off x="1559496" y="1470484"/>
            <a:ext cx="2448272" cy="11430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chemeClr val="tx1"/>
                </a:solidFill>
                <a:effectLst/>
                <a:latin typeface="Arial" charset="0"/>
                <a:ea typeface="ヒラギノ角ゴ Pro W3" pitchFamily="1" charset="-128"/>
              </a:rPr>
              <a:t>Data linkage</a:t>
            </a:r>
          </a:p>
        </p:txBody>
      </p:sp>
      <p:cxnSp>
        <p:nvCxnSpPr>
          <p:cNvPr id="3" name="Straight Arrow Connector 2">
            <a:extLst>
              <a:ext uri="{FF2B5EF4-FFF2-40B4-BE49-F238E27FC236}">
                <a16:creationId xmlns:a16="http://schemas.microsoft.com/office/drawing/2014/main" id="{DC01FC1F-34BD-59AF-4D48-09AE1B2331C2}"/>
              </a:ext>
              <a:ext uri="{C183D7F6-B498-43B3-948B-1728B52AA6E4}">
                <adec:decorative xmlns:adec="http://schemas.microsoft.com/office/drawing/2017/decorative" val="1"/>
              </a:ext>
            </a:extLst>
          </p:cNvPr>
          <p:cNvCxnSpPr>
            <a:endCxn id="8" idx="5"/>
          </p:cNvCxnSpPr>
          <p:nvPr/>
        </p:nvCxnSpPr>
        <p:spPr bwMode="auto">
          <a:xfrm flipH="1" flipV="1">
            <a:off x="3649227" y="2446096"/>
            <a:ext cx="934605" cy="622863"/>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Oval 16">
            <a:extLst>
              <a:ext uri="{FF2B5EF4-FFF2-40B4-BE49-F238E27FC236}">
                <a16:creationId xmlns:a16="http://schemas.microsoft.com/office/drawing/2014/main" id="{7EA171F0-47E5-8303-1043-D7BCFA17E13D}"/>
              </a:ext>
            </a:extLst>
          </p:cNvPr>
          <p:cNvSpPr/>
          <p:nvPr/>
        </p:nvSpPr>
        <p:spPr bwMode="auto">
          <a:xfrm>
            <a:off x="4295800" y="1340768"/>
            <a:ext cx="2448272" cy="11430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chemeClr val="tx1"/>
                </a:solidFill>
                <a:effectLst/>
                <a:latin typeface="Arial" charset="0"/>
                <a:ea typeface="ヒラギノ角ゴ Pro W3" pitchFamily="1" charset="-128"/>
              </a:rPr>
              <a:t>Photos</a:t>
            </a:r>
          </a:p>
        </p:txBody>
      </p:sp>
      <p:sp>
        <p:nvSpPr>
          <p:cNvPr id="24" name="Oval 23">
            <a:extLst>
              <a:ext uri="{FF2B5EF4-FFF2-40B4-BE49-F238E27FC236}">
                <a16:creationId xmlns:a16="http://schemas.microsoft.com/office/drawing/2014/main" id="{8E3EBD65-798F-C7C2-4F8C-CA05B946FED9}"/>
              </a:ext>
            </a:extLst>
          </p:cNvPr>
          <p:cNvSpPr/>
          <p:nvPr/>
        </p:nvSpPr>
        <p:spPr bwMode="auto">
          <a:xfrm>
            <a:off x="824388" y="2876068"/>
            <a:ext cx="2448272" cy="11430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chemeClr val="tx1"/>
                </a:solidFill>
                <a:effectLst/>
                <a:latin typeface="Arial" charset="0"/>
                <a:ea typeface="ヒラギノ角ゴ Pro W3" pitchFamily="1" charset="-128"/>
              </a:rPr>
              <a:t>Sensors</a:t>
            </a:r>
          </a:p>
        </p:txBody>
      </p:sp>
      <p:cxnSp>
        <p:nvCxnSpPr>
          <p:cNvPr id="28" name="Straight Arrow Connector 27">
            <a:extLst>
              <a:ext uri="{FF2B5EF4-FFF2-40B4-BE49-F238E27FC236}">
                <a16:creationId xmlns:a16="http://schemas.microsoft.com/office/drawing/2014/main" id="{87AB1646-95CE-2EF3-2958-E0254DCA0786}"/>
              </a:ext>
              <a:ext uri="{C183D7F6-B498-43B3-948B-1728B52AA6E4}">
                <adec:decorative xmlns:adec="http://schemas.microsoft.com/office/drawing/2017/decorative" val="1"/>
              </a:ext>
            </a:extLst>
          </p:cNvPr>
          <p:cNvCxnSpPr>
            <a:endCxn id="23" idx="7"/>
          </p:cNvCxnSpPr>
          <p:nvPr/>
        </p:nvCxnSpPr>
        <p:spPr bwMode="auto">
          <a:xfrm flipH="1">
            <a:off x="2893143" y="4014192"/>
            <a:ext cx="1114625" cy="33544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Arrow Connector 29">
            <a:extLst>
              <a:ext uri="{FF2B5EF4-FFF2-40B4-BE49-F238E27FC236}">
                <a16:creationId xmlns:a16="http://schemas.microsoft.com/office/drawing/2014/main" id="{30191DA1-032C-2D23-4B3C-A4A47C8932C7}"/>
              </a:ext>
              <a:ext uri="{C183D7F6-B498-43B3-948B-1728B52AA6E4}">
                <adec:decorative xmlns:adec="http://schemas.microsoft.com/office/drawing/2017/decorative" val="1"/>
              </a:ext>
            </a:extLst>
          </p:cNvPr>
          <p:cNvCxnSpPr>
            <a:stCxn id="7" idx="1"/>
            <a:endCxn id="24" idx="6"/>
          </p:cNvCxnSpPr>
          <p:nvPr/>
        </p:nvCxnSpPr>
        <p:spPr bwMode="auto">
          <a:xfrm flipH="1" flipV="1">
            <a:off x="3272660" y="3447568"/>
            <a:ext cx="591092" cy="96446"/>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Oval 22">
            <a:extLst>
              <a:ext uri="{FF2B5EF4-FFF2-40B4-BE49-F238E27FC236}">
                <a16:creationId xmlns:a16="http://schemas.microsoft.com/office/drawing/2014/main" id="{843C3DC3-78DA-9829-BB97-9841968E9763}"/>
              </a:ext>
            </a:extLst>
          </p:cNvPr>
          <p:cNvSpPr/>
          <p:nvPr/>
        </p:nvSpPr>
        <p:spPr bwMode="auto">
          <a:xfrm>
            <a:off x="803412" y="4182244"/>
            <a:ext cx="2448272" cy="11430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chemeClr val="tx1"/>
                </a:solidFill>
                <a:effectLst/>
                <a:latin typeface="Arial" charset="0"/>
                <a:ea typeface="ヒラギノ角ゴ Pro W3" pitchFamily="1" charset="-128"/>
              </a:rPr>
              <a:t>Daily questions</a:t>
            </a:r>
          </a:p>
        </p:txBody>
      </p:sp>
      <p:sp>
        <p:nvSpPr>
          <p:cNvPr id="7" name="Rectangle 6">
            <a:extLst>
              <a:ext uri="{FF2B5EF4-FFF2-40B4-BE49-F238E27FC236}">
                <a16:creationId xmlns:a16="http://schemas.microsoft.com/office/drawing/2014/main" id="{734BE61C-C75C-FEB8-080A-555AE5C8CA00}"/>
              </a:ext>
            </a:extLst>
          </p:cNvPr>
          <p:cNvSpPr/>
          <p:nvPr/>
        </p:nvSpPr>
        <p:spPr bwMode="auto">
          <a:xfrm>
            <a:off x="3863752" y="3068959"/>
            <a:ext cx="3644776" cy="950109"/>
          </a:xfrm>
          <a:prstGeom prst="rect">
            <a:avLst/>
          </a:prstGeom>
          <a:solidFill>
            <a:schemeClr val="bg1"/>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3600" b="0" i="0" u="none" strike="noStrike" cap="none" normalizeH="0" baseline="0" dirty="0">
                <a:ln>
                  <a:noFill/>
                </a:ln>
                <a:solidFill>
                  <a:srgbClr val="FF0000"/>
                </a:solidFill>
                <a:effectLst/>
                <a:latin typeface="Arial" charset="0"/>
                <a:ea typeface="ヒラギノ角ゴ Pro W3" pitchFamily="1" charset="-128"/>
              </a:rPr>
              <a:t>Survey</a:t>
            </a:r>
          </a:p>
        </p:txBody>
      </p:sp>
      <p:cxnSp>
        <p:nvCxnSpPr>
          <p:cNvPr id="6" name="Straight Arrow Connector 5">
            <a:extLst>
              <a:ext uri="{FF2B5EF4-FFF2-40B4-BE49-F238E27FC236}">
                <a16:creationId xmlns:a16="http://schemas.microsoft.com/office/drawing/2014/main" id="{FA8DFA09-45EC-CAB3-0A44-7BE4E4B338F4}"/>
              </a:ext>
              <a:ext uri="{C183D7F6-B498-43B3-948B-1728B52AA6E4}">
                <adec:decorative xmlns:adec="http://schemas.microsoft.com/office/drawing/2017/decorative" val="1"/>
              </a:ext>
            </a:extLst>
          </p:cNvPr>
          <p:cNvCxnSpPr>
            <a:stCxn id="7" idx="0"/>
            <a:endCxn id="17" idx="4"/>
          </p:cNvCxnSpPr>
          <p:nvPr/>
        </p:nvCxnSpPr>
        <p:spPr bwMode="auto">
          <a:xfrm flipH="1" flipV="1">
            <a:off x="5519936" y="2483768"/>
            <a:ext cx="166204" cy="585191"/>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a:extLst>
              <a:ext uri="{FF2B5EF4-FFF2-40B4-BE49-F238E27FC236}">
                <a16:creationId xmlns:a16="http://schemas.microsoft.com/office/drawing/2014/main" id="{640C0A9B-D872-E0A1-4E49-47D37901E05D}"/>
              </a:ext>
              <a:ext uri="{C183D7F6-B498-43B3-948B-1728B52AA6E4}">
                <adec:decorative xmlns:adec="http://schemas.microsoft.com/office/drawing/2017/decorative" val="1"/>
              </a:ext>
            </a:extLst>
          </p:cNvPr>
          <p:cNvCxnSpPr>
            <a:endCxn id="18" idx="3"/>
          </p:cNvCxnSpPr>
          <p:nvPr/>
        </p:nvCxnSpPr>
        <p:spPr bwMode="auto">
          <a:xfrm flipV="1">
            <a:off x="7032104" y="2316380"/>
            <a:ext cx="834965" cy="734012"/>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Oval 17" descr="The same picture of ovals around the edge (biological measures, event-triggered etc) but with a red box in the middle that says Survey.">
            <a:extLst>
              <a:ext uri="{FF2B5EF4-FFF2-40B4-BE49-F238E27FC236}">
                <a16:creationId xmlns:a16="http://schemas.microsoft.com/office/drawing/2014/main" id="{4453EBC6-1E76-66D6-08B4-B60E944E3156}"/>
              </a:ext>
            </a:extLst>
          </p:cNvPr>
          <p:cNvSpPr/>
          <p:nvPr/>
        </p:nvSpPr>
        <p:spPr bwMode="auto">
          <a:xfrm>
            <a:off x="7508528" y="1340768"/>
            <a:ext cx="2448272" cy="11430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chemeClr val="tx1"/>
                </a:solidFill>
                <a:effectLst/>
                <a:latin typeface="Arial" charset="0"/>
                <a:ea typeface="ヒラギノ角ゴ Pro W3" pitchFamily="1" charset="-128"/>
              </a:rPr>
              <a:t>Biological measures</a:t>
            </a:r>
          </a:p>
        </p:txBody>
      </p:sp>
      <p:sp>
        <p:nvSpPr>
          <p:cNvPr id="19" name="Oval 18">
            <a:extLst>
              <a:ext uri="{FF2B5EF4-FFF2-40B4-BE49-F238E27FC236}">
                <a16:creationId xmlns:a16="http://schemas.microsoft.com/office/drawing/2014/main" id="{D03D341A-B6C2-A486-94A9-624E29FA2035}"/>
              </a:ext>
            </a:extLst>
          </p:cNvPr>
          <p:cNvSpPr/>
          <p:nvPr/>
        </p:nvSpPr>
        <p:spPr bwMode="auto">
          <a:xfrm>
            <a:off x="8472264" y="2605472"/>
            <a:ext cx="2448272" cy="11430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chemeClr val="tx1"/>
                </a:solidFill>
                <a:effectLst/>
                <a:latin typeface="Arial" charset="0"/>
                <a:ea typeface="ヒラギノ角ゴ Pro W3" pitchFamily="1" charset="-128"/>
              </a:rPr>
              <a:t>Event-triggered</a:t>
            </a:r>
          </a:p>
        </p:txBody>
      </p:sp>
      <p:cxnSp>
        <p:nvCxnSpPr>
          <p:cNvPr id="12" name="Straight Arrow Connector 11">
            <a:extLst>
              <a:ext uri="{FF2B5EF4-FFF2-40B4-BE49-F238E27FC236}">
                <a16:creationId xmlns:a16="http://schemas.microsoft.com/office/drawing/2014/main" id="{61D94C20-7E9D-B8A3-D74A-5D260A0CCDE0}"/>
              </a:ext>
              <a:ext uri="{C183D7F6-B498-43B3-948B-1728B52AA6E4}">
                <adec:decorative xmlns:adec="http://schemas.microsoft.com/office/drawing/2017/decorative" val="1"/>
              </a:ext>
            </a:extLst>
          </p:cNvPr>
          <p:cNvCxnSpPr>
            <a:stCxn id="7" idx="3"/>
            <a:endCxn id="19" idx="2"/>
          </p:cNvCxnSpPr>
          <p:nvPr/>
        </p:nvCxnSpPr>
        <p:spPr bwMode="auto">
          <a:xfrm flipV="1">
            <a:off x="7508528" y="3176972"/>
            <a:ext cx="963736" cy="367042"/>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Oval 21">
            <a:extLst>
              <a:ext uri="{FF2B5EF4-FFF2-40B4-BE49-F238E27FC236}">
                <a16:creationId xmlns:a16="http://schemas.microsoft.com/office/drawing/2014/main" id="{FD029F84-3803-F78B-8C62-86613D3D3187}"/>
              </a:ext>
            </a:extLst>
          </p:cNvPr>
          <p:cNvSpPr/>
          <p:nvPr/>
        </p:nvSpPr>
        <p:spPr bwMode="auto">
          <a:xfrm>
            <a:off x="3359696" y="4585692"/>
            <a:ext cx="2448272" cy="11430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chemeClr val="tx1"/>
                </a:solidFill>
                <a:effectLst/>
                <a:latin typeface="Arial" charset="0"/>
                <a:ea typeface="ヒラギノ角ゴ Pro W3" pitchFamily="1" charset="-128"/>
              </a:rPr>
              <a:t>Diaries</a:t>
            </a:r>
          </a:p>
        </p:txBody>
      </p:sp>
      <p:cxnSp>
        <p:nvCxnSpPr>
          <p:cNvPr id="26" name="Straight Arrow Connector 25">
            <a:extLst>
              <a:ext uri="{FF2B5EF4-FFF2-40B4-BE49-F238E27FC236}">
                <a16:creationId xmlns:a16="http://schemas.microsoft.com/office/drawing/2014/main" id="{48B5BB86-9CF5-A20A-1ABF-5F69B1DE33A8}"/>
              </a:ext>
              <a:ext uri="{C183D7F6-B498-43B3-948B-1728B52AA6E4}">
                <adec:decorative xmlns:adec="http://schemas.microsoft.com/office/drawing/2017/decorative" val="1"/>
              </a:ext>
            </a:extLst>
          </p:cNvPr>
          <p:cNvCxnSpPr>
            <a:stCxn id="7" idx="2"/>
            <a:endCxn id="22" idx="0"/>
          </p:cNvCxnSpPr>
          <p:nvPr/>
        </p:nvCxnSpPr>
        <p:spPr bwMode="auto">
          <a:xfrm flipH="1">
            <a:off x="4583832" y="4019068"/>
            <a:ext cx="1102308" cy="56662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Oval 20">
            <a:extLst>
              <a:ext uri="{FF2B5EF4-FFF2-40B4-BE49-F238E27FC236}">
                <a16:creationId xmlns:a16="http://schemas.microsoft.com/office/drawing/2014/main" id="{C676DE8C-351E-F87B-62F8-E7819D857A66}"/>
              </a:ext>
            </a:extLst>
          </p:cNvPr>
          <p:cNvSpPr/>
          <p:nvPr/>
        </p:nvSpPr>
        <p:spPr bwMode="auto">
          <a:xfrm>
            <a:off x="6023992" y="4753744"/>
            <a:ext cx="2448272" cy="11430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chemeClr val="tx1"/>
                </a:solidFill>
                <a:effectLst/>
                <a:latin typeface="Arial" charset="0"/>
                <a:ea typeface="ヒラギノ角ゴ Pro W3" pitchFamily="1" charset="-128"/>
              </a:rPr>
              <a:t>Gamified apps</a:t>
            </a:r>
          </a:p>
        </p:txBody>
      </p:sp>
      <p:cxnSp>
        <p:nvCxnSpPr>
          <p:cNvPr id="16" name="Straight Arrow Connector 15">
            <a:extLst>
              <a:ext uri="{FF2B5EF4-FFF2-40B4-BE49-F238E27FC236}">
                <a16:creationId xmlns:a16="http://schemas.microsoft.com/office/drawing/2014/main" id="{67C373FC-F293-A38D-6EFB-92AB3FEEC9EE}"/>
              </a:ext>
              <a:ext uri="{C183D7F6-B498-43B3-948B-1728B52AA6E4}">
                <adec:decorative xmlns:adec="http://schemas.microsoft.com/office/drawing/2017/decorative" val="1"/>
              </a:ext>
            </a:extLst>
          </p:cNvPr>
          <p:cNvCxnSpPr>
            <a:endCxn id="21" idx="0"/>
          </p:cNvCxnSpPr>
          <p:nvPr/>
        </p:nvCxnSpPr>
        <p:spPr bwMode="auto">
          <a:xfrm>
            <a:off x="6384034" y="4035448"/>
            <a:ext cx="864094" cy="718296"/>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a:extLst>
              <a:ext uri="{FF2B5EF4-FFF2-40B4-BE49-F238E27FC236}">
                <a16:creationId xmlns:a16="http://schemas.microsoft.com/office/drawing/2014/main" id="{67E23B27-4DA3-F8D7-7D3C-F7877E476A89}"/>
              </a:ext>
              <a:ext uri="{C183D7F6-B498-43B3-948B-1728B52AA6E4}">
                <adec:decorative xmlns:adec="http://schemas.microsoft.com/office/drawing/2017/decorative" val="1"/>
              </a:ext>
            </a:extLst>
          </p:cNvPr>
          <p:cNvCxnSpPr>
            <a:endCxn id="20" idx="2"/>
          </p:cNvCxnSpPr>
          <p:nvPr/>
        </p:nvCxnSpPr>
        <p:spPr bwMode="auto">
          <a:xfrm>
            <a:off x="7320136" y="4035448"/>
            <a:ext cx="1172070" cy="57150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Oval 19">
            <a:extLst>
              <a:ext uri="{FF2B5EF4-FFF2-40B4-BE49-F238E27FC236}">
                <a16:creationId xmlns:a16="http://schemas.microsoft.com/office/drawing/2014/main" id="{6E457C97-143D-63CE-86D3-21297443232C}"/>
              </a:ext>
            </a:extLst>
          </p:cNvPr>
          <p:cNvSpPr/>
          <p:nvPr/>
        </p:nvSpPr>
        <p:spPr bwMode="auto">
          <a:xfrm>
            <a:off x="8492206" y="4035448"/>
            <a:ext cx="2448272" cy="11430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chemeClr val="tx1"/>
                </a:solidFill>
                <a:effectLst/>
                <a:latin typeface="Arial" charset="0"/>
                <a:ea typeface="ヒラギノ角ゴ Pro W3" pitchFamily="1" charset="-128"/>
              </a:rPr>
              <a:t>Trackers</a:t>
            </a:r>
          </a:p>
        </p:txBody>
      </p:sp>
    </p:spTree>
    <p:extLst>
      <p:ext uri="{BB962C8B-B14F-4D97-AF65-F5344CB8AC3E}">
        <p14:creationId xmlns:p14="http://schemas.microsoft.com/office/powerpoint/2010/main" val="275874767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C2744-ED3A-7CC7-D6DE-03E2A3614C25}"/>
              </a:ext>
            </a:extLst>
          </p:cNvPr>
          <p:cNvSpPr>
            <a:spLocks noGrp="1"/>
          </p:cNvSpPr>
          <p:nvPr>
            <p:ph type="title"/>
          </p:nvPr>
        </p:nvSpPr>
        <p:spPr/>
        <p:txBody>
          <a:bodyPr>
            <a:normAutofit fontScale="90000"/>
          </a:bodyPr>
          <a:lstStyle/>
          <a:p>
            <a:r>
              <a:rPr lang="en-GB" dirty="0"/>
              <a:t>The main obstacle to app study participation is willingness, rather than technical reasons</a:t>
            </a:r>
          </a:p>
        </p:txBody>
      </p:sp>
      <p:graphicFrame>
        <p:nvGraphicFramePr>
          <p:cNvPr id="4" name="Chart 3" descr="Bar chart of respondents, showing where there drop out of the process to participate in an app study. Only small proportions have no compatible device or have technical difficulties. Far more are not willing. ">
            <a:extLst>
              <a:ext uri="{FF2B5EF4-FFF2-40B4-BE49-F238E27FC236}">
                <a16:creationId xmlns:a16="http://schemas.microsoft.com/office/drawing/2014/main" id="{8F85C8D2-3AEE-5670-1B00-ABDA8F2FD95F}"/>
              </a:ext>
            </a:extLst>
          </p:cNvPr>
          <p:cNvGraphicFramePr>
            <a:graphicFrameLocks/>
          </p:cNvGraphicFramePr>
          <p:nvPr>
            <p:extLst>
              <p:ext uri="{D42A27DB-BD31-4B8C-83A1-F6EECF244321}">
                <p14:modId xmlns:p14="http://schemas.microsoft.com/office/powerpoint/2010/main" val="1005209771"/>
              </p:ext>
            </p:extLst>
          </p:nvPr>
        </p:nvGraphicFramePr>
        <p:xfrm>
          <a:off x="1913133" y="1704089"/>
          <a:ext cx="8028948" cy="51125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2452408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0A411-629C-24F7-B16C-F41205B9A337}"/>
              </a:ext>
            </a:extLst>
          </p:cNvPr>
          <p:cNvSpPr>
            <a:spLocks noGrp="1"/>
          </p:cNvSpPr>
          <p:nvPr>
            <p:ph type="title"/>
          </p:nvPr>
        </p:nvSpPr>
        <p:spPr>
          <a:xfrm>
            <a:off x="1905000" y="2276872"/>
            <a:ext cx="8295456" cy="1944216"/>
          </a:xfrm>
        </p:spPr>
        <p:txBody>
          <a:bodyPr/>
          <a:lstStyle/>
          <a:p>
            <a:pPr algn="ctr"/>
            <a:r>
              <a:rPr lang="en-GB" sz="4800" dirty="0"/>
              <a:t>Why do respondents not want to install our apps?</a:t>
            </a:r>
            <a:endParaRPr lang="en-US" sz="4800" dirty="0"/>
          </a:p>
        </p:txBody>
      </p:sp>
    </p:spTree>
    <p:extLst>
      <p:ext uri="{BB962C8B-B14F-4D97-AF65-F5344CB8AC3E}">
        <p14:creationId xmlns:p14="http://schemas.microsoft.com/office/powerpoint/2010/main" val="130548714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descr="bar chart showing reasons why people say they don't want to install the app. The most common are that they have no time, or don't do additional tasks. Smaller numbers are not confident about data security. ">
            <a:extLst>
              <a:ext uri="{FF2B5EF4-FFF2-40B4-BE49-F238E27FC236}">
                <a16:creationId xmlns:a16="http://schemas.microsoft.com/office/drawing/2014/main" id="{6801A2FE-BC2F-23DE-6625-75DC3E5C3C17}"/>
              </a:ext>
            </a:extLst>
          </p:cNvPr>
          <p:cNvGraphicFramePr>
            <a:graphicFrameLocks/>
          </p:cNvGraphicFramePr>
          <p:nvPr>
            <p:extLst>
              <p:ext uri="{D42A27DB-BD31-4B8C-83A1-F6EECF244321}">
                <p14:modId xmlns:p14="http://schemas.microsoft.com/office/powerpoint/2010/main" val="2152193311"/>
              </p:ext>
            </p:extLst>
          </p:nvPr>
        </p:nvGraphicFramePr>
        <p:xfrm>
          <a:off x="1631505" y="1517790"/>
          <a:ext cx="8655495" cy="479153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14AA60BC-D231-CE1B-D5DF-74DF91D023E1}"/>
              </a:ext>
            </a:extLst>
          </p:cNvPr>
          <p:cNvSpPr>
            <a:spLocks noGrp="1"/>
          </p:cNvSpPr>
          <p:nvPr>
            <p:ph type="title"/>
          </p:nvPr>
        </p:nvSpPr>
        <p:spPr>
          <a:xfrm>
            <a:off x="623392" y="457200"/>
            <a:ext cx="8928992" cy="1143000"/>
          </a:xfrm>
        </p:spPr>
        <p:txBody>
          <a:bodyPr/>
          <a:lstStyle/>
          <a:p>
            <a:r>
              <a:rPr lang="en-GB" dirty="0"/>
              <a:t>Why not willing to install app?</a:t>
            </a:r>
            <a:endParaRPr lang="en-GB" dirty="0">
              <a:solidFill>
                <a:schemeClr val="bg1">
                  <a:lumMod val="65000"/>
                </a:schemeClr>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98E64994-7FA5-515B-72AC-1C35590A2174}"/>
              </a:ext>
            </a:extLst>
          </p:cNvPr>
          <p:cNvSpPr txBox="1"/>
          <p:nvPr/>
        </p:nvSpPr>
        <p:spPr>
          <a:xfrm>
            <a:off x="10056441" y="5949280"/>
            <a:ext cx="446583" cy="369332"/>
          </a:xfrm>
          <a:prstGeom prst="rect">
            <a:avLst/>
          </a:prstGeom>
          <a:noFill/>
        </p:spPr>
        <p:txBody>
          <a:bodyPr wrap="square" rtlCol="0">
            <a:spAutoFit/>
          </a:bodyPr>
          <a:lstStyle/>
          <a:p>
            <a:r>
              <a:rPr lang="en-GB" sz="1800" dirty="0"/>
              <a:t>%</a:t>
            </a:r>
          </a:p>
        </p:txBody>
      </p:sp>
    </p:spTree>
    <p:extLst>
      <p:ext uri="{BB962C8B-B14F-4D97-AF65-F5344CB8AC3E}">
        <p14:creationId xmlns:p14="http://schemas.microsoft.com/office/powerpoint/2010/main" val="379183693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0A411-629C-24F7-B16C-F41205B9A337}"/>
              </a:ext>
            </a:extLst>
          </p:cNvPr>
          <p:cNvSpPr>
            <a:spLocks noGrp="1"/>
          </p:cNvSpPr>
          <p:nvPr>
            <p:ph type="title"/>
          </p:nvPr>
        </p:nvSpPr>
        <p:spPr>
          <a:xfrm>
            <a:off x="1905000" y="2276872"/>
            <a:ext cx="8295456" cy="1143000"/>
          </a:xfrm>
        </p:spPr>
        <p:txBody>
          <a:bodyPr/>
          <a:lstStyle/>
          <a:p>
            <a:pPr algn="ctr"/>
            <a:r>
              <a:rPr lang="en-GB" sz="4800" dirty="0"/>
              <a:t>What types of respondents  do participate?</a:t>
            </a:r>
            <a:endParaRPr lang="en-US" sz="4800" dirty="0"/>
          </a:p>
        </p:txBody>
      </p:sp>
    </p:spTree>
    <p:extLst>
      <p:ext uri="{BB962C8B-B14F-4D97-AF65-F5344CB8AC3E}">
        <p14:creationId xmlns:p14="http://schemas.microsoft.com/office/powerpoint/2010/main" val="408981621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C2744-ED3A-7CC7-D6DE-03E2A3614C25}"/>
              </a:ext>
            </a:extLst>
          </p:cNvPr>
          <p:cNvSpPr>
            <a:spLocks noGrp="1"/>
          </p:cNvSpPr>
          <p:nvPr>
            <p:ph type="title"/>
          </p:nvPr>
        </p:nvSpPr>
        <p:spPr/>
        <p:txBody>
          <a:bodyPr>
            <a:normAutofit fontScale="90000"/>
          </a:bodyPr>
          <a:lstStyle/>
          <a:p>
            <a:r>
              <a:rPr lang="en-GB" dirty="0"/>
              <a:t>App participants are different to the full sample</a:t>
            </a:r>
          </a:p>
        </p:txBody>
      </p:sp>
      <p:graphicFrame>
        <p:nvGraphicFramePr>
          <p:cNvPr id="4" name="Chart 3" descr="A graph showing that younger people are over-represented in the app studies, and older people under-represented. ">
            <a:extLst>
              <a:ext uri="{FF2B5EF4-FFF2-40B4-BE49-F238E27FC236}">
                <a16:creationId xmlns:a16="http://schemas.microsoft.com/office/drawing/2014/main" id="{DF9BABE5-DDE5-774A-436D-F0C12227F12A}"/>
              </a:ext>
            </a:extLst>
          </p:cNvPr>
          <p:cNvGraphicFramePr>
            <a:graphicFrameLocks/>
          </p:cNvGraphicFramePr>
          <p:nvPr>
            <p:extLst>
              <p:ext uri="{D42A27DB-BD31-4B8C-83A1-F6EECF244321}">
                <p14:modId xmlns:p14="http://schemas.microsoft.com/office/powerpoint/2010/main" val="4047938566"/>
              </p:ext>
            </p:extLst>
          </p:nvPr>
        </p:nvGraphicFramePr>
        <p:xfrm>
          <a:off x="508000" y="1772816"/>
          <a:ext cx="8540328" cy="453650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57EF6CE9-133C-F8D6-E1D0-6413E15048BD}"/>
              </a:ext>
            </a:extLst>
          </p:cNvPr>
          <p:cNvSpPr txBox="1"/>
          <p:nvPr/>
        </p:nvSpPr>
        <p:spPr>
          <a:xfrm>
            <a:off x="9264352" y="2090172"/>
            <a:ext cx="2707680" cy="2677656"/>
          </a:xfrm>
          <a:prstGeom prst="rect">
            <a:avLst/>
          </a:prstGeom>
          <a:noFill/>
        </p:spPr>
        <p:txBody>
          <a:bodyPr wrap="square" rtlCol="0">
            <a:spAutoFit/>
          </a:bodyPr>
          <a:lstStyle/>
          <a:p>
            <a:r>
              <a:rPr lang="en-GB" dirty="0"/>
              <a:t>Compared to the full sample, younger people are over-represented, older people under-represented</a:t>
            </a:r>
          </a:p>
        </p:txBody>
      </p:sp>
    </p:spTree>
    <p:extLst>
      <p:ext uri="{BB962C8B-B14F-4D97-AF65-F5344CB8AC3E}">
        <p14:creationId xmlns:p14="http://schemas.microsoft.com/office/powerpoint/2010/main" val="164468224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C2744-ED3A-7CC7-D6DE-03E2A3614C25}"/>
              </a:ext>
            </a:extLst>
          </p:cNvPr>
          <p:cNvSpPr>
            <a:spLocks noGrp="1"/>
          </p:cNvSpPr>
          <p:nvPr>
            <p:ph type="title"/>
          </p:nvPr>
        </p:nvSpPr>
        <p:spPr/>
        <p:txBody>
          <a:bodyPr/>
          <a:lstStyle/>
          <a:p>
            <a:r>
              <a:rPr lang="en-GB" dirty="0"/>
              <a:t>But task-related behaviour is more predictive. </a:t>
            </a:r>
          </a:p>
        </p:txBody>
      </p:sp>
      <p:graphicFrame>
        <p:nvGraphicFramePr>
          <p:cNvPr id="4" name="Chart 3" descr="A bar chart showing that those who do a related task on their phone already are over-represented in the app study. So those who already check their bank balance on their mobile are over-represented in a spending survey. ">
            <a:extLst>
              <a:ext uri="{FF2B5EF4-FFF2-40B4-BE49-F238E27FC236}">
                <a16:creationId xmlns:a16="http://schemas.microsoft.com/office/drawing/2014/main" id="{2EAD5801-3B24-DF01-E3E8-10481DB39DDA}"/>
              </a:ext>
            </a:extLst>
          </p:cNvPr>
          <p:cNvGraphicFramePr>
            <a:graphicFrameLocks/>
          </p:cNvGraphicFramePr>
          <p:nvPr>
            <p:extLst>
              <p:ext uri="{D42A27DB-BD31-4B8C-83A1-F6EECF244321}">
                <p14:modId xmlns:p14="http://schemas.microsoft.com/office/powerpoint/2010/main" val="3023804918"/>
              </p:ext>
            </p:extLst>
          </p:nvPr>
        </p:nvGraphicFramePr>
        <p:xfrm>
          <a:off x="623392" y="2348880"/>
          <a:ext cx="8568952" cy="324036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F603E184-2AB6-267D-BEA2-B99A10F96D4F}"/>
              </a:ext>
            </a:extLst>
          </p:cNvPr>
          <p:cNvSpPr txBox="1"/>
          <p:nvPr/>
        </p:nvSpPr>
        <p:spPr>
          <a:xfrm>
            <a:off x="5375920" y="5661248"/>
            <a:ext cx="3024336" cy="461665"/>
          </a:xfrm>
          <a:prstGeom prst="rect">
            <a:avLst/>
          </a:prstGeom>
          <a:noFill/>
        </p:spPr>
        <p:txBody>
          <a:bodyPr wrap="square" rtlCol="0">
            <a:spAutoFit/>
          </a:bodyPr>
          <a:lstStyle/>
          <a:p>
            <a:r>
              <a:rPr lang="en-GB" dirty="0"/>
              <a:t>% over-represented</a:t>
            </a:r>
          </a:p>
        </p:txBody>
      </p:sp>
      <p:pic>
        <p:nvPicPr>
          <p:cNvPr id="6" name="Picture 5" descr="A group of words on a white background">
            <a:extLst>
              <a:ext uri="{FF2B5EF4-FFF2-40B4-BE49-F238E27FC236}">
                <a16:creationId xmlns:a16="http://schemas.microsoft.com/office/drawing/2014/main" id="{D2C0C0E7-A7C0-7D86-A5B8-7443E9B7C702}"/>
              </a:ext>
            </a:extLst>
          </p:cNvPr>
          <p:cNvPicPr>
            <a:picLocks noChangeAspect="1"/>
          </p:cNvPicPr>
          <p:nvPr/>
        </p:nvPicPr>
        <p:blipFill>
          <a:blip r:embed="rId4"/>
          <a:stretch>
            <a:fillRect/>
          </a:stretch>
        </p:blipFill>
        <p:spPr>
          <a:xfrm>
            <a:off x="8472263" y="2636912"/>
            <a:ext cx="3142893" cy="2304256"/>
          </a:xfrm>
          <a:prstGeom prst="rect">
            <a:avLst/>
          </a:prstGeom>
        </p:spPr>
      </p:pic>
    </p:spTree>
    <p:extLst>
      <p:ext uri="{BB962C8B-B14F-4D97-AF65-F5344CB8AC3E}">
        <p14:creationId xmlns:p14="http://schemas.microsoft.com/office/powerpoint/2010/main" val="412337542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0A411-629C-24F7-B16C-F41205B9A337}"/>
              </a:ext>
            </a:extLst>
          </p:cNvPr>
          <p:cNvSpPr>
            <a:spLocks noGrp="1"/>
          </p:cNvSpPr>
          <p:nvPr>
            <p:ph type="title"/>
          </p:nvPr>
        </p:nvSpPr>
        <p:spPr>
          <a:xfrm>
            <a:off x="1905000" y="2276872"/>
            <a:ext cx="8295456" cy="1143000"/>
          </a:xfrm>
        </p:spPr>
        <p:txBody>
          <a:bodyPr/>
          <a:lstStyle/>
          <a:p>
            <a:pPr algn="ctr"/>
            <a:r>
              <a:rPr lang="en-GB" sz="4800" dirty="0"/>
              <a:t>So, what can we do?</a:t>
            </a:r>
            <a:endParaRPr lang="en-US" sz="4800" dirty="0"/>
          </a:p>
        </p:txBody>
      </p:sp>
    </p:spTree>
    <p:extLst>
      <p:ext uri="{BB962C8B-B14F-4D97-AF65-F5344CB8AC3E}">
        <p14:creationId xmlns:p14="http://schemas.microsoft.com/office/powerpoint/2010/main" val="307272088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7404E-7AFB-D558-0D20-D6291DCDA3BE}"/>
              </a:ext>
            </a:extLst>
          </p:cNvPr>
          <p:cNvSpPr>
            <a:spLocks noGrp="1"/>
          </p:cNvSpPr>
          <p:nvPr>
            <p:ph type="title"/>
          </p:nvPr>
        </p:nvSpPr>
        <p:spPr>
          <a:xfrm>
            <a:off x="416363" y="341784"/>
            <a:ext cx="10009112" cy="1143000"/>
          </a:xfrm>
        </p:spPr>
        <p:txBody>
          <a:bodyPr/>
          <a:lstStyle/>
          <a:p>
            <a:r>
              <a:rPr lang="en-GB" dirty="0"/>
              <a:t>Participation in data collection using apps</a:t>
            </a:r>
          </a:p>
        </p:txBody>
      </p:sp>
      <p:sp>
        <p:nvSpPr>
          <p:cNvPr id="5" name="Rectangle: Rounded Corners 4">
            <a:extLst>
              <a:ext uri="{FF2B5EF4-FFF2-40B4-BE49-F238E27FC236}">
                <a16:creationId xmlns:a16="http://schemas.microsoft.com/office/drawing/2014/main" id="{7102B386-CE4D-C1F9-AA04-378A4F89F605}"/>
              </a:ext>
            </a:extLst>
          </p:cNvPr>
          <p:cNvSpPr/>
          <p:nvPr/>
        </p:nvSpPr>
        <p:spPr bwMode="auto">
          <a:xfrm>
            <a:off x="1766525" y="1166705"/>
            <a:ext cx="2182788" cy="400496"/>
          </a:xfrm>
          <a:prstGeom prst="round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GB" sz="2000" b="1" dirty="0">
                <a:solidFill>
                  <a:schemeClr val="bg1"/>
                </a:solidFill>
                <a:latin typeface="Arial" charset="0"/>
              </a:rPr>
              <a:t>Invited sample</a:t>
            </a:r>
          </a:p>
        </p:txBody>
      </p:sp>
      <p:sp>
        <p:nvSpPr>
          <p:cNvPr id="6" name="Rectangle: Rounded Corners 5">
            <a:extLst>
              <a:ext uri="{FF2B5EF4-FFF2-40B4-BE49-F238E27FC236}">
                <a16:creationId xmlns:a16="http://schemas.microsoft.com/office/drawing/2014/main" id="{B695C8AF-8AD5-1E21-4162-A1A30DC14E1D}"/>
              </a:ext>
            </a:extLst>
          </p:cNvPr>
          <p:cNvSpPr/>
          <p:nvPr/>
        </p:nvSpPr>
        <p:spPr bwMode="auto">
          <a:xfrm>
            <a:off x="1919536" y="5836816"/>
            <a:ext cx="2182788" cy="400496"/>
          </a:xfrm>
          <a:prstGeom prst="round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GB" sz="2000" b="1" dirty="0">
                <a:solidFill>
                  <a:schemeClr val="bg1"/>
                </a:solidFill>
              </a:rPr>
              <a:t>App data</a:t>
            </a:r>
          </a:p>
        </p:txBody>
      </p:sp>
      <p:cxnSp>
        <p:nvCxnSpPr>
          <p:cNvPr id="8" name="Straight Arrow Connector 7">
            <a:extLst>
              <a:ext uri="{FF2B5EF4-FFF2-40B4-BE49-F238E27FC236}">
                <a16:creationId xmlns:a16="http://schemas.microsoft.com/office/drawing/2014/main" id="{530F1183-35B2-1CC5-116D-F7DB1AB51378}"/>
              </a:ext>
              <a:ext uri="{C183D7F6-B498-43B3-948B-1728B52AA6E4}">
                <adec:decorative xmlns:adec="http://schemas.microsoft.com/office/drawing/2017/decorative" val="1"/>
              </a:ext>
            </a:extLst>
          </p:cNvPr>
          <p:cNvCxnSpPr/>
          <p:nvPr/>
        </p:nvCxnSpPr>
        <p:spPr bwMode="auto">
          <a:xfrm>
            <a:off x="2711624" y="1597248"/>
            <a:ext cx="0" cy="4064000"/>
          </a:xfrm>
          <a:prstGeom prst="straightConnector1">
            <a:avLst/>
          </a:prstGeom>
          <a:solidFill>
            <a:schemeClr val="accent1"/>
          </a:solidFill>
          <a:ln w="76200" cap="flat" cmpd="sng" algn="ctr">
            <a:solidFill>
              <a:srgbClr val="0070C0"/>
            </a:solidFill>
            <a:prstDash val="sys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4" name="Diagram 3" descr="Column of potential barriers: &#10;Device&#10;Willing &amp; Able&#10;Find app&#10;Install app&#10;Log in&#10;Set permissions&#10;Use app&#10;Adhere to protocols">
            <a:extLst>
              <a:ext uri="{FF2B5EF4-FFF2-40B4-BE49-F238E27FC236}">
                <a16:creationId xmlns:a16="http://schemas.microsoft.com/office/drawing/2014/main" id="{7086E8D1-FD7E-8CA4-CC48-5189F02297E0}"/>
              </a:ext>
            </a:extLst>
          </p:cNvPr>
          <p:cNvGraphicFramePr/>
          <p:nvPr>
            <p:extLst>
              <p:ext uri="{D42A27DB-BD31-4B8C-83A1-F6EECF244321}">
                <p14:modId xmlns:p14="http://schemas.microsoft.com/office/powerpoint/2010/main" val="3046203210"/>
              </p:ext>
            </p:extLst>
          </p:nvPr>
        </p:nvGraphicFramePr>
        <p:xfrm>
          <a:off x="3048000" y="159724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a:extLst>
              <a:ext uri="{FF2B5EF4-FFF2-40B4-BE49-F238E27FC236}">
                <a16:creationId xmlns:a16="http://schemas.microsoft.com/office/drawing/2014/main" id="{08128596-5A58-4252-BCA4-EBD0BE1AC33B}"/>
              </a:ext>
              <a:ext uri="{C183D7F6-B498-43B3-948B-1728B52AA6E4}">
                <adec:decorative xmlns:adec="http://schemas.microsoft.com/office/drawing/2017/decorative" val="1"/>
              </a:ext>
            </a:extLst>
          </p:cNvPr>
          <p:cNvSpPr/>
          <p:nvPr/>
        </p:nvSpPr>
        <p:spPr bwMode="auto">
          <a:xfrm>
            <a:off x="5591944" y="1628800"/>
            <a:ext cx="3664021" cy="423956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82563"/>
            <a:endParaRPr lang="en-GB" dirty="0"/>
          </a:p>
          <a:p>
            <a:pPr marL="182563"/>
            <a:endParaRPr lang="en-GB" dirty="0">
              <a:latin typeface="Arial" charset="0"/>
            </a:endParaRPr>
          </a:p>
          <a:p>
            <a:pPr marL="182563"/>
            <a:endParaRPr lang="en-GB" dirty="0"/>
          </a:p>
          <a:p>
            <a:pPr marL="268288"/>
            <a:r>
              <a:rPr lang="en-GB" dirty="0">
                <a:latin typeface="Arial" charset="0"/>
              </a:rPr>
              <a:t>       </a:t>
            </a:r>
          </a:p>
        </p:txBody>
      </p:sp>
      <p:sp>
        <p:nvSpPr>
          <p:cNvPr id="7" name="TextBox 6">
            <a:extLst>
              <a:ext uri="{FF2B5EF4-FFF2-40B4-BE49-F238E27FC236}">
                <a16:creationId xmlns:a16="http://schemas.microsoft.com/office/drawing/2014/main" id="{E5D58EA1-5029-D86E-AE6D-B705FB6DE070}"/>
              </a:ext>
            </a:extLst>
          </p:cNvPr>
          <p:cNvSpPr txBox="1"/>
          <p:nvPr/>
        </p:nvSpPr>
        <p:spPr>
          <a:xfrm>
            <a:off x="7032104" y="6381328"/>
            <a:ext cx="5040560" cy="400110"/>
          </a:xfrm>
          <a:prstGeom prst="rect">
            <a:avLst/>
          </a:prstGeom>
          <a:noFill/>
        </p:spPr>
        <p:txBody>
          <a:bodyPr wrap="square" rtlCol="0">
            <a:spAutoFit/>
          </a:bodyPr>
          <a:lstStyle/>
          <a:p>
            <a:r>
              <a:rPr lang="en-GB" sz="2000" dirty="0">
                <a:latin typeface="Calibri" panose="020F0502020204030204" pitchFamily="34" charset="0"/>
                <a:cs typeface="Calibri" panose="020F0502020204030204" pitchFamily="34" charset="0"/>
              </a:rPr>
              <a:t>J</a:t>
            </a:r>
            <a:r>
              <a:rPr lang="de-DE" sz="2000" dirty="0">
                <a:latin typeface="Calibri" panose="020F0502020204030204" pitchFamily="34" charset="0"/>
                <a:cs typeface="Calibri" panose="020F0502020204030204" pitchFamily="34" charset="0"/>
              </a:rPr>
              <a:t>äckle</a:t>
            </a:r>
            <a:r>
              <a:rPr lang="en-GB" sz="2000" dirty="0">
                <a:latin typeface="Calibri" panose="020F0502020204030204" pitchFamily="34" charset="0"/>
                <a:cs typeface="Calibri" panose="020F0502020204030204" pitchFamily="34" charset="0"/>
              </a:rPr>
              <a:t>, Burton &amp; Couper (2023) </a:t>
            </a:r>
            <a:r>
              <a:rPr lang="en-GB" sz="2000" i="1" dirty="0">
                <a:latin typeface="Calibri" panose="020F0502020204030204" pitchFamily="34" charset="0"/>
                <a:cs typeface="Calibri" panose="020F0502020204030204" pitchFamily="34" charset="0"/>
              </a:rPr>
              <a:t>Fiscal Studies.</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8474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35D503-8192-1EFD-EA50-2E9C8B9754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0386A5-0F0A-9267-2FAF-E9662A7A918A}"/>
              </a:ext>
            </a:extLst>
          </p:cNvPr>
          <p:cNvSpPr>
            <a:spLocks noGrp="1"/>
          </p:cNvSpPr>
          <p:nvPr>
            <p:ph type="title"/>
          </p:nvPr>
        </p:nvSpPr>
        <p:spPr/>
        <p:txBody>
          <a:bodyPr/>
          <a:lstStyle/>
          <a:p>
            <a:r>
              <a:rPr lang="en-GB" dirty="0"/>
              <a:t>What are the barriers?</a:t>
            </a:r>
          </a:p>
        </p:txBody>
      </p:sp>
      <p:graphicFrame>
        <p:nvGraphicFramePr>
          <p:cNvPr id="4" name="Content Placeholder 3">
            <a:extLst>
              <a:ext uri="{FF2B5EF4-FFF2-40B4-BE49-F238E27FC236}">
                <a16:creationId xmlns:a16="http://schemas.microsoft.com/office/drawing/2014/main" id="{84058860-A2BD-AE49-8E1F-0950887F2C16}"/>
              </a:ext>
            </a:extLst>
          </p:cNvPr>
          <p:cNvGraphicFramePr>
            <a:graphicFrameLocks noGrp="1"/>
          </p:cNvGraphicFramePr>
          <p:nvPr>
            <p:ph idx="1"/>
            <p:extLst>
              <p:ext uri="{D42A27DB-BD31-4B8C-83A1-F6EECF244321}">
                <p14:modId xmlns:p14="http://schemas.microsoft.com/office/powerpoint/2010/main" val="1951759349"/>
              </p:ext>
            </p:extLst>
          </p:nvPr>
        </p:nvGraphicFramePr>
        <p:xfrm>
          <a:off x="556546" y="1268760"/>
          <a:ext cx="10868046" cy="5328592"/>
        </p:xfrm>
        <a:graphic>
          <a:graphicData uri="http://schemas.openxmlformats.org/drawingml/2006/table">
            <a:tbl>
              <a:tblPr firstRow="1" bandRow="1">
                <a:tableStyleId>{5940675A-B579-460E-94D1-54222C63F5DA}</a:tableStyleId>
              </a:tblPr>
              <a:tblGrid>
                <a:gridCol w="3706867">
                  <a:extLst>
                    <a:ext uri="{9D8B030D-6E8A-4147-A177-3AD203B41FA5}">
                      <a16:colId xmlns:a16="http://schemas.microsoft.com/office/drawing/2014/main" val="2086975988"/>
                    </a:ext>
                  </a:extLst>
                </a:gridCol>
                <a:gridCol w="7161179">
                  <a:extLst>
                    <a:ext uri="{9D8B030D-6E8A-4147-A177-3AD203B41FA5}">
                      <a16:colId xmlns:a16="http://schemas.microsoft.com/office/drawing/2014/main" val="3915440268"/>
                    </a:ext>
                  </a:extLst>
                </a:gridCol>
              </a:tblGrid>
              <a:tr h="488271">
                <a:tc>
                  <a:txBody>
                    <a:bodyPr/>
                    <a:lstStyle/>
                    <a:p>
                      <a:r>
                        <a:rPr lang="en-US" sz="2400" dirty="0"/>
                        <a:t>Compatible Device</a:t>
                      </a:r>
                      <a:endParaRPr lang="en-GB" sz="2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lvl="0"/>
                      <a:r>
                        <a:rPr lang="en-US" sz="2400" b="0" dirty="0">
                          <a:solidFill>
                            <a:schemeClr val="tx1"/>
                          </a:solidFill>
                          <a:latin typeface="+mn-lt"/>
                          <a:cs typeface="Calibri" panose="020F0502020204030204" pitchFamily="34" charset="0"/>
                        </a:rPr>
                        <a:t>No device, wrong OS, outdated OS</a:t>
                      </a:r>
                      <a:endParaRPr lang="en-GB" sz="2400" b="0" dirty="0">
                        <a:solidFill>
                          <a:schemeClr val="tx1"/>
                        </a:solidFill>
                        <a:latin typeface="+mn-lt"/>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94738016"/>
                  </a:ext>
                </a:extLst>
              </a:tr>
              <a:tr h="1332002">
                <a:tc>
                  <a:txBody>
                    <a:bodyPr/>
                    <a:lstStyle/>
                    <a:p>
                      <a:endParaRPr lang="en-GB" sz="2400" noProof="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lvl="0"/>
                      <a:endParaRPr lang="en-GB" sz="2400" b="0" noProof="0" dirty="0">
                        <a:solidFill>
                          <a:schemeClr val="bg1"/>
                        </a:solidFill>
                        <a:latin typeface="+mn-lt"/>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29337757"/>
                  </a:ext>
                </a:extLst>
              </a:tr>
              <a:tr h="842769">
                <a:tc>
                  <a:txBody>
                    <a:bodyPr/>
                    <a:lstStyle/>
                    <a:p>
                      <a:endParaRPr lang="en-GB" sz="2400" noProof="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lvl="0"/>
                      <a:endParaRPr lang="en-GB" sz="2400" b="0" kern="1200" noProof="0" dirty="0">
                        <a:solidFill>
                          <a:schemeClr val="bg1"/>
                        </a:solidFill>
                        <a:latin typeface="+mn-lt"/>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60598827"/>
                  </a:ext>
                </a:extLst>
              </a:tr>
              <a:tr h="488271">
                <a:tc>
                  <a:txBody>
                    <a:bodyPr/>
                    <a:lstStyle/>
                    <a:p>
                      <a:endParaRPr lang="en-GB" sz="2400" noProof="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b="0" kern="1200" noProof="0" dirty="0">
                        <a:solidFill>
                          <a:schemeClr val="bg1"/>
                        </a:solidFill>
                        <a:latin typeface="+mn-lt"/>
                        <a:ea typeface="+mn-ea"/>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00865217"/>
                  </a:ext>
                </a:extLst>
              </a:tr>
              <a:tr h="488271">
                <a:tc>
                  <a:txBody>
                    <a:bodyPr/>
                    <a:lstStyle/>
                    <a:p>
                      <a:endParaRPr lang="en-GB" sz="2400" noProof="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lvl="0"/>
                      <a:endParaRPr lang="en-GB" sz="2400" b="0" noProof="0" dirty="0">
                        <a:solidFill>
                          <a:schemeClr val="bg1"/>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13752649"/>
                  </a:ext>
                </a:extLst>
              </a:tr>
              <a:tr h="712466">
                <a:tc>
                  <a:txBody>
                    <a:bodyPr/>
                    <a:lstStyle/>
                    <a:p>
                      <a:endParaRPr lang="en-GB" sz="2400" noProof="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lvl="0"/>
                      <a:endParaRPr lang="en-GB" sz="2400" b="0" kern="1200" noProof="0" dirty="0">
                        <a:solidFill>
                          <a:schemeClr val="bg1"/>
                        </a:solidFill>
                        <a:latin typeface="+mn-lt"/>
                        <a:ea typeface="+mn-ea"/>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23537116"/>
                  </a:ext>
                </a:extLst>
              </a:tr>
              <a:tr h="488271">
                <a:tc>
                  <a:txBody>
                    <a:bodyPr/>
                    <a:lstStyle/>
                    <a:p>
                      <a:endParaRPr lang="en-GB" sz="2400" noProof="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b="0" noProof="0" dirty="0">
                        <a:solidFill>
                          <a:schemeClr val="bg1"/>
                        </a:solidFill>
                        <a:latin typeface="+mn-lt"/>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30590519"/>
                  </a:ext>
                </a:extLst>
              </a:tr>
              <a:tr h="488271">
                <a:tc>
                  <a:txBody>
                    <a:bodyPr/>
                    <a:lstStyle/>
                    <a:p>
                      <a:endParaRPr lang="en-GB" sz="2400" noProof="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lvl="0"/>
                      <a:endParaRPr lang="en-GB" sz="2400" b="0" kern="1200" noProof="0" dirty="0">
                        <a:solidFill>
                          <a:schemeClr val="bg1"/>
                        </a:solidFill>
                        <a:latin typeface="+mn-lt"/>
                        <a:ea typeface="+mn-ea"/>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75352196"/>
                  </a:ext>
                </a:extLst>
              </a:tr>
            </a:tbl>
          </a:graphicData>
        </a:graphic>
      </p:graphicFrame>
    </p:spTree>
    <p:extLst>
      <p:ext uri="{BB962C8B-B14F-4D97-AF65-F5344CB8AC3E}">
        <p14:creationId xmlns:p14="http://schemas.microsoft.com/office/powerpoint/2010/main" val="231910603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F80292-81A7-AB3F-CD32-3AEC28897D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5B18A3-9F4A-E1E0-3CD1-4B48BD7683D4}"/>
              </a:ext>
            </a:extLst>
          </p:cNvPr>
          <p:cNvSpPr>
            <a:spLocks noGrp="1"/>
          </p:cNvSpPr>
          <p:nvPr>
            <p:ph type="title"/>
          </p:nvPr>
        </p:nvSpPr>
        <p:spPr/>
        <p:txBody>
          <a:bodyPr/>
          <a:lstStyle/>
          <a:p>
            <a:r>
              <a:rPr lang="en-GB" dirty="0"/>
              <a:t>What are the barriers? - 2</a:t>
            </a:r>
          </a:p>
        </p:txBody>
      </p:sp>
      <p:graphicFrame>
        <p:nvGraphicFramePr>
          <p:cNvPr id="4" name="Content Placeholder 3">
            <a:extLst>
              <a:ext uri="{FF2B5EF4-FFF2-40B4-BE49-F238E27FC236}">
                <a16:creationId xmlns:a16="http://schemas.microsoft.com/office/drawing/2014/main" id="{91DEF81A-D862-DF51-EFE8-3E7754053752}"/>
              </a:ext>
            </a:extLst>
          </p:cNvPr>
          <p:cNvGraphicFramePr>
            <a:graphicFrameLocks noGrp="1"/>
          </p:cNvGraphicFramePr>
          <p:nvPr>
            <p:ph idx="1"/>
            <p:extLst>
              <p:ext uri="{D42A27DB-BD31-4B8C-83A1-F6EECF244321}">
                <p14:modId xmlns:p14="http://schemas.microsoft.com/office/powerpoint/2010/main" val="1987568812"/>
              </p:ext>
            </p:extLst>
          </p:nvPr>
        </p:nvGraphicFramePr>
        <p:xfrm>
          <a:off x="556546" y="1268760"/>
          <a:ext cx="10868046" cy="5328592"/>
        </p:xfrm>
        <a:graphic>
          <a:graphicData uri="http://schemas.openxmlformats.org/drawingml/2006/table">
            <a:tbl>
              <a:tblPr firstRow="1" bandRow="1">
                <a:tableStyleId>{5940675A-B579-460E-94D1-54222C63F5DA}</a:tableStyleId>
              </a:tblPr>
              <a:tblGrid>
                <a:gridCol w="3706867">
                  <a:extLst>
                    <a:ext uri="{9D8B030D-6E8A-4147-A177-3AD203B41FA5}">
                      <a16:colId xmlns:a16="http://schemas.microsoft.com/office/drawing/2014/main" val="2086975988"/>
                    </a:ext>
                  </a:extLst>
                </a:gridCol>
                <a:gridCol w="7161179">
                  <a:extLst>
                    <a:ext uri="{9D8B030D-6E8A-4147-A177-3AD203B41FA5}">
                      <a16:colId xmlns:a16="http://schemas.microsoft.com/office/drawing/2014/main" val="3915440268"/>
                    </a:ext>
                  </a:extLst>
                </a:gridCol>
              </a:tblGrid>
              <a:tr h="488271">
                <a:tc>
                  <a:txBody>
                    <a:bodyPr/>
                    <a:lstStyle/>
                    <a:p>
                      <a:r>
                        <a:rPr lang="en-GB" sz="2400" noProof="0" dirty="0"/>
                        <a:t>Compatible Device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lvl="0"/>
                      <a:r>
                        <a:rPr lang="en-GB" sz="2400" b="0" noProof="0" dirty="0">
                          <a:solidFill>
                            <a:schemeClr val="tx1"/>
                          </a:solidFill>
                          <a:latin typeface="+mn-lt"/>
                          <a:cs typeface="Calibri" panose="020F0502020204030204" pitchFamily="34" charset="0"/>
                        </a:rPr>
                        <a:t>No device, wrong OS, outdated OS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94738016"/>
                  </a:ext>
                </a:extLst>
              </a:tr>
              <a:tr h="1332002">
                <a:tc>
                  <a:txBody>
                    <a:bodyPr/>
                    <a:lstStyle/>
                    <a:p>
                      <a:r>
                        <a:rPr lang="en-GB" sz="2400" noProof="0" dirty="0"/>
                        <a:t>Willing and able to participate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lvl="0"/>
                      <a:r>
                        <a:rPr lang="en-GB" sz="2400" b="0" noProof="0" dirty="0">
                          <a:solidFill>
                            <a:schemeClr val="tx1"/>
                          </a:solidFill>
                          <a:latin typeface="+mn-lt"/>
                          <a:cs typeface="Calibri" panose="020F0502020204030204" pitchFamily="34" charset="0"/>
                        </a:rPr>
                        <a:t>Doesn’t want to, not interested, too busy, privacy concerns, sensitive information, data security concerns, survey asking too much</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29337757"/>
                  </a:ext>
                </a:extLst>
              </a:tr>
              <a:tr h="842769">
                <a:tc>
                  <a:txBody>
                    <a:bodyPr/>
                    <a:lstStyle/>
                    <a:p>
                      <a:endParaRPr lang="en-GB" sz="2400" noProof="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lvl="0"/>
                      <a:endParaRPr lang="en-GB" sz="2400" b="0" kern="1200" noProof="0" dirty="0">
                        <a:solidFill>
                          <a:schemeClr val="bg1"/>
                        </a:solidFill>
                        <a:latin typeface="+mn-lt"/>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60598827"/>
                  </a:ext>
                </a:extLst>
              </a:tr>
              <a:tr h="488271">
                <a:tc>
                  <a:txBody>
                    <a:bodyPr/>
                    <a:lstStyle/>
                    <a:p>
                      <a:endParaRPr lang="en-GB" sz="2400" noProof="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b="0" kern="1200" noProof="0" dirty="0">
                        <a:solidFill>
                          <a:schemeClr val="bg1"/>
                        </a:solidFill>
                        <a:latin typeface="+mn-lt"/>
                        <a:ea typeface="+mn-ea"/>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00865217"/>
                  </a:ext>
                </a:extLst>
              </a:tr>
              <a:tr h="488271">
                <a:tc>
                  <a:txBody>
                    <a:bodyPr/>
                    <a:lstStyle/>
                    <a:p>
                      <a:endParaRPr lang="en-GB" sz="2400" noProof="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lvl="0"/>
                      <a:endParaRPr lang="en-GB" sz="2400" b="0" noProof="0" dirty="0">
                        <a:solidFill>
                          <a:schemeClr val="bg1"/>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13752649"/>
                  </a:ext>
                </a:extLst>
              </a:tr>
              <a:tr h="712466">
                <a:tc>
                  <a:txBody>
                    <a:bodyPr/>
                    <a:lstStyle/>
                    <a:p>
                      <a:endParaRPr lang="en-GB" sz="2400" noProof="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lvl="0"/>
                      <a:endParaRPr lang="en-GB" sz="2400" b="0" kern="1200" noProof="0" dirty="0">
                        <a:solidFill>
                          <a:schemeClr val="bg1"/>
                        </a:solidFill>
                        <a:latin typeface="+mn-lt"/>
                        <a:ea typeface="+mn-ea"/>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23537116"/>
                  </a:ext>
                </a:extLst>
              </a:tr>
              <a:tr h="488271">
                <a:tc>
                  <a:txBody>
                    <a:bodyPr/>
                    <a:lstStyle/>
                    <a:p>
                      <a:endParaRPr lang="en-GB" sz="2400" noProof="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b="0" noProof="0" dirty="0">
                        <a:solidFill>
                          <a:schemeClr val="bg1"/>
                        </a:solidFill>
                        <a:latin typeface="+mn-lt"/>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30590519"/>
                  </a:ext>
                </a:extLst>
              </a:tr>
              <a:tr h="488271">
                <a:tc>
                  <a:txBody>
                    <a:bodyPr/>
                    <a:lstStyle/>
                    <a:p>
                      <a:endParaRPr lang="en-GB" sz="2400" noProof="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lvl="0"/>
                      <a:endParaRPr lang="en-GB" sz="2400" b="0" kern="1200" noProof="0" dirty="0">
                        <a:solidFill>
                          <a:schemeClr val="bg1"/>
                        </a:solidFill>
                        <a:latin typeface="+mn-lt"/>
                        <a:ea typeface="+mn-ea"/>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75352196"/>
                  </a:ext>
                </a:extLst>
              </a:tr>
            </a:tbl>
          </a:graphicData>
        </a:graphic>
      </p:graphicFrame>
    </p:spTree>
    <p:extLst>
      <p:ext uri="{BB962C8B-B14F-4D97-AF65-F5344CB8AC3E}">
        <p14:creationId xmlns:p14="http://schemas.microsoft.com/office/powerpoint/2010/main" val="3530664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8B36A-15A6-49C4-BBAF-5E04F364CF1A}"/>
              </a:ext>
            </a:extLst>
          </p:cNvPr>
          <p:cNvSpPr>
            <a:spLocks noGrp="1"/>
          </p:cNvSpPr>
          <p:nvPr>
            <p:ph type="title"/>
          </p:nvPr>
        </p:nvSpPr>
        <p:spPr/>
        <p:txBody>
          <a:bodyPr/>
          <a:lstStyle/>
          <a:p>
            <a:r>
              <a:rPr lang="en-GB" dirty="0"/>
              <a:t>Data collection systems</a:t>
            </a:r>
          </a:p>
        </p:txBody>
      </p:sp>
      <p:sp>
        <p:nvSpPr>
          <p:cNvPr id="3" name="Content Placeholder 2">
            <a:extLst>
              <a:ext uri="{FF2B5EF4-FFF2-40B4-BE49-F238E27FC236}">
                <a16:creationId xmlns:a16="http://schemas.microsoft.com/office/drawing/2014/main" id="{442A9EB9-99CB-409D-BF71-13A53BD22D6C}"/>
              </a:ext>
            </a:extLst>
          </p:cNvPr>
          <p:cNvSpPr>
            <a:spLocks noGrp="1"/>
          </p:cNvSpPr>
          <p:nvPr>
            <p:ph idx="1"/>
          </p:nvPr>
        </p:nvSpPr>
        <p:spPr>
          <a:xfrm>
            <a:off x="508000" y="1981200"/>
            <a:ext cx="10412536" cy="4114800"/>
          </a:xfrm>
        </p:spPr>
        <p:txBody>
          <a:bodyPr>
            <a:normAutofit fontScale="77500" lnSpcReduction="20000"/>
          </a:bodyPr>
          <a:lstStyle/>
          <a:p>
            <a:r>
              <a:rPr lang="en-GB" dirty="0"/>
              <a:t>Combining different methods of data collection</a:t>
            </a:r>
          </a:p>
          <a:p>
            <a:pPr lvl="1"/>
            <a:r>
              <a:rPr lang="en-GB" dirty="0"/>
              <a:t>New concepts: information respondents do not know</a:t>
            </a:r>
          </a:p>
          <a:p>
            <a:pPr lvl="1"/>
            <a:r>
              <a:rPr lang="en-GB" dirty="0"/>
              <a:t>Better quality: more accurate (?) information</a:t>
            </a:r>
          </a:p>
          <a:p>
            <a:pPr lvl="1"/>
            <a:r>
              <a:rPr lang="en-GB" dirty="0"/>
              <a:t>More detail than can be asked in questionnaire </a:t>
            </a:r>
          </a:p>
          <a:p>
            <a:pPr lvl="1"/>
            <a:r>
              <a:rPr lang="en-GB" dirty="0"/>
              <a:t>Continuous information over period of time</a:t>
            </a:r>
          </a:p>
          <a:p>
            <a:pPr lvl="1"/>
            <a:endParaRPr lang="en-GB" dirty="0"/>
          </a:p>
          <a:p>
            <a:endParaRPr lang="en-GB" dirty="0"/>
          </a:p>
          <a:p>
            <a:r>
              <a:rPr lang="en-GB" dirty="0"/>
              <a:t>BUT…Are respondents willing to give consent or to take part in additional data collection tasks?</a:t>
            </a:r>
          </a:p>
        </p:txBody>
      </p:sp>
    </p:spTree>
    <p:extLst>
      <p:ext uri="{BB962C8B-B14F-4D97-AF65-F5344CB8AC3E}">
        <p14:creationId xmlns:p14="http://schemas.microsoft.com/office/powerpoint/2010/main" val="29933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5FF81-30AD-7504-AE48-F1461CFB00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C80957-A0F7-681A-3AF2-4A5C23A74DA6}"/>
              </a:ext>
            </a:extLst>
          </p:cNvPr>
          <p:cNvSpPr>
            <a:spLocks noGrp="1"/>
          </p:cNvSpPr>
          <p:nvPr>
            <p:ph type="title"/>
          </p:nvPr>
        </p:nvSpPr>
        <p:spPr/>
        <p:txBody>
          <a:bodyPr/>
          <a:lstStyle/>
          <a:p>
            <a:r>
              <a:rPr lang="en-GB" dirty="0"/>
              <a:t>What are the barriers? - 3</a:t>
            </a:r>
          </a:p>
        </p:txBody>
      </p:sp>
      <p:graphicFrame>
        <p:nvGraphicFramePr>
          <p:cNvPr id="4" name="Content Placeholder 3">
            <a:extLst>
              <a:ext uri="{FF2B5EF4-FFF2-40B4-BE49-F238E27FC236}">
                <a16:creationId xmlns:a16="http://schemas.microsoft.com/office/drawing/2014/main" id="{CC633EC8-B130-A5D0-AB95-79D617C8BAA2}"/>
              </a:ext>
            </a:extLst>
          </p:cNvPr>
          <p:cNvGraphicFramePr>
            <a:graphicFrameLocks noGrp="1"/>
          </p:cNvGraphicFramePr>
          <p:nvPr>
            <p:ph idx="1"/>
            <p:extLst>
              <p:ext uri="{D42A27DB-BD31-4B8C-83A1-F6EECF244321}">
                <p14:modId xmlns:p14="http://schemas.microsoft.com/office/powerpoint/2010/main" val="4103724681"/>
              </p:ext>
            </p:extLst>
          </p:nvPr>
        </p:nvGraphicFramePr>
        <p:xfrm>
          <a:off x="556546" y="1268760"/>
          <a:ext cx="10868046" cy="5328592"/>
        </p:xfrm>
        <a:graphic>
          <a:graphicData uri="http://schemas.openxmlformats.org/drawingml/2006/table">
            <a:tbl>
              <a:tblPr firstRow="1" bandRow="1">
                <a:tableStyleId>{5940675A-B579-460E-94D1-54222C63F5DA}</a:tableStyleId>
              </a:tblPr>
              <a:tblGrid>
                <a:gridCol w="3706867">
                  <a:extLst>
                    <a:ext uri="{9D8B030D-6E8A-4147-A177-3AD203B41FA5}">
                      <a16:colId xmlns:a16="http://schemas.microsoft.com/office/drawing/2014/main" val="2086975988"/>
                    </a:ext>
                  </a:extLst>
                </a:gridCol>
                <a:gridCol w="7161179">
                  <a:extLst>
                    <a:ext uri="{9D8B030D-6E8A-4147-A177-3AD203B41FA5}">
                      <a16:colId xmlns:a16="http://schemas.microsoft.com/office/drawing/2014/main" val="3915440268"/>
                    </a:ext>
                  </a:extLst>
                </a:gridCol>
              </a:tblGrid>
              <a:tr h="488271">
                <a:tc>
                  <a:txBody>
                    <a:bodyPr/>
                    <a:lstStyle/>
                    <a:p>
                      <a:r>
                        <a:rPr lang="en-US" sz="2400" dirty="0"/>
                        <a:t>Compatible Device</a:t>
                      </a:r>
                      <a:endParaRPr lang="en-GB" sz="2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lvl="0"/>
                      <a:r>
                        <a:rPr lang="en-US" sz="2400" b="0" dirty="0">
                          <a:solidFill>
                            <a:schemeClr val="tx1"/>
                          </a:solidFill>
                          <a:latin typeface="+mn-lt"/>
                          <a:cs typeface="Calibri" panose="020F0502020204030204" pitchFamily="34" charset="0"/>
                        </a:rPr>
                        <a:t>No device, wrong OS, outdated OS</a:t>
                      </a:r>
                      <a:endParaRPr lang="en-GB" sz="2400" b="0" dirty="0">
                        <a:solidFill>
                          <a:schemeClr val="tx1"/>
                        </a:solidFill>
                        <a:latin typeface="+mn-lt"/>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94738016"/>
                  </a:ext>
                </a:extLst>
              </a:tr>
              <a:tr h="1332002">
                <a:tc>
                  <a:txBody>
                    <a:bodyPr/>
                    <a:lstStyle/>
                    <a:p>
                      <a:r>
                        <a:rPr lang="en-US" sz="2400" dirty="0"/>
                        <a:t>Willing and able to participate</a:t>
                      </a:r>
                      <a:endParaRPr lang="en-GB" sz="2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lvl="0"/>
                      <a:r>
                        <a:rPr lang="en-US" sz="2400" b="0" dirty="0">
                          <a:solidFill>
                            <a:schemeClr val="tx1"/>
                          </a:solidFill>
                          <a:latin typeface="+mn-lt"/>
                          <a:cs typeface="Calibri" panose="020F0502020204030204" pitchFamily="34" charset="0"/>
                        </a:rPr>
                        <a:t>Doesn’t want to, not interested, too busy, privacy concerns, sensitive information, data security concerns, survey asking too much</a:t>
                      </a:r>
                      <a:endParaRPr lang="en-GB" sz="2400" b="0" dirty="0">
                        <a:solidFill>
                          <a:schemeClr val="tx1"/>
                        </a:solidFill>
                        <a:latin typeface="+mn-lt"/>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29337757"/>
                  </a:ext>
                </a:extLst>
              </a:tr>
              <a:tr h="842769">
                <a:tc>
                  <a:txBody>
                    <a:bodyPr/>
                    <a:lstStyle/>
                    <a:p>
                      <a:r>
                        <a:rPr lang="en-US" sz="2400" dirty="0"/>
                        <a:t>Find app</a:t>
                      </a:r>
                      <a:endParaRPr lang="en-GB" sz="2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lvl="0"/>
                      <a:r>
                        <a:rPr lang="en-US" sz="2400" b="0" kern="1200" dirty="0">
                          <a:solidFill>
                            <a:schemeClr val="tx1"/>
                          </a:solidFill>
                          <a:latin typeface="+mn-lt"/>
                          <a:cs typeface="Calibri" panose="020F0502020204030204" pitchFamily="34" charset="0"/>
                        </a:rPr>
                        <a:t>Mis-type app name, does not </a:t>
                      </a:r>
                      <a:r>
                        <a:rPr lang="en-US" sz="2400" b="0" kern="1200" dirty="0" err="1">
                          <a:solidFill>
                            <a:schemeClr val="tx1"/>
                          </a:solidFill>
                          <a:latin typeface="+mn-lt"/>
                          <a:cs typeface="Calibri" panose="020F0502020204030204" pitchFamily="34" charset="0"/>
                        </a:rPr>
                        <a:t>recognise</a:t>
                      </a:r>
                      <a:r>
                        <a:rPr lang="en-US" sz="2400" b="0" kern="1200" dirty="0">
                          <a:solidFill>
                            <a:schemeClr val="tx1"/>
                          </a:solidFill>
                          <a:latin typeface="+mn-lt"/>
                          <a:cs typeface="Calibri" panose="020F0502020204030204" pitchFamily="34" charset="0"/>
                        </a:rPr>
                        <a:t> app, link broken</a:t>
                      </a:r>
                      <a:endParaRPr lang="en-GB" sz="2400" b="0" kern="1200" dirty="0">
                        <a:solidFill>
                          <a:schemeClr val="tx1"/>
                        </a:solidFill>
                        <a:latin typeface="+mn-lt"/>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60598827"/>
                  </a:ext>
                </a:extLst>
              </a:tr>
              <a:tr h="488271">
                <a:tc>
                  <a:txBody>
                    <a:bodyPr/>
                    <a:lstStyle/>
                    <a:p>
                      <a:endParaRPr lang="en-GB" sz="24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b="0" kern="1200" dirty="0">
                        <a:solidFill>
                          <a:schemeClr val="bg1"/>
                        </a:solidFill>
                        <a:latin typeface="+mn-lt"/>
                        <a:ea typeface="+mn-ea"/>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00865217"/>
                  </a:ext>
                </a:extLst>
              </a:tr>
              <a:tr h="488271">
                <a:tc>
                  <a:txBody>
                    <a:bodyPr/>
                    <a:lstStyle/>
                    <a:p>
                      <a:endParaRPr lang="en-GB" sz="24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lvl="0"/>
                      <a:endParaRPr lang="en-GB" sz="2400" b="0" dirty="0">
                        <a:solidFill>
                          <a:schemeClr val="bg1"/>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13752649"/>
                  </a:ext>
                </a:extLst>
              </a:tr>
              <a:tr h="712466">
                <a:tc>
                  <a:txBody>
                    <a:bodyPr/>
                    <a:lstStyle/>
                    <a:p>
                      <a:endParaRPr lang="en-GB" sz="24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lvl="0"/>
                      <a:endParaRPr lang="en-GB" sz="2400" b="0" kern="1200" dirty="0">
                        <a:solidFill>
                          <a:schemeClr val="bg1"/>
                        </a:solidFill>
                        <a:latin typeface="+mn-lt"/>
                        <a:ea typeface="+mn-ea"/>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23537116"/>
                  </a:ext>
                </a:extLst>
              </a:tr>
              <a:tr h="488271">
                <a:tc>
                  <a:txBody>
                    <a:bodyPr/>
                    <a:lstStyle/>
                    <a:p>
                      <a:endParaRPr lang="en-GB" sz="24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b="0" dirty="0">
                        <a:solidFill>
                          <a:schemeClr val="bg1"/>
                        </a:solidFill>
                        <a:latin typeface="+mn-lt"/>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30590519"/>
                  </a:ext>
                </a:extLst>
              </a:tr>
              <a:tr h="488271">
                <a:tc>
                  <a:txBody>
                    <a:bodyPr/>
                    <a:lstStyle/>
                    <a:p>
                      <a:endParaRPr lang="en-GB" sz="24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lvl="0"/>
                      <a:endParaRPr lang="en-GB" sz="2400" b="0" kern="1200" dirty="0">
                        <a:solidFill>
                          <a:schemeClr val="bg1"/>
                        </a:solidFill>
                        <a:latin typeface="+mn-lt"/>
                        <a:ea typeface="+mn-ea"/>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75352196"/>
                  </a:ext>
                </a:extLst>
              </a:tr>
            </a:tbl>
          </a:graphicData>
        </a:graphic>
      </p:graphicFrame>
    </p:spTree>
    <p:extLst>
      <p:ext uri="{BB962C8B-B14F-4D97-AF65-F5344CB8AC3E}">
        <p14:creationId xmlns:p14="http://schemas.microsoft.com/office/powerpoint/2010/main" val="349620917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F07A32-5D1B-7AE5-F34A-B8F93F0A5F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12BDC3-11B6-D365-F7C8-F683D6881E60}"/>
              </a:ext>
            </a:extLst>
          </p:cNvPr>
          <p:cNvSpPr>
            <a:spLocks noGrp="1"/>
          </p:cNvSpPr>
          <p:nvPr>
            <p:ph type="title"/>
          </p:nvPr>
        </p:nvSpPr>
        <p:spPr/>
        <p:txBody>
          <a:bodyPr/>
          <a:lstStyle/>
          <a:p>
            <a:r>
              <a:rPr lang="en-GB" dirty="0"/>
              <a:t>What are the barriers? - 4</a:t>
            </a:r>
          </a:p>
        </p:txBody>
      </p:sp>
      <p:graphicFrame>
        <p:nvGraphicFramePr>
          <p:cNvPr id="4" name="Content Placeholder 3">
            <a:extLst>
              <a:ext uri="{FF2B5EF4-FFF2-40B4-BE49-F238E27FC236}">
                <a16:creationId xmlns:a16="http://schemas.microsoft.com/office/drawing/2014/main" id="{9137C3F1-BE39-3C3E-8C3D-58988DCBF5EE}"/>
              </a:ext>
            </a:extLst>
          </p:cNvPr>
          <p:cNvGraphicFramePr>
            <a:graphicFrameLocks noGrp="1"/>
          </p:cNvGraphicFramePr>
          <p:nvPr>
            <p:ph idx="1"/>
            <p:extLst>
              <p:ext uri="{D42A27DB-BD31-4B8C-83A1-F6EECF244321}">
                <p14:modId xmlns:p14="http://schemas.microsoft.com/office/powerpoint/2010/main" val="4089272160"/>
              </p:ext>
            </p:extLst>
          </p:nvPr>
        </p:nvGraphicFramePr>
        <p:xfrm>
          <a:off x="556546" y="1268760"/>
          <a:ext cx="10868046" cy="5328592"/>
        </p:xfrm>
        <a:graphic>
          <a:graphicData uri="http://schemas.openxmlformats.org/drawingml/2006/table">
            <a:tbl>
              <a:tblPr firstRow="1" bandRow="1">
                <a:tableStyleId>{5940675A-B579-460E-94D1-54222C63F5DA}</a:tableStyleId>
              </a:tblPr>
              <a:tblGrid>
                <a:gridCol w="3706867">
                  <a:extLst>
                    <a:ext uri="{9D8B030D-6E8A-4147-A177-3AD203B41FA5}">
                      <a16:colId xmlns:a16="http://schemas.microsoft.com/office/drawing/2014/main" val="2086975988"/>
                    </a:ext>
                  </a:extLst>
                </a:gridCol>
                <a:gridCol w="7161179">
                  <a:extLst>
                    <a:ext uri="{9D8B030D-6E8A-4147-A177-3AD203B41FA5}">
                      <a16:colId xmlns:a16="http://schemas.microsoft.com/office/drawing/2014/main" val="3915440268"/>
                    </a:ext>
                  </a:extLst>
                </a:gridCol>
              </a:tblGrid>
              <a:tr h="488271">
                <a:tc>
                  <a:txBody>
                    <a:bodyPr/>
                    <a:lstStyle/>
                    <a:p>
                      <a:r>
                        <a:rPr lang="en-US" sz="2400" dirty="0"/>
                        <a:t>Compatible Device</a:t>
                      </a:r>
                      <a:endParaRPr lang="en-GB" sz="2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lvl="0"/>
                      <a:r>
                        <a:rPr lang="en-US" sz="2400" b="0" dirty="0">
                          <a:solidFill>
                            <a:schemeClr val="tx1"/>
                          </a:solidFill>
                          <a:latin typeface="+mn-lt"/>
                          <a:cs typeface="Calibri" panose="020F0502020204030204" pitchFamily="34" charset="0"/>
                        </a:rPr>
                        <a:t>No device, wrong OS, outdated OS</a:t>
                      </a:r>
                      <a:endParaRPr lang="en-GB" sz="2400" b="0" dirty="0">
                        <a:solidFill>
                          <a:schemeClr val="tx1"/>
                        </a:solidFill>
                        <a:latin typeface="+mn-lt"/>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94738016"/>
                  </a:ext>
                </a:extLst>
              </a:tr>
              <a:tr h="1332002">
                <a:tc>
                  <a:txBody>
                    <a:bodyPr/>
                    <a:lstStyle/>
                    <a:p>
                      <a:r>
                        <a:rPr lang="en-US" sz="2400" dirty="0"/>
                        <a:t>Willing and able to participate</a:t>
                      </a:r>
                      <a:endParaRPr lang="en-GB" sz="2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lvl="0"/>
                      <a:r>
                        <a:rPr lang="en-US" sz="2400" b="0" dirty="0">
                          <a:solidFill>
                            <a:schemeClr val="tx1"/>
                          </a:solidFill>
                          <a:latin typeface="+mn-lt"/>
                          <a:cs typeface="Calibri" panose="020F0502020204030204" pitchFamily="34" charset="0"/>
                        </a:rPr>
                        <a:t>Doesn’t want to, not interested, too busy, privacy concerns, sensitive information, data security concerns, survey asking too much</a:t>
                      </a:r>
                      <a:endParaRPr lang="en-GB" sz="2400" b="0" dirty="0">
                        <a:solidFill>
                          <a:schemeClr val="tx1"/>
                        </a:solidFill>
                        <a:latin typeface="+mn-lt"/>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29337757"/>
                  </a:ext>
                </a:extLst>
              </a:tr>
              <a:tr h="842769">
                <a:tc>
                  <a:txBody>
                    <a:bodyPr/>
                    <a:lstStyle/>
                    <a:p>
                      <a:r>
                        <a:rPr lang="en-US" sz="2400" dirty="0"/>
                        <a:t>Find app</a:t>
                      </a:r>
                      <a:endParaRPr lang="en-GB" sz="2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lvl="0"/>
                      <a:r>
                        <a:rPr lang="en-US" sz="2400" b="0" kern="1200" dirty="0">
                          <a:solidFill>
                            <a:schemeClr val="tx1"/>
                          </a:solidFill>
                          <a:latin typeface="+mn-lt"/>
                          <a:cs typeface="Calibri" panose="020F0502020204030204" pitchFamily="34" charset="0"/>
                        </a:rPr>
                        <a:t>Mis-type app name, does not </a:t>
                      </a:r>
                      <a:r>
                        <a:rPr lang="en-US" sz="2400" b="0" kern="1200" dirty="0" err="1">
                          <a:solidFill>
                            <a:schemeClr val="tx1"/>
                          </a:solidFill>
                          <a:latin typeface="+mn-lt"/>
                          <a:cs typeface="Calibri" panose="020F0502020204030204" pitchFamily="34" charset="0"/>
                        </a:rPr>
                        <a:t>recognise</a:t>
                      </a:r>
                      <a:r>
                        <a:rPr lang="en-US" sz="2400" b="0" kern="1200" dirty="0">
                          <a:solidFill>
                            <a:schemeClr val="tx1"/>
                          </a:solidFill>
                          <a:latin typeface="+mn-lt"/>
                          <a:cs typeface="Calibri" panose="020F0502020204030204" pitchFamily="34" charset="0"/>
                        </a:rPr>
                        <a:t> app, link broken</a:t>
                      </a:r>
                      <a:endParaRPr lang="en-GB" sz="2400" b="0" kern="1200" dirty="0">
                        <a:solidFill>
                          <a:schemeClr val="tx1"/>
                        </a:solidFill>
                        <a:latin typeface="+mn-lt"/>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60598827"/>
                  </a:ext>
                </a:extLst>
              </a:tr>
              <a:tr h="488271">
                <a:tc>
                  <a:txBody>
                    <a:bodyPr/>
                    <a:lstStyle/>
                    <a:p>
                      <a:r>
                        <a:rPr lang="en-US" sz="2400" dirty="0"/>
                        <a:t>Install app</a:t>
                      </a:r>
                      <a:endParaRPr lang="en-GB" sz="2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latin typeface="+mn-lt"/>
                          <a:ea typeface="+mn-ea"/>
                          <a:cs typeface="Calibri" panose="020F0502020204030204" pitchFamily="34" charset="0"/>
                        </a:rPr>
                        <a:t>Lack of storage space, limited data plan</a:t>
                      </a:r>
                      <a:endParaRPr lang="en-GB" sz="2400" b="0" kern="1200" dirty="0">
                        <a:solidFill>
                          <a:schemeClr val="tx1"/>
                        </a:solidFill>
                        <a:latin typeface="+mn-lt"/>
                        <a:ea typeface="+mn-ea"/>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00865217"/>
                  </a:ext>
                </a:extLst>
              </a:tr>
              <a:tr h="488271">
                <a:tc>
                  <a:txBody>
                    <a:bodyPr/>
                    <a:lstStyle/>
                    <a:p>
                      <a:endParaRPr lang="en-GB" sz="24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lvl="0"/>
                      <a:endParaRPr lang="en-GB" sz="2400" b="0" dirty="0">
                        <a:solidFill>
                          <a:schemeClr val="bg1"/>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13752649"/>
                  </a:ext>
                </a:extLst>
              </a:tr>
              <a:tr h="712466">
                <a:tc>
                  <a:txBody>
                    <a:bodyPr/>
                    <a:lstStyle/>
                    <a:p>
                      <a:endParaRPr lang="en-GB" sz="24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lvl="0"/>
                      <a:endParaRPr lang="en-GB" sz="2400" b="0" kern="1200" dirty="0">
                        <a:solidFill>
                          <a:schemeClr val="bg1"/>
                        </a:solidFill>
                        <a:latin typeface="+mn-lt"/>
                        <a:ea typeface="+mn-ea"/>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23537116"/>
                  </a:ext>
                </a:extLst>
              </a:tr>
              <a:tr h="488271">
                <a:tc>
                  <a:txBody>
                    <a:bodyPr/>
                    <a:lstStyle/>
                    <a:p>
                      <a:endParaRPr lang="en-GB" sz="24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b="0" dirty="0">
                        <a:solidFill>
                          <a:schemeClr val="bg1"/>
                        </a:solidFill>
                        <a:latin typeface="+mn-lt"/>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30590519"/>
                  </a:ext>
                </a:extLst>
              </a:tr>
              <a:tr h="488271">
                <a:tc>
                  <a:txBody>
                    <a:bodyPr/>
                    <a:lstStyle/>
                    <a:p>
                      <a:endParaRPr lang="en-GB" sz="24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lvl="0"/>
                      <a:endParaRPr lang="en-GB" sz="2400" b="0" kern="1200" dirty="0">
                        <a:solidFill>
                          <a:schemeClr val="bg1"/>
                        </a:solidFill>
                        <a:latin typeface="+mn-lt"/>
                        <a:ea typeface="+mn-ea"/>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75352196"/>
                  </a:ext>
                </a:extLst>
              </a:tr>
            </a:tbl>
          </a:graphicData>
        </a:graphic>
      </p:graphicFrame>
    </p:spTree>
    <p:extLst>
      <p:ext uri="{BB962C8B-B14F-4D97-AF65-F5344CB8AC3E}">
        <p14:creationId xmlns:p14="http://schemas.microsoft.com/office/powerpoint/2010/main" val="400285072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7518C-594D-4589-25DE-E6D4580B3F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6B5281-0915-4225-2193-081670A84834}"/>
              </a:ext>
            </a:extLst>
          </p:cNvPr>
          <p:cNvSpPr>
            <a:spLocks noGrp="1"/>
          </p:cNvSpPr>
          <p:nvPr>
            <p:ph type="title"/>
          </p:nvPr>
        </p:nvSpPr>
        <p:spPr/>
        <p:txBody>
          <a:bodyPr/>
          <a:lstStyle/>
          <a:p>
            <a:r>
              <a:rPr lang="en-GB" dirty="0"/>
              <a:t>What are the barriers? - 5</a:t>
            </a:r>
          </a:p>
        </p:txBody>
      </p:sp>
      <p:graphicFrame>
        <p:nvGraphicFramePr>
          <p:cNvPr id="4" name="Content Placeholder 3">
            <a:extLst>
              <a:ext uri="{FF2B5EF4-FFF2-40B4-BE49-F238E27FC236}">
                <a16:creationId xmlns:a16="http://schemas.microsoft.com/office/drawing/2014/main" id="{E770AB4B-E78B-DB11-096A-AFE8FAFFB037}"/>
              </a:ext>
            </a:extLst>
          </p:cNvPr>
          <p:cNvGraphicFramePr>
            <a:graphicFrameLocks noGrp="1"/>
          </p:cNvGraphicFramePr>
          <p:nvPr>
            <p:ph idx="1"/>
            <p:extLst>
              <p:ext uri="{D42A27DB-BD31-4B8C-83A1-F6EECF244321}">
                <p14:modId xmlns:p14="http://schemas.microsoft.com/office/powerpoint/2010/main" val="1431681907"/>
              </p:ext>
            </p:extLst>
          </p:nvPr>
        </p:nvGraphicFramePr>
        <p:xfrm>
          <a:off x="556546" y="1268760"/>
          <a:ext cx="10868046" cy="5328592"/>
        </p:xfrm>
        <a:graphic>
          <a:graphicData uri="http://schemas.openxmlformats.org/drawingml/2006/table">
            <a:tbl>
              <a:tblPr firstRow="1" bandRow="1">
                <a:tableStyleId>{5940675A-B579-460E-94D1-54222C63F5DA}</a:tableStyleId>
              </a:tblPr>
              <a:tblGrid>
                <a:gridCol w="3706867">
                  <a:extLst>
                    <a:ext uri="{9D8B030D-6E8A-4147-A177-3AD203B41FA5}">
                      <a16:colId xmlns:a16="http://schemas.microsoft.com/office/drawing/2014/main" val="2086975988"/>
                    </a:ext>
                  </a:extLst>
                </a:gridCol>
                <a:gridCol w="7161179">
                  <a:extLst>
                    <a:ext uri="{9D8B030D-6E8A-4147-A177-3AD203B41FA5}">
                      <a16:colId xmlns:a16="http://schemas.microsoft.com/office/drawing/2014/main" val="3915440268"/>
                    </a:ext>
                  </a:extLst>
                </a:gridCol>
              </a:tblGrid>
              <a:tr h="488271">
                <a:tc>
                  <a:txBody>
                    <a:bodyPr/>
                    <a:lstStyle/>
                    <a:p>
                      <a:r>
                        <a:rPr lang="en-US" sz="2400" dirty="0"/>
                        <a:t>Compatible Device</a:t>
                      </a:r>
                      <a:endParaRPr lang="en-GB" sz="2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lvl="0"/>
                      <a:r>
                        <a:rPr lang="en-US" sz="2400" b="0" dirty="0">
                          <a:solidFill>
                            <a:schemeClr val="tx1"/>
                          </a:solidFill>
                          <a:latin typeface="+mn-lt"/>
                          <a:cs typeface="Calibri" panose="020F0502020204030204" pitchFamily="34" charset="0"/>
                        </a:rPr>
                        <a:t>No device, wrong OS, outdated OS</a:t>
                      </a:r>
                      <a:endParaRPr lang="en-GB" sz="2400" b="0" dirty="0">
                        <a:solidFill>
                          <a:schemeClr val="tx1"/>
                        </a:solidFill>
                        <a:latin typeface="+mn-lt"/>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94738016"/>
                  </a:ext>
                </a:extLst>
              </a:tr>
              <a:tr h="1332002">
                <a:tc>
                  <a:txBody>
                    <a:bodyPr/>
                    <a:lstStyle/>
                    <a:p>
                      <a:r>
                        <a:rPr lang="en-US" sz="2400" dirty="0"/>
                        <a:t>Willing and able to participate</a:t>
                      </a:r>
                      <a:endParaRPr lang="en-GB" sz="2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lvl="0"/>
                      <a:r>
                        <a:rPr lang="en-US" sz="2400" b="0" dirty="0">
                          <a:solidFill>
                            <a:schemeClr val="tx1"/>
                          </a:solidFill>
                          <a:latin typeface="+mn-lt"/>
                          <a:cs typeface="Calibri" panose="020F0502020204030204" pitchFamily="34" charset="0"/>
                        </a:rPr>
                        <a:t>Doesn’t want to, not interested, too busy, privacy concerns, sensitive information, data security concerns, survey asking too much</a:t>
                      </a:r>
                      <a:endParaRPr lang="en-GB" sz="2400" b="0" dirty="0">
                        <a:solidFill>
                          <a:schemeClr val="tx1"/>
                        </a:solidFill>
                        <a:latin typeface="+mn-lt"/>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29337757"/>
                  </a:ext>
                </a:extLst>
              </a:tr>
              <a:tr h="842769">
                <a:tc>
                  <a:txBody>
                    <a:bodyPr/>
                    <a:lstStyle/>
                    <a:p>
                      <a:r>
                        <a:rPr lang="en-US" sz="2400" dirty="0"/>
                        <a:t>Find app</a:t>
                      </a:r>
                      <a:endParaRPr lang="en-GB" sz="2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lvl="0"/>
                      <a:r>
                        <a:rPr lang="en-US" sz="2400" b="0" kern="1200" dirty="0">
                          <a:solidFill>
                            <a:schemeClr val="tx1"/>
                          </a:solidFill>
                          <a:latin typeface="+mn-lt"/>
                          <a:cs typeface="Calibri" panose="020F0502020204030204" pitchFamily="34" charset="0"/>
                        </a:rPr>
                        <a:t>Mis-type app name, does not </a:t>
                      </a:r>
                      <a:r>
                        <a:rPr lang="en-US" sz="2400" b="0" kern="1200" dirty="0" err="1">
                          <a:solidFill>
                            <a:schemeClr val="tx1"/>
                          </a:solidFill>
                          <a:latin typeface="+mn-lt"/>
                          <a:cs typeface="Calibri" panose="020F0502020204030204" pitchFamily="34" charset="0"/>
                        </a:rPr>
                        <a:t>recognise</a:t>
                      </a:r>
                      <a:r>
                        <a:rPr lang="en-US" sz="2400" b="0" kern="1200" dirty="0">
                          <a:solidFill>
                            <a:schemeClr val="tx1"/>
                          </a:solidFill>
                          <a:latin typeface="+mn-lt"/>
                          <a:cs typeface="Calibri" panose="020F0502020204030204" pitchFamily="34" charset="0"/>
                        </a:rPr>
                        <a:t> app, link broken</a:t>
                      </a:r>
                      <a:endParaRPr lang="en-GB" sz="2400" b="0" kern="1200" dirty="0">
                        <a:solidFill>
                          <a:schemeClr val="tx1"/>
                        </a:solidFill>
                        <a:latin typeface="+mn-lt"/>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60598827"/>
                  </a:ext>
                </a:extLst>
              </a:tr>
              <a:tr h="488271">
                <a:tc>
                  <a:txBody>
                    <a:bodyPr/>
                    <a:lstStyle/>
                    <a:p>
                      <a:r>
                        <a:rPr lang="en-US" sz="2400" dirty="0"/>
                        <a:t>Install app</a:t>
                      </a:r>
                      <a:endParaRPr lang="en-GB" sz="2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latin typeface="+mn-lt"/>
                          <a:ea typeface="+mn-ea"/>
                          <a:cs typeface="Calibri" panose="020F0502020204030204" pitchFamily="34" charset="0"/>
                        </a:rPr>
                        <a:t>Lack of storage space, limited data plan</a:t>
                      </a:r>
                      <a:endParaRPr lang="en-GB" sz="2400" b="0" kern="1200" dirty="0">
                        <a:solidFill>
                          <a:schemeClr val="tx1"/>
                        </a:solidFill>
                        <a:latin typeface="+mn-lt"/>
                        <a:ea typeface="+mn-ea"/>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00865217"/>
                  </a:ext>
                </a:extLst>
              </a:tr>
              <a:tr h="488271">
                <a:tc>
                  <a:txBody>
                    <a:bodyPr/>
                    <a:lstStyle/>
                    <a:p>
                      <a:r>
                        <a:rPr lang="en-US" sz="2400" dirty="0"/>
                        <a:t>Log in to app</a:t>
                      </a:r>
                      <a:endParaRPr lang="en-GB" sz="2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lvl="0"/>
                      <a:r>
                        <a:rPr lang="en-US" sz="2400" b="0" dirty="0">
                          <a:solidFill>
                            <a:schemeClr val="tx1"/>
                          </a:solidFill>
                          <a:latin typeface="+mn-lt"/>
                        </a:rPr>
                        <a:t>Typo, log-in not working</a:t>
                      </a:r>
                      <a:endParaRPr lang="en-GB" sz="2400" b="0" dirty="0">
                        <a:solidFill>
                          <a:schemeClr val="tx1"/>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13752649"/>
                  </a:ext>
                </a:extLst>
              </a:tr>
              <a:tr h="712466">
                <a:tc>
                  <a:txBody>
                    <a:bodyPr/>
                    <a:lstStyle/>
                    <a:p>
                      <a:endParaRPr lang="en-GB" sz="24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lvl="0"/>
                      <a:endParaRPr lang="en-GB" sz="2400" b="0" kern="1200" dirty="0">
                        <a:solidFill>
                          <a:schemeClr val="bg1"/>
                        </a:solidFill>
                        <a:latin typeface="+mn-lt"/>
                        <a:ea typeface="+mn-ea"/>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23537116"/>
                  </a:ext>
                </a:extLst>
              </a:tr>
              <a:tr h="488271">
                <a:tc>
                  <a:txBody>
                    <a:bodyPr/>
                    <a:lstStyle/>
                    <a:p>
                      <a:endParaRPr lang="en-GB" sz="24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b="0" dirty="0">
                        <a:solidFill>
                          <a:schemeClr val="bg1"/>
                        </a:solidFill>
                        <a:latin typeface="+mn-lt"/>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30590519"/>
                  </a:ext>
                </a:extLst>
              </a:tr>
              <a:tr h="488271">
                <a:tc>
                  <a:txBody>
                    <a:bodyPr/>
                    <a:lstStyle/>
                    <a:p>
                      <a:endParaRPr lang="en-GB" sz="24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lvl="0"/>
                      <a:endParaRPr lang="en-GB" sz="2400" b="0" kern="1200" dirty="0">
                        <a:solidFill>
                          <a:schemeClr val="bg1"/>
                        </a:solidFill>
                        <a:latin typeface="+mn-lt"/>
                        <a:ea typeface="+mn-ea"/>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75352196"/>
                  </a:ext>
                </a:extLst>
              </a:tr>
            </a:tbl>
          </a:graphicData>
        </a:graphic>
      </p:graphicFrame>
    </p:spTree>
    <p:extLst>
      <p:ext uri="{BB962C8B-B14F-4D97-AF65-F5344CB8AC3E}">
        <p14:creationId xmlns:p14="http://schemas.microsoft.com/office/powerpoint/2010/main" val="334830224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19168-7CB1-48CC-C5D0-4D1E208839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C89892-6207-8977-EBCF-79B167FA3BB2}"/>
              </a:ext>
            </a:extLst>
          </p:cNvPr>
          <p:cNvSpPr>
            <a:spLocks noGrp="1"/>
          </p:cNvSpPr>
          <p:nvPr>
            <p:ph type="title"/>
          </p:nvPr>
        </p:nvSpPr>
        <p:spPr/>
        <p:txBody>
          <a:bodyPr/>
          <a:lstStyle/>
          <a:p>
            <a:r>
              <a:rPr lang="en-GB" dirty="0"/>
              <a:t>What are the barriers? - 6</a:t>
            </a:r>
          </a:p>
        </p:txBody>
      </p:sp>
      <p:graphicFrame>
        <p:nvGraphicFramePr>
          <p:cNvPr id="4" name="Content Placeholder 3">
            <a:extLst>
              <a:ext uri="{FF2B5EF4-FFF2-40B4-BE49-F238E27FC236}">
                <a16:creationId xmlns:a16="http://schemas.microsoft.com/office/drawing/2014/main" id="{2E4D8468-860A-5764-91F9-8244D408ADBD}"/>
              </a:ext>
            </a:extLst>
          </p:cNvPr>
          <p:cNvGraphicFramePr>
            <a:graphicFrameLocks noGrp="1"/>
          </p:cNvGraphicFramePr>
          <p:nvPr>
            <p:ph idx="1"/>
            <p:extLst>
              <p:ext uri="{D42A27DB-BD31-4B8C-83A1-F6EECF244321}">
                <p14:modId xmlns:p14="http://schemas.microsoft.com/office/powerpoint/2010/main" val="311086957"/>
              </p:ext>
            </p:extLst>
          </p:nvPr>
        </p:nvGraphicFramePr>
        <p:xfrm>
          <a:off x="556546" y="1268760"/>
          <a:ext cx="10868046" cy="5328592"/>
        </p:xfrm>
        <a:graphic>
          <a:graphicData uri="http://schemas.openxmlformats.org/drawingml/2006/table">
            <a:tbl>
              <a:tblPr firstRow="1" bandRow="1">
                <a:tableStyleId>{5940675A-B579-460E-94D1-54222C63F5DA}</a:tableStyleId>
              </a:tblPr>
              <a:tblGrid>
                <a:gridCol w="3706867">
                  <a:extLst>
                    <a:ext uri="{9D8B030D-6E8A-4147-A177-3AD203B41FA5}">
                      <a16:colId xmlns:a16="http://schemas.microsoft.com/office/drawing/2014/main" val="2086975988"/>
                    </a:ext>
                  </a:extLst>
                </a:gridCol>
                <a:gridCol w="7161179">
                  <a:extLst>
                    <a:ext uri="{9D8B030D-6E8A-4147-A177-3AD203B41FA5}">
                      <a16:colId xmlns:a16="http://schemas.microsoft.com/office/drawing/2014/main" val="3915440268"/>
                    </a:ext>
                  </a:extLst>
                </a:gridCol>
              </a:tblGrid>
              <a:tr h="488271">
                <a:tc>
                  <a:txBody>
                    <a:bodyPr/>
                    <a:lstStyle/>
                    <a:p>
                      <a:r>
                        <a:rPr lang="en-US" sz="2400" dirty="0"/>
                        <a:t>Compatible Device</a:t>
                      </a:r>
                      <a:endParaRPr lang="en-GB" sz="2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lvl="0"/>
                      <a:r>
                        <a:rPr lang="en-US" sz="2400" b="0" dirty="0">
                          <a:solidFill>
                            <a:schemeClr val="tx1"/>
                          </a:solidFill>
                          <a:latin typeface="+mn-lt"/>
                          <a:cs typeface="Calibri" panose="020F0502020204030204" pitchFamily="34" charset="0"/>
                        </a:rPr>
                        <a:t>No device, wrong OS, outdated OS</a:t>
                      </a:r>
                      <a:endParaRPr lang="en-GB" sz="2400" b="0" dirty="0">
                        <a:solidFill>
                          <a:schemeClr val="tx1"/>
                        </a:solidFill>
                        <a:latin typeface="+mn-lt"/>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94738016"/>
                  </a:ext>
                </a:extLst>
              </a:tr>
              <a:tr h="1332002">
                <a:tc>
                  <a:txBody>
                    <a:bodyPr/>
                    <a:lstStyle/>
                    <a:p>
                      <a:r>
                        <a:rPr lang="en-US" sz="2400" dirty="0"/>
                        <a:t>Willing and able to participate</a:t>
                      </a:r>
                      <a:endParaRPr lang="en-GB" sz="2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lvl="0"/>
                      <a:r>
                        <a:rPr lang="en-US" sz="2400" b="0" dirty="0">
                          <a:solidFill>
                            <a:schemeClr val="tx1"/>
                          </a:solidFill>
                          <a:latin typeface="+mn-lt"/>
                          <a:cs typeface="Calibri" panose="020F0502020204030204" pitchFamily="34" charset="0"/>
                        </a:rPr>
                        <a:t>Doesn’t want to, not interested, too busy, privacy concerns, sensitive information, data security concerns, survey asking too much</a:t>
                      </a:r>
                      <a:endParaRPr lang="en-GB" sz="2400" b="0" dirty="0">
                        <a:solidFill>
                          <a:schemeClr val="tx1"/>
                        </a:solidFill>
                        <a:latin typeface="+mn-lt"/>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29337757"/>
                  </a:ext>
                </a:extLst>
              </a:tr>
              <a:tr h="842769">
                <a:tc>
                  <a:txBody>
                    <a:bodyPr/>
                    <a:lstStyle/>
                    <a:p>
                      <a:r>
                        <a:rPr lang="en-US" sz="2400" dirty="0"/>
                        <a:t>Find app</a:t>
                      </a:r>
                      <a:endParaRPr lang="en-GB" sz="2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lvl="0"/>
                      <a:r>
                        <a:rPr lang="en-US" sz="2400" b="0" kern="1200" dirty="0">
                          <a:solidFill>
                            <a:schemeClr val="tx1"/>
                          </a:solidFill>
                          <a:latin typeface="+mn-lt"/>
                          <a:cs typeface="Calibri" panose="020F0502020204030204" pitchFamily="34" charset="0"/>
                        </a:rPr>
                        <a:t>Mis-type app name, does not </a:t>
                      </a:r>
                      <a:r>
                        <a:rPr lang="en-US" sz="2400" b="0" kern="1200" dirty="0" err="1">
                          <a:solidFill>
                            <a:schemeClr val="tx1"/>
                          </a:solidFill>
                          <a:latin typeface="+mn-lt"/>
                          <a:cs typeface="Calibri" panose="020F0502020204030204" pitchFamily="34" charset="0"/>
                        </a:rPr>
                        <a:t>recognise</a:t>
                      </a:r>
                      <a:r>
                        <a:rPr lang="en-US" sz="2400" b="0" kern="1200" dirty="0">
                          <a:solidFill>
                            <a:schemeClr val="tx1"/>
                          </a:solidFill>
                          <a:latin typeface="+mn-lt"/>
                          <a:cs typeface="Calibri" panose="020F0502020204030204" pitchFamily="34" charset="0"/>
                        </a:rPr>
                        <a:t> app, link broken</a:t>
                      </a:r>
                      <a:endParaRPr lang="en-GB" sz="2400" b="0" kern="1200" dirty="0">
                        <a:solidFill>
                          <a:schemeClr val="tx1"/>
                        </a:solidFill>
                        <a:latin typeface="+mn-lt"/>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60598827"/>
                  </a:ext>
                </a:extLst>
              </a:tr>
              <a:tr h="488271">
                <a:tc>
                  <a:txBody>
                    <a:bodyPr/>
                    <a:lstStyle/>
                    <a:p>
                      <a:r>
                        <a:rPr lang="en-US" sz="2400" dirty="0"/>
                        <a:t>Install app</a:t>
                      </a:r>
                      <a:endParaRPr lang="en-GB" sz="2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latin typeface="+mn-lt"/>
                          <a:ea typeface="+mn-ea"/>
                          <a:cs typeface="Calibri" panose="020F0502020204030204" pitchFamily="34" charset="0"/>
                        </a:rPr>
                        <a:t>Lack of storage space, limited data plan</a:t>
                      </a:r>
                      <a:endParaRPr lang="en-GB" sz="2400" b="0" kern="1200" dirty="0">
                        <a:solidFill>
                          <a:schemeClr val="tx1"/>
                        </a:solidFill>
                        <a:latin typeface="+mn-lt"/>
                        <a:ea typeface="+mn-ea"/>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00865217"/>
                  </a:ext>
                </a:extLst>
              </a:tr>
              <a:tr h="488271">
                <a:tc>
                  <a:txBody>
                    <a:bodyPr/>
                    <a:lstStyle/>
                    <a:p>
                      <a:r>
                        <a:rPr lang="en-US" sz="2400" dirty="0"/>
                        <a:t>Log in to app</a:t>
                      </a:r>
                      <a:endParaRPr lang="en-GB" sz="2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lvl="0"/>
                      <a:r>
                        <a:rPr lang="en-US" sz="2400" b="0" dirty="0">
                          <a:solidFill>
                            <a:schemeClr val="tx1"/>
                          </a:solidFill>
                          <a:latin typeface="+mn-lt"/>
                        </a:rPr>
                        <a:t>Typo, log-in not working</a:t>
                      </a:r>
                      <a:endParaRPr lang="en-GB" sz="2400" b="0" dirty="0">
                        <a:solidFill>
                          <a:schemeClr val="tx1"/>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13752649"/>
                  </a:ext>
                </a:extLst>
              </a:tr>
              <a:tr h="712466">
                <a:tc>
                  <a:txBody>
                    <a:bodyPr/>
                    <a:lstStyle/>
                    <a:p>
                      <a:r>
                        <a:rPr lang="en-US" sz="2400" dirty="0"/>
                        <a:t>Set relevant permissions</a:t>
                      </a:r>
                      <a:endParaRPr lang="en-GB" sz="2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lvl="0"/>
                      <a:r>
                        <a:rPr lang="en-US" sz="2400" b="0" kern="1200" dirty="0">
                          <a:solidFill>
                            <a:schemeClr val="tx1"/>
                          </a:solidFill>
                          <a:latin typeface="+mn-lt"/>
                          <a:ea typeface="+mn-ea"/>
                          <a:cs typeface="Calibri" panose="020F0502020204030204" pitchFamily="34" charset="0"/>
                        </a:rPr>
                        <a:t>Not willing, misunderstanding why required</a:t>
                      </a:r>
                      <a:endParaRPr lang="en-GB" sz="2400" b="0" kern="1200" dirty="0">
                        <a:solidFill>
                          <a:schemeClr val="tx1"/>
                        </a:solidFill>
                        <a:latin typeface="+mn-lt"/>
                        <a:ea typeface="+mn-ea"/>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23537116"/>
                  </a:ext>
                </a:extLst>
              </a:tr>
              <a:tr h="488271">
                <a:tc>
                  <a:txBody>
                    <a:bodyPr/>
                    <a:lstStyle/>
                    <a:p>
                      <a:endParaRPr lang="en-GB" sz="24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b="0" dirty="0">
                        <a:solidFill>
                          <a:schemeClr val="bg1"/>
                        </a:solidFill>
                        <a:latin typeface="+mn-lt"/>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30590519"/>
                  </a:ext>
                </a:extLst>
              </a:tr>
              <a:tr h="488271">
                <a:tc>
                  <a:txBody>
                    <a:bodyPr/>
                    <a:lstStyle/>
                    <a:p>
                      <a:endParaRPr lang="en-GB" sz="24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lvl="0"/>
                      <a:endParaRPr lang="en-GB" sz="2400" b="0" kern="1200" dirty="0">
                        <a:solidFill>
                          <a:schemeClr val="bg1"/>
                        </a:solidFill>
                        <a:latin typeface="+mn-lt"/>
                        <a:ea typeface="+mn-ea"/>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75352196"/>
                  </a:ext>
                </a:extLst>
              </a:tr>
            </a:tbl>
          </a:graphicData>
        </a:graphic>
      </p:graphicFrame>
    </p:spTree>
    <p:extLst>
      <p:ext uri="{BB962C8B-B14F-4D97-AF65-F5344CB8AC3E}">
        <p14:creationId xmlns:p14="http://schemas.microsoft.com/office/powerpoint/2010/main" val="236166678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6ABB6A-E341-1D93-BFF6-A1E0F13A1A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B85579-CF11-29D3-21B8-7B71A637ACD6}"/>
              </a:ext>
            </a:extLst>
          </p:cNvPr>
          <p:cNvSpPr>
            <a:spLocks noGrp="1"/>
          </p:cNvSpPr>
          <p:nvPr>
            <p:ph type="title"/>
          </p:nvPr>
        </p:nvSpPr>
        <p:spPr/>
        <p:txBody>
          <a:bodyPr/>
          <a:lstStyle/>
          <a:p>
            <a:r>
              <a:rPr lang="en-GB" dirty="0"/>
              <a:t>What are the barriers? - 7</a:t>
            </a:r>
          </a:p>
        </p:txBody>
      </p:sp>
      <p:graphicFrame>
        <p:nvGraphicFramePr>
          <p:cNvPr id="4" name="Content Placeholder 3">
            <a:extLst>
              <a:ext uri="{FF2B5EF4-FFF2-40B4-BE49-F238E27FC236}">
                <a16:creationId xmlns:a16="http://schemas.microsoft.com/office/drawing/2014/main" id="{5004789B-DA94-EFBE-A340-AD588FC07D5F}"/>
              </a:ext>
            </a:extLst>
          </p:cNvPr>
          <p:cNvGraphicFramePr>
            <a:graphicFrameLocks noGrp="1"/>
          </p:cNvGraphicFramePr>
          <p:nvPr>
            <p:ph idx="1"/>
            <p:extLst>
              <p:ext uri="{D42A27DB-BD31-4B8C-83A1-F6EECF244321}">
                <p14:modId xmlns:p14="http://schemas.microsoft.com/office/powerpoint/2010/main" val="785303156"/>
              </p:ext>
            </p:extLst>
          </p:nvPr>
        </p:nvGraphicFramePr>
        <p:xfrm>
          <a:off x="556546" y="1268760"/>
          <a:ext cx="10868046" cy="5328592"/>
        </p:xfrm>
        <a:graphic>
          <a:graphicData uri="http://schemas.openxmlformats.org/drawingml/2006/table">
            <a:tbl>
              <a:tblPr firstRow="1" bandRow="1">
                <a:tableStyleId>{5940675A-B579-460E-94D1-54222C63F5DA}</a:tableStyleId>
              </a:tblPr>
              <a:tblGrid>
                <a:gridCol w="3706867">
                  <a:extLst>
                    <a:ext uri="{9D8B030D-6E8A-4147-A177-3AD203B41FA5}">
                      <a16:colId xmlns:a16="http://schemas.microsoft.com/office/drawing/2014/main" val="2086975988"/>
                    </a:ext>
                  </a:extLst>
                </a:gridCol>
                <a:gridCol w="7161179">
                  <a:extLst>
                    <a:ext uri="{9D8B030D-6E8A-4147-A177-3AD203B41FA5}">
                      <a16:colId xmlns:a16="http://schemas.microsoft.com/office/drawing/2014/main" val="3915440268"/>
                    </a:ext>
                  </a:extLst>
                </a:gridCol>
              </a:tblGrid>
              <a:tr h="488271">
                <a:tc>
                  <a:txBody>
                    <a:bodyPr/>
                    <a:lstStyle/>
                    <a:p>
                      <a:r>
                        <a:rPr lang="en-US" sz="2400" dirty="0"/>
                        <a:t>Compatible Device</a:t>
                      </a:r>
                      <a:endParaRPr lang="en-GB" sz="2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lvl="0"/>
                      <a:r>
                        <a:rPr lang="en-US" sz="2400" b="0" dirty="0">
                          <a:solidFill>
                            <a:schemeClr val="tx1"/>
                          </a:solidFill>
                          <a:latin typeface="+mn-lt"/>
                          <a:cs typeface="Calibri" panose="020F0502020204030204" pitchFamily="34" charset="0"/>
                        </a:rPr>
                        <a:t>No device, wrong OS, outdated OS</a:t>
                      </a:r>
                      <a:endParaRPr lang="en-GB" sz="2400" b="0" dirty="0">
                        <a:solidFill>
                          <a:schemeClr val="tx1"/>
                        </a:solidFill>
                        <a:latin typeface="+mn-lt"/>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94738016"/>
                  </a:ext>
                </a:extLst>
              </a:tr>
              <a:tr h="1332002">
                <a:tc>
                  <a:txBody>
                    <a:bodyPr/>
                    <a:lstStyle/>
                    <a:p>
                      <a:r>
                        <a:rPr lang="en-US" sz="2400" dirty="0"/>
                        <a:t>Willing and able to participate</a:t>
                      </a:r>
                      <a:endParaRPr lang="en-GB" sz="2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lvl="0"/>
                      <a:r>
                        <a:rPr lang="en-US" sz="2400" b="0" dirty="0">
                          <a:solidFill>
                            <a:schemeClr val="tx1"/>
                          </a:solidFill>
                          <a:latin typeface="+mn-lt"/>
                          <a:cs typeface="Calibri" panose="020F0502020204030204" pitchFamily="34" charset="0"/>
                        </a:rPr>
                        <a:t>Doesn’t want to, not interested, too busy, privacy concerns, sensitive information, data security concerns, survey asking too much</a:t>
                      </a:r>
                      <a:endParaRPr lang="en-GB" sz="2400" b="0" dirty="0">
                        <a:solidFill>
                          <a:schemeClr val="tx1"/>
                        </a:solidFill>
                        <a:latin typeface="+mn-lt"/>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29337757"/>
                  </a:ext>
                </a:extLst>
              </a:tr>
              <a:tr h="842769">
                <a:tc>
                  <a:txBody>
                    <a:bodyPr/>
                    <a:lstStyle/>
                    <a:p>
                      <a:r>
                        <a:rPr lang="en-US" sz="2400" dirty="0"/>
                        <a:t>Find app</a:t>
                      </a:r>
                      <a:endParaRPr lang="en-GB" sz="2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lvl="0"/>
                      <a:r>
                        <a:rPr lang="en-US" sz="2400" b="0" kern="1200" dirty="0">
                          <a:solidFill>
                            <a:schemeClr val="tx1"/>
                          </a:solidFill>
                          <a:latin typeface="+mn-lt"/>
                          <a:cs typeface="Calibri" panose="020F0502020204030204" pitchFamily="34" charset="0"/>
                        </a:rPr>
                        <a:t>Mis-type app name, does not </a:t>
                      </a:r>
                      <a:r>
                        <a:rPr lang="en-US" sz="2400" b="0" kern="1200" dirty="0" err="1">
                          <a:solidFill>
                            <a:schemeClr val="tx1"/>
                          </a:solidFill>
                          <a:latin typeface="+mn-lt"/>
                          <a:cs typeface="Calibri" panose="020F0502020204030204" pitchFamily="34" charset="0"/>
                        </a:rPr>
                        <a:t>recognise</a:t>
                      </a:r>
                      <a:r>
                        <a:rPr lang="en-US" sz="2400" b="0" kern="1200" dirty="0">
                          <a:solidFill>
                            <a:schemeClr val="tx1"/>
                          </a:solidFill>
                          <a:latin typeface="+mn-lt"/>
                          <a:cs typeface="Calibri" panose="020F0502020204030204" pitchFamily="34" charset="0"/>
                        </a:rPr>
                        <a:t> app, link broken</a:t>
                      </a:r>
                      <a:endParaRPr lang="en-GB" sz="2400" b="0" kern="1200" dirty="0">
                        <a:solidFill>
                          <a:schemeClr val="tx1"/>
                        </a:solidFill>
                        <a:latin typeface="+mn-lt"/>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60598827"/>
                  </a:ext>
                </a:extLst>
              </a:tr>
              <a:tr h="488271">
                <a:tc>
                  <a:txBody>
                    <a:bodyPr/>
                    <a:lstStyle/>
                    <a:p>
                      <a:r>
                        <a:rPr lang="en-US" sz="2400" dirty="0"/>
                        <a:t>Install app</a:t>
                      </a:r>
                      <a:endParaRPr lang="en-GB" sz="2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latin typeface="+mn-lt"/>
                          <a:ea typeface="+mn-ea"/>
                          <a:cs typeface="Calibri" panose="020F0502020204030204" pitchFamily="34" charset="0"/>
                        </a:rPr>
                        <a:t>Lack of storage space, limited data plan</a:t>
                      </a:r>
                      <a:endParaRPr lang="en-GB" sz="2400" b="0" kern="1200" dirty="0">
                        <a:solidFill>
                          <a:schemeClr val="tx1"/>
                        </a:solidFill>
                        <a:latin typeface="+mn-lt"/>
                        <a:ea typeface="+mn-ea"/>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00865217"/>
                  </a:ext>
                </a:extLst>
              </a:tr>
              <a:tr h="488271">
                <a:tc>
                  <a:txBody>
                    <a:bodyPr/>
                    <a:lstStyle/>
                    <a:p>
                      <a:r>
                        <a:rPr lang="en-US" sz="2400" dirty="0"/>
                        <a:t>Log in to app</a:t>
                      </a:r>
                      <a:endParaRPr lang="en-GB" sz="2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lvl="0"/>
                      <a:r>
                        <a:rPr lang="en-US" sz="2400" b="0" dirty="0">
                          <a:solidFill>
                            <a:schemeClr val="tx1"/>
                          </a:solidFill>
                          <a:latin typeface="+mn-lt"/>
                        </a:rPr>
                        <a:t>Typo, log-in not working</a:t>
                      </a:r>
                      <a:endParaRPr lang="en-GB" sz="2400" b="0" dirty="0">
                        <a:solidFill>
                          <a:schemeClr val="tx1"/>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13752649"/>
                  </a:ext>
                </a:extLst>
              </a:tr>
              <a:tr h="712466">
                <a:tc>
                  <a:txBody>
                    <a:bodyPr/>
                    <a:lstStyle/>
                    <a:p>
                      <a:r>
                        <a:rPr lang="en-US" sz="2400" dirty="0"/>
                        <a:t>Set relevant permissions</a:t>
                      </a:r>
                      <a:endParaRPr lang="en-GB" sz="2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lvl="0"/>
                      <a:r>
                        <a:rPr lang="en-US" sz="2400" b="0" kern="1200" dirty="0">
                          <a:solidFill>
                            <a:schemeClr val="tx1"/>
                          </a:solidFill>
                          <a:latin typeface="+mn-lt"/>
                          <a:ea typeface="+mn-ea"/>
                          <a:cs typeface="Calibri" panose="020F0502020204030204" pitchFamily="34" charset="0"/>
                        </a:rPr>
                        <a:t>Not willing, misunderstanding why required</a:t>
                      </a:r>
                      <a:endParaRPr lang="en-GB" sz="2400" b="0" kern="1200" dirty="0">
                        <a:solidFill>
                          <a:schemeClr val="tx1"/>
                        </a:solidFill>
                        <a:latin typeface="+mn-lt"/>
                        <a:ea typeface="+mn-ea"/>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23537116"/>
                  </a:ext>
                </a:extLst>
              </a:tr>
              <a:tr h="488271">
                <a:tc>
                  <a:txBody>
                    <a:bodyPr/>
                    <a:lstStyle/>
                    <a:p>
                      <a:r>
                        <a:rPr lang="en-US" sz="2400" dirty="0"/>
                        <a:t>Use app once</a:t>
                      </a:r>
                      <a:endParaRPr lang="en-GB" sz="2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mn-lt"/>
                          <a:cs typeface="Calibri" panose="020F0502020204030204" pitchFamily="34" charset="0"/>
                        </a:rPr>
                        <a:t>Not willing, delay before using, forgets</a:t>
                      </a:r>
                      <a:endParaRPr lang="en-GB" sz="2400" b="0" dirty="0">
                        <a:solidFill>
                          <a:schemeClr val="tx1"/>
                        </a:solidFill>
                        <a:latin typeface="+mn-lt"/>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30590519"/>
                  </a:ext>
                </a:extLst>
              </a:tr>
              <a:tr h="488271">
                <a:tc>
                  <a:txBody>
                    <a:bodyPr/>
                    <a:lstStyle/>
                    <a:p>
                      <a:endParaRPr lang="en-GB" sz="24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lvl="0"/>
                      <a:endParaRPr lang="en-GB" sz="2400" b="0" kern="1200" dirty="0">
                        <a:solidFill>
                          <a:schemeClr val="bg1"/>
                        </a:solidFill>
                        <a:latin typeface="+mn-lt"/>
                        <a:ea typeface="+mn-ea"/>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75352196"/>
                  </a:ext>
                </a:extLst>
              </a:tr>
            </a:tbl>
          </a:graphicData>
        </a:graphic>
      </p:graphicFrame>
    </p:spTree>
    <p:extLst>
      <p:ext uri="{BB962C8B-B14F-4D97-AF65-F5344CB8AC3E}">
        <p14:creationId xmlns:p14="http://schemas.microsoft.com/office/powerpoint/2010/main" val="226973951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ADA23-159F-7A4B-07F6-D1A235C85B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94F75A-19B0-5A27-21ED-AE2CB4C0A033}"/>
              </a:ext>
            </a:extLst>
          </p:cNvPr>
          <p:cNvSpPr>
            <a:spLocks noGrp="1"/>
          </p:cNvSpPr>
          <p:nvPr>
            <p:ph type="title"/>
          </p:nvPr>
        </p:nvSpPr>
        <p:spPr/>
        <p:txBody>
          <a:bodyPr/>
          <a:lstStyle/>
          <a:p>
            <a:r>
              <a:rPr lang="en-GB" dirty="0"/>
              <a:t>What are the barriers? - 8</a:t>
            </a:r>
          </a:p>
        </p:txBody>
      </p:sp>
      <p:graphicFrame>
        <p:nvGraphicFramePr>
          <p:cNvPr id="4" name="Content Placeholder 3">
            <a:extLst>
              <a:ext uri="{FF2B5EF4-FFF2-40B4-BE49-F238E27FC236}">
                <a16:creationId xmlns:a16="http://schemas.microsoft.com/office/drawing/2014/main" id="{7E9649B3-3E52-5F08-9021-B6F8CE497C28}"/>
              </a:ext>
            </a:extLst>
          </p:cNvPr>
          <p:cNvGraphicFramePr>
            <a:graphicFrameLocks noGrp="1"/>
          </p:cNvGraphicFramePr>
          <p:nvPr>
            <p:ph idx="1"/>
          </p:nvPr>
        </p:nvGraphicFramePr>
        <p:xfrm>
          <a:off x="556546" y="1268760"/>
          <a:ext cx="10868046" cy="5328592"/>
        </p:xfrm>
        <a:graphic>
          <a:graphicData uri="http://schemas.openxmlformats.org/drawingml/2006/table">
            <a:tbl>
              <a:tblPr firstRow="1" bandRow="1">
                <a:tableStyleId>{5940675A-B579-460E-94D1-54222C63F5DA}</a:tableStyleId>
              </a:tblPr>
              <a:tblGrid>
                <a:gridCol w="3706867">
                  <a:extLst>
                    <a:ext uri="{9D8B030D-6E8A-4147-A177-3AD203B41FA5}">
                      <a16:colId xmlns:a16="http://schemas.microsoft.com/office/drawing/2014/main" val="2086975988"/>
                    </a:ext>
                  </a:extLst>
                </a:gridCol>
                <a:gridCol w="7161179">
                  <a:extLst>
                    <a:ext uri="{9D8B030D-6E8A-4147-A177-3AD203B41FA5}">
                      <a16:colId xmlns:a16="http://schemas.microsoft.com/office/drawing/2014/main" val="3915440268"/>
                    </a:ext>
                  </a:extLst>
                </a:gridCol>
              </a:tblGrid>
              <a:tr h="488271">
                <a:tc>
                  <a:txBody>
                    <a:bodyPr/>
                    <a:lstStyle/>
                    <a:p>
                      <a:r>
                        <a:rPr lang="en-US" sz="2400" dirty="0"/>
                        <a:t>Compatible Device</a:t>
                      </a:r>
                      <a:endParaRPr lang="en-GB" sz="2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lvl="0"/>
                      <a:r>
                        <a:rPr lang="en-US" sz="2400" b="0" dirty="0">
                          <a:solidFill>
                            <a:schemeClr val="tx1"/>
                          </a:solidFill>
                          <a:latin typeface="+mn-lt"/>
                          <a:cs typeface="Calibri" panose="020F0502020204030204" pitchFamily="34" charset="0"/>
                        </a:rPr>
                        <a:t>No device, wrong OS, outdated OS</a:t>
                      </a:r>
                      <a:endParaRPr lang="en-GB" sz="2400" b="0" dirty="0">
                        <a:solidFill>
                          <a:schemeClr val="tx1"/>
                        </a:solidFill>
                        <a:latin typeface="+mn-lt"/>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94738016"/>
                  </a:ext>
                </a:extLst>
              </a:tr>
              <a:tr h="1332002">
                <a:tc>
                  <a:txBody>
                    <a:bodyPr/>
                    <a:lstStyle/>
                    <a:p>
                      <a:r>
                        <a:rPr lang="en-US" sz="2400" dirty="0"/>
                        <a:t>Willing and able to participate</a:t>
                      </a:r>
                      <a:endParaRPr lang="en-GB" sz="2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lvl="0"/>
                      <a:r>
                        <a:rPr lang="en-US" sz="2400" b="0" dirty="0">
                          <a:solidFill>
                            <a:schemeClr val="tx1"/>
                          </a:solidFill>
                          <a:latin typeface="+mn-lt"/>
                          <a:cs typeface="Calibri" panose="020F0502020204030204" pitchFamily="34" charset="0"/>
                        </a:rPr>
                        <a:t>Doesn’t want to, not interested, too busy, privacy concerns, sensitive information, data security concerns, survey asking too much</a:t>
                      </a:r>
                      <a:endParaRPr lang="en-GB" sz="2400" b="0" dirty="0">
                        <a:solidFill>
                          <a:schemeClr val="tx1"/>
                        </a:solidFill>
                        <a:latin typeface="+mn-lt"/>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29337757"/>
                  </a:ext>
                </a:extLst>
              </a:tr>
              <a:tr h="842769">
                <a:tc>
                  <a:txBody>
                    <a:bodyPr/>
                    <a:lstStyle/>
                    <a:p>
                      <a:r>
                        <a:rPr lang="en-US" sz="2400" dirty="0"/>
                        <a:t>Find app</a:t>
                      </a:r>
                      <a:endParaRPr lang="en-GB" sz="2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lvl="0"/>
                      <a:r>
                        <a:rPr lang="en-US" sz="2400" b="0" kern="1200" dirty="0">
                          <a:solidFill>
                            <a:schemeClr val="tx1"/>
                          </a:solidFill>
                          <a:latin typeface="+mn-lt"/>
                          <a:cs typeface="Calibri" panose="020F0502020204030204" pitchFamily="34" charset="0"/>
                        </a:rPr>
                        <a:t>Mis-type app name, does not </a:t>
                      </a:r>
                      <a:r>
                        <a:rPr lang="en-US" sz="2400" b="0" kern="1200" dirty="0" err="1">
                          <a:solidFill>
                            <a:schemeClr val="tx1"/>
                          </a:solidFill>
                          <a:latin typeface="+mn-lt"/>
                          <a:cs typeface="Calibri" panose="020F0502020204030204" pitchFamily="34" charset="0"/>
                        </a:rPr>
                        <a:t>recognise</a:t>
                      </a:r>
                      <a:r>
                        <a:rPr lang="en-US" sz="2400" b="0" kern="1200" dirty="0">
                          <a:solidFill>
                            <a:schemeClr val="tx1"/>
                          </a:solidFill>
                          <a:latin typeface="+mn-lt"/>
                          <a:cs typeface="Calibri" panose="020F0502020204030204" pitchFamily="34" charset="0"/>
                        </a:rPr>
                        <a:t> app, link broken</a:t>
                      </a:r>
                      <a:endParaRPr lang="en-GB" sz="2400" b="0" kern="1200" dirty="0">
                        <a:solidFill>
                          <a:schemeClr val="tx1"/>
                        </a:solidFill>
                        <a:latin typeface="+mn-lt"/>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60598827"/>
                  </a:ext>
                </a:extLst>
              </a:tr>
              <a:tr h="488271">
                <a:tc>
                  <a:txBody>
                    <a:bodyPr/>
                    <a:lstStyle/>
                    <a:p>
                      <a:r>
                        <a:rPr lang="en-US" sz="2400" dirty="0"/>
                        <a:t>Install app</a:t>
                      </a:r>
                      <a:endParaRPr lang="en-GB" sz="2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latin typeface="+mn-lt"/>
                          <a:ea typeface="+mn-ea"/>
                          <a:cs typeface="Calibri" panose="020F0502020204030204" pitchFamily="34" charset="0"/>
                        </a:rPr>
                        <a:t>Lack of storage space, limited data plan</a:t>
                      </a:r>
                      <a:endParaRPr lang="en-GB" sz="2400" b="0" kern="1200" dirty="0">
                        <a:solidFill>
                          <a:schemeClr val="tx1"/>
                        </a:solidFill>
                        <a:latin typeface="+mn-lt"/>
                        <a:ea typeface="+mn-ea"/>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00865217"/>
                  </a:ext>
                </a:extLst>
              </a:tr>
              <a:tr h="488271">
                <a:tc>
                  <a:txBody>
                    <a:bodyPr/>
                    <a:lstStyle/>
                    <a:p>
                      <a:r>
                        <a:rPr lang="en-US" sz="2400" dirty="0"/>
                        <a:t>Log in to app</a:t>
                      </a:r>
                      <a:endParaRPr lang="en-GB" sz="2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lvl="0"/>
                      <a:r>
                        <a:rPr lang="en-US" sz="2400" b="0" dirty="0">
                          <a:solidFill>
                            <a:schemeClr val="tx1"/>
                          </a:solidFill>
                          <a:latin typeface="+mn-lt"/>
                        </a:rPr>
                        <a:t>Typo, log-in not working</a:t>
                      </a:r>
                      <a:endParaRPr lang="en-GB" sz="2400" b="0" dirty="0">
                        <a:solidFill>
                          <a:schemeClr val="tx1"/>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13752649"/>
                  </a:ext>
                </a:extLst>
              </a:tr>
              <a:tr h="712466">
                <a:tc>
                  <a:txBody>
                    <a:bodyPr/>
                    <a:lstStyle/>
                    <a:p>
                      <a:r>
                        <a:rPr lang="en-US" sz="2400" dirty="0"/>
                        <a:t>Set relevant permissions</a:t>
                      </a:r>
                      <a:endParaRPr lang="en-GB" sz="2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lvl="0"/>
                      <a:r>
                        <a:rPr lang="en-US" sz="2400" b="0" kern="1200" dirty="0">
                          <a:solidFill>
                            <a:schemeClr val="tx1"/>
                          </a:solidFill>
                          <a:latin typeface="+mn-lt"/>
                          <a:ea typeface="+mn-ea"/>
                          <a:cs typeface="Calibri" panose="020F0502020204030204" pitchFamily="34" charset="0"/>
                        </a:rPr>
                        <a:t>Not willing, misunderstanding why required</a:t>
                      </a:r>
                      <a:endParaRPr lang="en-GB" sz="2400" b="0" kern="1200" dirty="0">
                        <a:solidFill>
                          <a:schemeClr val="tx1"/>
                        </a:solidFill>
                        <a:latin typeface="+mn-lt"/>
                        <a:ea typeface="+mn-ea"/>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23537116"/>
                  </a:ext>
                </a:extLst>
              </a:tr>
              <a:tr h="488271">
                <a:tc>
                  <a:txBody>
                    <a:bodyPr/>
                    <a:lstStyle/>
                    <a:p>
                      <a:r>
                        <a:rPr lang="en-US" sz="2400" dirty="0"/>
                        <a:t>Use app once</a:t>
                      </a:r>
                      <a:endParaRPr lang="en-GB" sz="2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mn-lt"/>
                          <a:cs typeface="Calibri" panose="020F0502020204030204" pitchFamily="34" charset="0"/>
                        </a:rPr>
                        <a:t>Not willing, delay before using, forgets</a:t>
                      </a:r>
                      <a:endParaRPr lang="en-GB" sz="2400" b="0" dirty="0">
                        <a:solidFill>
                          <a:schemeClr val="tx1"/>
                        </a:solidFill>
                        <a:latin typeface="+mn-lt"/>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30590519"/>
                  </a:ext>
                </a:extLst>
              </a:tr>
              <a:tr h="488271">
                <a:tc>
                  <a:txBody>
                    <a:bodyPr/>
                    <a:lstStyle/>
                    <a:p>
                      <a:r>
                        <a:rPr lang="en-US" sz="2400" dirty="0"/>
                        <a:t>Adhere to study protocol</a:t>
                      </a:r>
                      <a:endParaRPr lang="en-GB" sz="2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lvl="0"/>
                      <a:r>
                        <a:rPr lang="en-US" sz="2400" b="0" kern="1200" dirty="0">
                          <a:solidFill>
                            <a:schemeClr val="tx1"/>
                          </a:solidFill>
                          <a:latin typeface="+mn-lt"/>
                          <a:ea typeface="+mn-ea"/>
                          <a:cs typeface="Calibri" panose="020F0502020204030204" pitchFamily="34" charset="0"/>
                        </a:rPr>
                        <a:t>Not willing, forgets, weak internet signal</a:t>
                      </a:r>
                      <a:endParaRPr lang="en-GB" sz="2400" b="0" kern="1200" dirty="0">
                        <a:solidFill>
                          <a:schemeClr val="tx1"/>
                        </a:solidFill>
                        <a:latin typeface="+mn-lt"/>
                        <a:ea typeface="+mn-ea"/>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75352196"/>
                  </a:ext>
                </a:extLst>
              </a:tr>
            </a:tbl>
          </a:graphicData>
        </a:graphic>
      </p:graphicFrame>
    </p:spTree>
    <p:extLst>
      <p:ext uri="{BB962C8B-B14F-4D97-AF65-F5344CB8AC3E}">
        <p14:creationId xmlns:p14="http://schemas.microsoft.com/office/powerpoint/2010/main" val="368050452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7404E-7AFB-D558-0D20-D6291DCDA3BE}"/>
              </a:ext>
            </a:extLst>
          </p:cNvPr>
          <p:cNvSpPr>
            <a:spLocks noGrp="1"/>
          </p:cNvSpPr>
          <p:nvPr>
            <p:ph type="title"/>
          </p:nvPr>
        </p:nvSpPr>
        <p:spPr/>
        <p:txBody>
          <a:bodyPr/>
          <a:lstStyle/>
          <a:p>
            <a:r>
              <a:rPr lang="en-GB" dirty="0"/>
              <a:t>What can we do to reduce barriers?</a:t>
            </a:r>
          </a:p>
        </p:txBody>
      </p:sp>
      <p:graphicFrame>
        <p:nvGraphicFramePr>
          <p:cNvPr id="4" name="Diagram 3">
            <a:extLst>
              <a:ext uri="{FF2B5EF4-FFF2-40B4-BE49-F238E27FC236}">
                <a16:creationId xmlns:a16="http://schemas.microsoft.com/office/drawing/2014/main" id="{7086E8D1-FD7E-8CA4-CC48-5189F02297E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72907399"/>
              </p:ext>
            </p:extLst>
          </p:nvPr>
        </p:nvGraphicFramePr>
        <p:xfrm>
          <a:off x="2135560" y="1052736"/>
          <a:ext cx="7560840"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C0974692-25CC-DD67-6BB9-A9E7799EF597}"/>
              </a:ext>
              <a:ext uri="{C183D7F6-B498-43B3-948B-1728B52AA6E4}">
                <adec:decorative xmlns:adec="http://schemas.microsoft.com/office/drawing/2017/decorative" val="1"/>
              </a:ext>
            </a:extLst>
          </p:cNvPr>
          <p:cNvSpPr/>
          <p:nvPr/>
        </p:nvSpPr>
        <p:spPr bwMode="auto">
          <a:xfrm>
            <a:off x="2135560" y="1600201"/>
            <a:ext cx="7632848" cy="4699693"/>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latin typeface="Arial" charset="0"/>
            </a:endParaRPr>
          </a:p>
        </p:txBody>
      </p:sp>
      <p:sp>
        <p:nvSpPr>
          <p:cNvPr id="6" name="TextBox 5">
            <a:extLst>
              <a:ext uri="{FF2B5EF4-FFF2-40B4-BE49-F238E27FC236}">
                <a16:creationId xmlns:a16="http://schemas.microsoft.com/office/drawing/2014/main" id="{6C7A5EAF-286F-0B1A-3EA2-0147A315A2A5}"/>
              </a:ext>
            </a:extLst>
          </p:cNvPr>
          <p:cNvSpPr txBox="1"/>
          <p:nvPr/>
        </p:nvSpPr>
        <p:spPr>
          <a:xfrm>
            <a:off x="1919536" y="6381328"/>
            <a:ext cx="6768752" cy="400110"/>
          </a:xfrm>
          <a:prstGeom prst="rect">
            <a:avLst/>
          </a:prstGeom>
          <a:noFill/>
        </p:spPr>
        <p:txBody>
          <a:bodyPr wrap="square" rtlCol="0">
            <a:spAutoFit/>
          </a:bodyPr>
          <a:lstStyle/>
          <a:p>
            <a:r>
              <a:rPr lang="en-GB" sz="2000" dirty="0">
                <a:latin typeface="Calibri" panose="020F0502020204030204" pitchFamily="34" charset="0"/>
                <a:cs typeface="Calibri" panose="020F0502020204030204" pitchFamily="34" charset="0"/>
              </a:rPr>
              <a:t>J</a:t>
            </a:r>
            <a:r>
              <a:rPr lang="de-DE" sz="2000" dirty="0">
                <a:latin typeface="Calibri" panose="020F0502020204030204" pitchFamily="34" charset="0"/>
                <a:cs typeface="Calibri" panose="020F0502020204030204" pitchFamily="34" charset="0"/>
              </a:rPr>
              <a:t>äckle</a:t>
            </a:r>
            <a:r>
              <a:rPr lang="en-GB" sz="2000" dirty="0">
                <a:latin typeface="Calibri" panose="020F0502020204030204" pitchFamily="34" charset="0"/>
                <a:cs typeface="Calibri" panose="020F0502020204030204" pitchFamily="34" charset="0"/>
              </a:rPr>
              <a:t>, Burton &amp; Couper (2023) </a:t>
            </a:r>
            <a:r>
              <a:rPr lang="en-GB" sz="2000" i="1" dirty="0">
                <a:latin typeface="Calibri" panose="020F0502020204030204" pitchFamily="34" charset="0"/>
                <a:cs typeface="Calibri" panose="020F0502020204030204" pitchFamily="34" charset="0"/>
              </a:rPr>
              <a:t>Fiscal Studies.</a:t>
            </a:r>
            <a:endParaRPr lang="en-US" sz="2000" dirty="0">
              <a:latin typeface="Calibri" panose="020F0502020204030204" pitchFamily="34" charset="0"/>
              <a:cs typeface="Calibri" panose="020F0502020204030204" pitchFamily="34" charset="0"/>
            </a:endParaRPr>
          </a:p>
        </p:txBody>
      </p:sp>
      <p:sp>
        <p:nvSpPr>
          <p:cNvPr id="5" name="Content Placeholder 7">
            <a:extLst>
              <a:ext uri="{FF2B5EF4-FFF2-40B4-BE49-F238E27FC236}">
                <a16:creationId xmlns:a16="http://schemas.microsoft.com/office/drawing/2014/main" id="{759E0395-B535-7484-DEC1-F1F6B95C79F6}"/>
              </a:ext>
            </a:extLst>
          </p:cNvPr>
          <p:cNvSpPr txBox="1">
            <a:spLocks/>
          </p:cNvSpPr>
          <p:nvPr/>
        </p:nvSpPr>
        <p:spPr bwMode="auto">
          <a:xfrm>
            <a:off x="504026" y="2280084"/>
            <a:ext cx="944880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rmAutofit fontScale="62500" lnSpcReduction="20000"/>
          </a:bodyPr>
          <a:lstStyle>
            <a:lvl1pPr marL="342900" indent="-342900" algn="l" rtl="0" eaLnBrk="0" fontAlgn="base" hangingPunct="0">
              <a:lnSpc>
                <a:spcPct val="110000"/>
              </a:lnSpc>
              <a:spcBef>
                <a:spcPct val="20000"/>
              </a:spcBef>
              <a:spcAft>
                <a:spcPct val="0"/>
              </a:spcAft>
              <a:buClr>
                <a:srgbClr val="0095D3"/>
              </a:buClr>
              <a:buChar char="•"/>
              <a:defRPr sz="3800">
                <a:solidFill>
                  <a:schemeClr val="tx1"/>
                </a:solidFill>
                <a:latin typeface="+mn-lt"/>
                <a:ea typeface="+mn-ea"/>
                <a:cs typeface="+mn-cs"/>
              </a:defRPr>
            </a:lvl1pPr>
            <a:lvl2pPr marL="1028700" indent="-571500" algn="l" rtl="0" eaLnBrk="0" fontAlgn="base" hangingPunct="0">
              <a:spcBef>
                <a:spcPct val="20000"/>
              </a:spcBef>
              <a:spcAft>
                <a:spcPct val="0"/>
              </a:spcAft>
              <a:buClr>
                <a:srgbClr val="1776B2"/>
              </a:buClr>
              <a:buFont typeface="Arial" panose="020B0604020202020204" pitchFamily="34" charset="0"/>
              <a:buChar char="•"/>
              <a:defRPr sz="3600">
                <a:solidFill>
                  <a:schemeClr val="tx1"/>
                </a:solidFill>
                <a:latin typeface="+mn-lt"/>
                <a:ea typeface="+mn-ea"/>
              </a:defRPr>
            </a:lvl2pPr>
            <a:lvl3pPr marL="1143000" marR="0" indent="-228600" algn="l" defTabSz="914400" rtl="0" eaLnBrk="0" fontAlgn="base" latinLnBrk="0" hangingPunct="0">
              <a:lnSpc>
                <a:spcPct val="100000"/>
              </a:lnSpc>
              <a:spcBef>
                <a:spcPct val="20000"/>
              </a:spcBef>
              <a:spcAft>
                <a:spcPct val="0"/>
              </a:spcAft>
              <a:buClrTx/>
              <a:buSzTx/>
              <a:buFontTx/>
              <a:buChar char="–"/>
              <a:tabLst/>
              <a:defRPr sz="3200" baseline="0">
                <a:solidFill>
                  <a:schemeClr val="tx1"/>
                </a:solidFill>
                <a:latin typeface="+mn-lt"/>
                <a:ea typeface="+mn-ea"/>
              </a:defRPr>
            </a:lvl3pPr>
            <a:lvl4pPr marL="1600200" indent="-228600" algn="l" rtl="0" eaLnBrk="0" fontAlgn="base" hangingPunct="0">
              <a:spcBef>
                <a:spcPct val="20000"/>
              </a:spcBef>
              <a:spcAft>
                <a:spcPct val="0"/>
              </a:spcAft>
              <a:defRPr sz="2200">
                <a:solidFill>
                  <a:srgbClr val="626464"/>
                </a:solidFill>
                <a:latin typeface="+mn-lt"/>
                <a:ea typeface="+mn-ea"/>
              </a:defRPr>
            </a:lvl4pPr>
            <a:lvl5pPr marL="2057400" indent="-228600" algn="l" rtl="0" eaLnBrk="0" fontAlgn="base" hangingPunct="0">
              <a:spcBef>
                <a:spcPct val="20000"/>
              </a:spcBef>
              <a:spcAft>
                <a:spcPct val="0"/>
              </a:spcAft>
              <a:buChar char="»"/>
              <a:defRPr sz="2200">
                <a:solidFill>
                  <a:srgbClr val="626464"/>
                </a:solidFill>
                <a:latin typeface="+mn-lt"/>
                <a:ea typeface="+mn-ea"/>
              </a:defRPr>
            </a:lvl5pPr>
            <a:lvl6pPr marL="2514600" indent="-228600" algn="l" rtl="0" fontAlgn="base">
              <a:spcBef>
                <a:spcPct val="20000"/>
              </a:spcBef>
              <a:spcAft>
                <a:spcPct val="0"/>
              </a:spcAft>
              <a:buChar char="»"/>
              <a:defRPr sz="2200">
                <a:solidFill>
                  <a:srgbClr val="626464"/>
                </a:solidFill>
                <a:latin typeface="+mn-lt"/>
                <a:ea typeface="+mn-ea"/>
              </a:defRPr>
            </a:lvl6pPr>
            <a:lvl7pPr marL="2971800" indent="-228600" algn="l" rtl="0" fontAlgn="base">
              <a:spcBef>
                <a:spcPct val="20000"/>
              </a:spcBef>
              <a:spcAft>
                <a:spcPct val="0"/>
              </a:spcAft>
              <a:buChar char="»"/>
              <a:defRPr sz="2200">
                <a:solidFill>
                  <a:srgbClr val="626464"/>
                </a:solidFill>
                <a:latin typeface="+mn-lt"/>
                <a:ea typeface="+mn-ea"/>
              </a:defRPr>
            </a:lvl7pPr>
            <a:lvl8pPr marL="3429000" indent="-228600" algn="l" rtl="0" fontAlgn="base">
              <a:spcBef>
                <a:spcPct val="20000"/>
              </a:spcBef>
              <a:spcAft>
                <a:spcPct val="0"/>
              </a:spcAft>
              <a:buChar char="»"/>
              <a:defRPr sz="2200">
                <a:solidFill>
                  <a:srgbClr val="626464"/>
                </a:solidFill>
                <a:latin typeface="+mn-lt"/>
                <a:ea typeface="+mn-ea"/>
              </a:defRPr>
            </a:lvl8pPr>
            <a:lvl9pPr marL="3886200" indent="-228600" algn="l" rtl="0" fontAlgn="base">
              <a:spcBef>
                <a:spcPct val="20000"/>
              </a:spcBef>
              <a:spcAft>
                <a:spcPct val="0"/>
              </a:spcAft>
              <a:buChar char="»"/>
              <a:defRPr sz="2200">
                <a:solidFill>
                  <a:srgbClr val="626464"/>
                </a:solidFill>
                <a:latin typeface="+mn-lt"/>
                <a:ea typeface="+mn-ea"/>
              </a:defRPr>
            </a:lvl9pPr>
          </a:lstStyle>
          <a:p>
            <a:r>
              <a:rPr lang="en-GB" kern="0" dirty="0"/>
              <a:t>Loan devices? </a:t>
            </a:r>
          </a:p>
          <a:p>
            <a:pPr lvl="1"/>
            <a:r>
              <a:rPr lang="en-GB" kern="0" dirty="0"/>
              <a:t>Expensive</a:t>
            </a:r>
          </a:p>
          <a:p>
            <a:pPr lvl="1"/>
            <a:r>
              <a:rPr lang="en-GB" kern="0" dirty="0"/>
              <a:t>Require training materials</a:t>
            </a:r>
          </a:p>
          <a:p>
            <a:pPr lvl="1"/>
            <a:r>
              <a:rPr lang="en-GB" kern="0" dirty="0"/>
              <a:t>Technical helpline</a:t>
            </a:r>
          </a:p>
          <a:p>
            <a:r>
              <a:rPr lang="en-GB" kern="0" dirty="0"/>
              <a:t>Check OS in questionnaire</a:t>
            </a:r>
          </a:p>
          <a:p>
            <a:pPr lvl="1"/>
            <a:r>
              <a:rPr lang="en-GB" kern="0" dirty="0"/>
              <a:t>Requires respondent to know it</a:t>
            </a:r>
          </a:p>
          <a:p>
            <a:pPr lvl="1"/>
            <a:r>
              <a:rPr lang="en-GB" kern="0" dirty="0"/>
              <a:t>Or instructions on how to find it</a:t>
            </a:r>
          </a:p>
          <a:p>
            <a:r>
              <a:rPr lang="en-GB" kern="0" dirty="0"/>
              <a:t>Design for lower/older OS</a:t>
            </a:r>
          </a:p>
          <a:p>
            <a:pPr lvl="1"/>
            <a:r>
              <a:rPr lang="en-GB" kern="0" dirty="0"/>
              <a:t>Loss of functionality for app</a:t>
            </a:r>
          </a:p>
        </p:txBody>
      </p:sp>
    </p:spTree>
    <p:extLst>
      <p:ext uri="{BB962C8B-B14F-4D97-AF65-F5344CB8AC3E}">
        <p14:creationId xmlns:p14="http://schemas.microsoft.com/office/powerpoint/2010/main" val="141463245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7404E-7AFB-D558-0D20-D6291DCDA3BE}"/>
              </a:ext>
            </a:extLst>
          </p:cNvPr>
          <p:cNvSpPr>
            <a:spLocks noGrp="1"/>
          </p:cNvSpPr>
          <p:nvPr>
            <p:ph type="title"/>
          </p:nvPr>
        </p:nvSpPr>
        <p:spPr/>
        <p:txBody>
          <a:bodyPr/>
          <a:lstStyle/>
          <a:p>
            <a:r>
              <a:rPr lang="en-GB" dirty="0"/>
              <a:t>What can we do to reduce barriers? - 2</a:t>
            </a:r>
          </a:p>
        </p:txBody>
      </p:sp>
      <p:graphicFrame>
        <p:nvGraphicFramePr>
          <p:cNvPr id="4" name="Diagram 3">
            <a:extLst>
              <a:ext uri="{FF2B5EF4-FFF2-40B4-BE49-F238E27FC236}">
                <a16:creationId xmlns:a16="http://schemas.microsoft.com/office/drawing/2014/main" id="{7086E8D1-FD7E-8CA4-CC48-5189F02297E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80945005"/>
              </p:ext>
            </p:extLst>
          </p:nvPr>
        </p:nvGraphicFramePr>
        <p:xfrm>
          <a:off x="2135560" y="1052736"/>
          <a:ext cx="7560840"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C0974692-25CC-DD67-6BB9-A9E7799EF597}"/>
              </a:ext>
              <a:ext uri="{C183D7F6-B498-43B3-948B-1728B52AA6E4}">
                <adec:decorative xmlns:adec="http://schemas.microsoft.com/office/drawing/2017/decorative" val="1"/>
              </a:ext>
            </a:extLst>
          </p:cNvPr>
          <p:cNvSpPr/>
          <p:nvPr/>
        </p:nvSpPr>
        <p:spPr bwMode="auto">
          <a:xfrm>
            <a:off x="2135560" y="3203550"/>
            <a:ext cx="7632848" cy="310577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latin typeface="Arial" charset="0"/>
            </a:endParaRPr>
          </a:p>
        </p:txBody>
      </p:sp>
      <p:sp>
        <p:nvSpPr>
          <p:cNvPr id="6" name="TextBox 5">
            <a:extLst>
              <a:ext uri="{FF2B5EF4-FFF2-40B4-BE49-F238E27FC236}">
                <a16:creationId xmlns:a16="http://schemas.microsoft.com/office/drawing/2014/main" id="{94A8E5BE-CC70-B5D2-F312-2BA29C1C2D04}"/>
              </a:ext>
            </a:extLst>
          </p:cNvPr>
          <p:cNvSpPr txBox="1"/>
          <p:nvPr/>
        </p:nvSpPr>
        <p:spPr>
          <a:xfrm>
            <a:off x="1919536" y="6381328"/>
            <a:ext cx="6768752" cy="400110"/>
          </a:xfrm>
          <a:prstGeom prst="rect">
            <a:avLst/>
          </a:prstGeom>
          <a:noFill/>
        </p:spPr>
        <p:txBody>
          <a:bodyPr wrap="square" rtlCol="0">
            <a:spAutoFit/>
          </a:bodyPr>
          <a:lstStyle/>
          <a:p>
            <a:r>
              <a:rPr lang="en-GB" sz="2000" dirty="0">
                <a:latin typeface="Calibri" panose="020F0502020204030204" pitchFamily="34" charset="0"/>
                <a:cs typeface="Calibri" panose="020F0502020204030204" pitchFamily="34" charset="0"/>
              </a:rPr>
              <a:t>J</a:t>
            </a:r>
            <a:r>
              <a:rPr lang="de-DE" sz="2000" dirty="0">
                <a:latin typeface="Calibri" panose="020F0502020204030204" pitchFamily="34" charset="0"/>
                <a:cs typeface="Calibri" panose="020F0502020204030204" pitchFamily="34" charset="0"/>
              </a:rPr>
              <a:t>äckle</a:t>
            </a:r>
            <a:r>
              <a:rPr lang="en-GB" sz="2000" dirty="0">
                <a:latin typeface="Calibri" panose="020F0502020204030204" pitchFamily="34" charset="0"/>
                <a:cs typeface="Calibri" panose="020F0502020204030204" pitchFamily="34" charset="0"/>
              </a:rPr>
              <a:t>, Burton &amp; Couper (2023) </a:t>
            </a:r>
            <a:r>
              <a:rPr lang="en-GB" sz="2000" i="1" dirty="0">
                <a:latin typeface="Calibri" panose="020F0502020204030204" pitchFamily="34" charset="0"/>
                <a:cs typeface="Calibri" panose="020F0502020204030204" pitchFamily="34" charset="0"/>
              </a:rPr>
              <a:t>Fiscal Studies.</a:t>
            </a:r>
            <a:endParaRPr lang="en-US" sz="2000" dirty="0">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01024C9B-FB27-D096-AF1A-0A219419CDD2}"/>
              </a:ext>
              <a:ext uri="{C183D7F6-B498-43B3-948B-1728B52AA6E4}">
                <adec:decorative xmlns:adec="http://schemas.microsoft.com/office/drawing/2017/decorative" val="1"/>
              </a:ext>
            </a:extLst>
          </p:cNvPr>
          <p:cNvSpPr/>
          <p:nvPr/>
        </p:nvSpPr>
        <p:spPr bwMode="auto">
          <a:xfrm>
            <a:off x="4871864" y="1672209"/>
            <a:ext cx="4896544" cy="153134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latin typeface="Arial" charset="0"/>
            </a:endParaRPr>
          </a:p>
        </p:txBody>
      </p:sp>
      <p:sp>
        <p:nvSpPr>
          <p:cNvPr id="5" name="TextBox 4">
            <a:extLst>
              <a:ext uri="{FF2B5EF4-FFF2-40B4-BE49-F238E27FC236}">
                <a16:creationId xmlns:a16="http://schemas.microsoft.com/office/drawing/2014/main" id="{19FC68E4-2237-725E-7DFA-531DC208FAEB}"/>
              </a:ext>
            </a:extLst>
          </p:cNvPr>
          <p:cNvSpPr txBox="1"/>
          <p:nvPr/>
        </p:nvSpPr>
        <p:spPr>
          <a:xfrm>
            <a:off x="5663952" y="1842164"/>
            <a:ext cx="2093394" cy="1200329"/>
          </a:xfrm>
          <a:prstGeom prst="rect">
            <a:avLst/>
          </a:prstGeom>
          <a:noFill/>
          <a:ln>
            <a:solidFill>
              <a:srgbClr val="FF0000"/>
            </a:solidFill>
          </a:ln>
        </p:spPr>
        <p:txBody>
          <a:bodyPr wrap="square">
            <a:spAutoFit/>
          </a:bodyPr>
          <a:lstStyle/>
          <a:p>
            <a:r>
              <a:rPr lang="en-US" dirty="0">
                <a:latin typeface="Arial" charset="0"/>
              </a:rPr>
              <a:t>How can we increase willingness?</a:t>
            </a:r>
            <a:endParaRPr lang="en-GB" dirty="0">
              <a:latin typeface="Arial" charset="0"/>
            </a:endParaRPr>
          </a:p>
        </p:txBody>
      </p:sp>
    </p:spTree>
    <p:extLst>
      <p:ext uri="{BB962C8B-B14F-4D97-AF65-F5344CB8AC3E}">
        <p14:creationId xmlns:p14="http://schemas.microsoft.com/office/powerpoint/2010/main" val="290287510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58A392-9A63-26D4-BBE8-62D69CBED5BE}"/>
              </a:ext>
            </a:extLst>
          </p:cNvPr>
          <p:cNvSpPr>
            <a:spLocks noGrp="1"/>
          </p:cNvSpPr>
          <p:nvPr>
            <p:ph type="title"/>
          </p:nvPr>
        </p:nvSpPr>
        <p:spPr/>
        <p:txBody>
          <a:bodyPr/>
          <a:lstStyle/>
          <a:p>
            <a:r>
              <a:rPr lang="en-US" dirty="0"/>
              <a:t>How do respondents decide? </a:t>
            </a:r>
            <a:endParaRPr lang="en-GB" dirty="0"/>
          </a:p>
        </p:txBody>
      </p:sp>
      <p:sp>
        <p:nvSpPr>
          <p:cNvPr id="10" name="Thought Bubble: Cloud 9">
            <a:extLst>
              <a:ext uri="{FF2B5EF4-FFF2-40B4-BE49-F238E27FC236}">
                <a16:creationId xmlns:a16="http://schemas.microsoft.com/office/drawing/2014/main" id="{19C0F2DB-8628-6A3D-1FC7-6DE45A6C329A}"/>
              </a:ext>
            </a:extLst>
          </p:cNvPr>
          <p:cNvSpPr/>
          <p:nvPr/>
        </p:nvSpPr>
        <p:spPr bwMode="auto">
          <a:xfrm>
            <a:off x="1858582" y="1175556"/>
            <a:ext cx="2005170" cy="1288740"/>
          </a:xfrm>
          <a:prstGeom prst="cloudCallout">
            <a:avLst>
              <a:gd name="adj1" fmla="val 105735"/>
              <a:gd name="adj2" fmla="val 125207"/>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ヒラギノ角ゴ Pro W3" pitchFamily="1" charset="-128"/>
              </a:rPr>
              <a:t>Topic Interest</a:t>
            </a:r>
            <a:endParaRPr kumimoji="0" lang="en-GB" sz="2400" b="0" i="0" u="none" strike="noStrike" cap="none" normalizeH="0" baseline="0" dirty="0">
              <a:ln>
                <a:noFill/>
              </a:ln>
              <a:solidFill>
                <a:schemeClr val="tx1"/>
              </a:solidFill>
              <a:effectLst/>
              <a:latin typeface="Arial" charset="0"/>
              <a:ea typeface="ヒラギノ角ゴ Pro W3" pitchFamily="1" charset="-128"/>
            </a:endParaRPr>
          </a:p>
        </p:txBody>
      </p:sp>
      <p:sp>
        <p:nvSpPr>
          <p:cNvPr id="11" name="Thought Bubble: Cloud 10">
            <a:extLst>
              <a:ext uri="{FF2B5EF4-FFF2-40B4-BE49-F238E27FC236}">
                <a16:creationId xmlns:a16="http://schemas.microsoft.com/office/drawing/2014/main" id="{6F0375D0-0B35-369D-97A3-1910865377A0}"/>
              </a:ext>
            </a:extLst>
          </p:cNvPr>
          <p:cNvSpPr/>
          <p:nvPr/>
        </p:nvSpPr>
        <p:spPr bwMode="auto">
          <a:xfrm>
            <a:off x="352085" y="2351051"/>
            <a:ext cx="2304256" cy="1224138"/>
          </a:xfrm>
          <a:prstGeom prst="cloudCallout">
            <a:avLst>
              <a:gd name="adj1" fmla="val 143443"/>
              <a:gd name="adj2" fmla="val 60628"/>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ヒラギノ角ゴ Pro W3" pitchFamily="1" charset="-128"/>
              </a:rPr>
              <a:t>Personal benefit?</a:t>
            </a:r>
            <a:endParaRPr kumimoji="0" lang="en-GB" sz="2400" b="0" i="0" u="none" strike="noStrike" cap="none" normalizeH="0" baseline="0" dirty="0">
              <a:ln>
                <a:noFill/>
              </a:ln>
              <a:solidFill>
                <a:schemeClr val="tx1"/>
              </a:solidFill>
              <a:effectLst/>
              <a:latin typeface="Arial" charset="0"/>
              <a:ea typeface="ヒラギノ角ゴ Pro W3" pitchFamily="1" charset="-128"/>
            </a:endParaRPr>
          </a:p>
        </p:txBody>
      </p:sp>
      <p:sp>
        <p:nvSpPr>
          <p:cNvPr id="9" name="Thought Bubble: Cloud 8">
            <a:extLst>
              <a:ext uri="{FF2B5EF4-FFF2-40B4-BE49-F238E27FC236}">
                <a16:creationId xmlns:a16="http://schemas.microsoft.com/office/drawing/2014/main" id="{6630581C-1515-B716-32CD-4F5ABA009079}"/>
              </a:ext>
            </a:extLst>
          </p:cNvPr>
          <p:cNvSpPr/>
          <p:nvPr/>
        </p:nvSpPr>
        <p:spPr bwMode="auto">
          <a:xfrm>
            <a:off x="4044268" y="1028700"/>
            <a:ext cx="2376264" cy="1288740"/>
          </a:xfrm>
          <a:prstGeom prst="cloudCallout">
            <a:avLst>
              <a:gd name="adj1" fmla="val 4758"/>
              <a:gd name="adj2" fmla="val 11892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ヒラギノ角ゴ Pro W3" pitchFamily="1" charset="-128"/>
              </a:rPr>
              <a:t>Value for science?</a:t>
            </a:r>
            <a:endParaRPr kumimoji="0" lang="en-GB" sz="2400" b="0" i="0" u="none" strike="noStrike" cap="none" normalizeH="0" baseline="0" dirty="0">
              <a:ln>
                <a:noFill/>
              </a:ln>
              <a:solidFill>
                <a:schemeClr val="tx1"/>
              </a:solidFill>
              <a:effectLst/>
              <a:latin typeface="Arial" charset="0"/>
              <a:ea typeface="ヒラギノ角ゴ Pro W3" pitchFamily="1" charset="-128"/>
            </a:endParaRPr>
          </a:p>
        </p:txBody>
      </p:sp>
      <p:sp>
        <p:nvSpPr>
          <p:cNvPr id="13" name="Thought Bubble: Cloud 12">
            <a:extLst>
              <a:ext uri="{FF2B5EF4-FFF2-40B4-BE49-F238E27FC236}">
                <a16:creationId xmlns:a16="http://schemas.microsoft.com/office/drawing/2014/main" id="{F436A1A6-DF14-7C9B-BFFF-E6C6E83C9EA0}"/>
              </a:ext>
            </a:extLst>
          </p:cNvPr>
          <p:cNvSpPr/>
          <p:nvPr/>
        </p:nvSpPr>
        <p:spPr bwMode="auto">
          <a:xfrm>
            <a:off x="5951984" y="1866528"/>
            <a:ext cx="2110188" cy="936104"/>
          </a:xfrm>
          <a:prstGeom prst="cloudCallout">
            <a:avLst>
              <a:gd name="adj1" fmla="val -49713"/>
              <a:gd name="adj2" fmla="val 11638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ヒラギノ角ゴ Pro W3" pitchFamily="1" charset="-128"/>
              </a:rPr>
              <a:t>Burden?</a:t>
            </a:r>
            <a:endParaRPr kumimoji="0" lang="en-GB" sz="2400" b="0" i="0" u="none" strike="noStrike" cap="none" normalizeH="0" baseline="0" dirty="0">
              <a:ln>
                <a:noFill/>
              </a:ln>
              <a:solidFill>
                <a:schemeClr val="tx1"/>
              </a:solidFill>
              <a:effectLst/>
              <a:latin typeface="Arial" charset="0"/>
              <a:ea typeface="ヒラギノ角ゴ Pro W3" pitchFamily="1" charset="-128"/>
            </a:endParaRPr>
          </a:p>
        </p:txBody>
      </p:sp>
      <p:sp>
        <p:nvSpPr>
          <p:cNvPr id="6" name="Thought Bubble: Cloud 5">
            <a:extLst>
              <a:ext uri="{FF2B5EF4-FFF2-40B4-BE49-F238E27FC236}">
                <a16:creationId xmlns:a16="http://schemas.microsoft.com/office/drawing/2014/main" id="{F4FAB25F-FFB3-893A-CB79-C5CAA38EBC7D}"/>
              </a:ext>
            </a:extLst>
          </p:cNvPr>
          <p:cNvSpPr/>
          <p:nvPr/>
        </p:nvSpPr>
        <p:spPr bwMode="auto">
          <a:xfrm>
            <a:off x="8256240" y="1265561"/>
            <a:ext cx="2431547" cy="1440160"/>
          </a:xfrm>
          <a:prstGeom prst="cloudCallout">
            <a:avLst>
              <a:gd name="adj1" fmla="val -125578"/>
              <a:gd name="adj2" fmla="val 119162"/>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ヒラギノ角ゴ Pro W3" pitchFamily="1" charset="-128"/>
              </a:rPr>
              <a:t>Invitation wording?</a:t>
            </a:r>
            <a:endParaRPr kumimoji="0" lang="en-GB" sz="2400" b="0" i="0" u="none" strike="noStrike" cap="none" normalizeH="0" baseline="0" dirty="0">
              <a:ln>
                <a:noFill/>
              </a:ln>
              <a:solidFill>
                <a:schemeClr val="tx1"/>
              </a:solidFill>
              <a:effectLst/>
              <a:latin typeface="Arial" charset="0"/>
              <a:ea typeface="ヒラギノ角ゴ Pro W3" pitchFamily="1" charset="-128"/>
            </a:endParaRPr>
          </a:p>
        </p:txBody>
      </p:sp>
      <p:sp>
        <p:nvSpPr>
          <p:cNvPr id="12" name="Thought Bubble: Cloud 11">
            <a:extLst>
              <a:ext uri="{FF2B5EF4-FFF2-40B4-BE49-F238E27FC236}">
                <a16:creationId xmlns:a16="http://schemas.microsoft.com/office/drawing/2014/main" id="{1B6AD402-A173-0063-EECE-0D33D55AA40A}"/>
              </a:ext>
            </a:extLst>
          </p:cNvPr>
          <p:cNvSpPr/>
          <p:nvPr/>
        </p:nvSpPr>
        <p:spPr bwMode="auto">
          <a:xfrm>
            <a:off x="0" y="3861048"/>
            <a:ext cx="3384376" cy="1224138"/>
          </a:xfrm>
          <a:prstGeom prst="cloudCallout">
            <a:avLst>
              <a:gd name="adj1" fmla="val 99912"/>
              <a:gd name="adj2" fmla="val -4480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ヒラギノ角ゴ Pro W3" pitchFamily="1" charset="-128"/>
              </a:rPr>
              <a:t>Technical requirements?</a:t>
            </a:r>
            <a:endParaRPr kumimoji="0" lang="en-GB" sz="2400" b="0" i="0" u="none" strike="noStrike" cap="none" normalizeH="0" baseline="0" dirty="0">
              <a:ln>
                <a:noFill/>
              </a:ln>
              <a:solidFill>
                <a:schemeClr val="tx1"/>
              </a:solidFill>
              <a:effectLst/>
              <a:latin typeface="Arial" charset="0"/>
              <a:ea typeface="ヒラギノ角ゴ Pro W3" pitchFamily="1" charset="-128"/>
            </a:endParaRPr>
          </a:p>
        </p:txBody>
      </p:sp>
      <p:sp>
        <p:nvSpPr>
          <p:cNvPr id="14" name="Thought Bubble: Cloud 13">
            <a:extLst>
              <a:ext uri="{FF2B5EF4-FFF2-40B4-BE49-F238E27FC236}">
                <a16:creationId xmlns:a16="http://schemas.microsoft.com/office/drawing/2014/main" id="{C4A1D113-9833-C396-3739-248FF5F43BFF}"/>
              </a:ext>
            </a:extLst>
          </p:cNvPr>
          <p:cNvSpPr/>
          <p:nvPr/>
        </p:nvSpPr>
        <p:spPr bwMode="auto">
          <a:xfrm>
            <a:off x="965837" y="5264251"/>
            <a:ext cx="2474229" cy="1080120"/>
          </a:xfrm>
          <a:prstGeom prst="cloudCallout">
            <a:avLst>
              <a:gd name="adj1" fmla="val 117808"/>
              <a:gd name="adj2" fmla="val -15412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ヒラギノ角ゴ Pro W3" pitchFamily="1" charset="-128"/>
              </a:rPr>
              <a:t>Emotional state?</a:t>
            </a:r>
            <a:endParaRPr kumimoji="0" lang="en-GB" sz="2400" b="0" i="0" u="none" strike="noStrike" cap="none" normalizeH="0" baseline="0" dirty="0">
              <a:ln>
                <a:noFill/>
              </a:ln>
              <a:solidFill>
                <a:schemeClr val="tx1"/>
              </a:solidFill>
              <a:effectLst/>
              <a:latin typeface="Arial" charset="0"/>
              <a:ea typeface="ヒラギノ角ゴ Pro W3" pitchFamily="1" charset="-128"/>
            </a:endParaRPr>
          </a:p>
        </p:txBody>
      </p:sp>
      <p:pic>
        <p:nvPicPr>
          <p:cNvPr id="5" name="Picture 4" descr="A picture of Rodin's &quot;The Thinker&quot; sculpture, although according to the PowerPoint AI suggestion, it is &quot;A statue of a person sitting on a rock&quot;. This AI does not know great art. ">
            <a:extLst>
              <a:ext uri="{FF2B5EF4-FFF2-40B4-BE49-F238E27FC236}">
                <a16:creationId xmlns:a16="http://schemas.microsoft.com/office/drawing/2014/main" id="{C8855822-AFC0-D6F8-6914-39C16A0A66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780" y="2832445"/>
            <a:ext cx="3199168" cy="4029455"/>
          </a:xfrm>
          <a:prstGeom prst="rect">
            <a:avLst/>
          </a:prstGeom>
        </p:spPr>
      </p:pic>
      <p:sp>
        <p:nvSpPr>
          <p:cNvPr id="7" name="Thought Bubble: Cloud 6">
            <a:extLst>
              <a:ext uri="{FF2B5EF4-FFF2-40B4-BE49-F238E27FC236}">
                <a16:creationId xmlns:a16="http://schemas.microsoft.com/office/drawing/2014/main" id="{00389792-E369-0E5C-788B-32E1C7F9424C}"/>
              </a:ext>
            </a:extLst>
          </p:cNvPr>
          <p:cNvSpPr/>
          <p:nvPr/>
        </p:nvSpPr>
        <p:spPr bwMode="auto">
          <a:xfrm>
            <a:off x="8598662" y="2814263"/>
            <a:ext cx="2431547" cy="1080121"/>
          </a:xfrm>
          <a:prstGeom prst="cloudCallout">
            <a:avLst>
              <a:gd name="adj1" fmla="val -128196"/>
              <a:gd name="adj2" fmla="val 46024"/>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ヒラギノ角ゴ Pro W3" pitchFamily="1" charset="-128"/>
              </a:rPr>
              <a:t>Intrusive?</a:t>
            </a:r>
            <a:endParaRPr kumimoji="0" lang="en-GB" sz="2400" b="0" i="0" u="none" strike="noStrike" cap="none" normalizeH="0" baseline="0" dirty="0">
              <a:ln>
                <a:noFill/>
              </a:ln>
              <a:solidFill>
                <a:schemeClr val="tx1"/>
              </a:solidFill>
              <a:effectLst/>
              <a:latin typeface="Arial" charset="0"/>
              <a:ea typeface="ヒラギノ角ゴ Pro W3" pitchFamily="1" charset="-128"/>
            </a:endParaRPr>
          </a:p>
        </p:txBody>
      </p:sp>
      <p:sp>
        <p:nvSpPr>
          <p:cNvPr id="8" name="Thought Bubble: Cloud 7">
            <a:extLst>
              <a:ext uri="{FF2B5EF4-FFF2-40B4-BE49-F238E27FC236}">
                <a16:creationId xmlns:a16="http://schemas.microsoft.com/office/drawing/2014/main" id="{AE97ABB8-3295-D7E6-8C32-DCE67E317BFC}"/>
              </a:ext>
            </a:extLst>
          </p:cNvPr>
          <p:cNvSpPr/>
          <p:nvPr/>
        </p:nvSpPr>
        <p:spPr bwMode="auto">
          <a:xfrm>
            <a:off x="8654352" y="4328147"/>
            <a:ext cx="1833437" cy="936104"/>
          </a:xfrm>
          <a:prstGeom prst="cloudCallout">
            <a:avLst>
              <a:gd name="adj1" fmla="val -151587"/>
              <a:gd name="adj2" fmla="val -82074"/>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ヒラギノ角ゴ Pro W3" pitchFamily="1" charset="-128"/>
              </a:rPr>
              <a:t>Risks?</a:t>
            </a:r>
            <a:endParaRPr kumimoji="0" lang="en-GB" sz="2400" b="0" i="0" u="none" strike="noStrike" cap="none" normalizeH="0" baseline="0" dirty="0">
              <a:ln>
                <a:noFill/>
              </a:ln>
              <a:solidFill>
                <a:schemeClr val="tx1"/>
              </a:solidFill>
              <a:effectLst/>
              <a:latin typeface="Arial" charset="0"/>
              <a:ea typeface="ヒラギノ角ゴ Pro W3" pitchFamily="1" charset="-128"/>
            </a:endParaRPr>
          </a:p>
        </p:txBody>
      </p:sp>
    </p:spTree>
    <p:extLst>
      <p:ext uri="{BB962C8B-B14F-4D97-AF65-F5344CB8AC3E}">
        <p14:creationId xmlns:p14="http://schemas.microsoft.com/office/powerpoint/2010/main" val="96309957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B10FD-CA40-C05E-888A-20A6B6773719}"/>
              </a:ext>
            </a:extLst>
          </p:cNvPr>
          <p:cNvSpPr>
            <a:spLocks noGrp="1"/>
          </p:cNvSpPr>
          <p:nvPr>
            <p:ph type="title"/>
          </p:nvPr>
        </p:nvSpPr>
        <p:spPr/>
        <p:txBody>
          <a:bodyPr/>
          <a:lstStyle/>
          <a:p>
            <a:r>
              <a:rPr lang="en-GB" dirty="0"/>
              <a:t>How can we increase willingness? </a:t>
            </a:r>
          </a:p>
        </p:txBody>
      </p:sp>
      <p:sp>
        <p:nvSpPr>
          <p:cNvPr id="3" name="Content Placeholder 2">
            <a:extLst>
              <a:ext uri="{FF2B5EF4-FFF2-40B4-BE49-F238E27FC236}">
                <a16:creationId xmlns:a16="http://schemas.microsoft.com/office/drawing/2014/main" id="{FF921C9E-9D5C-10E8-E985-F640B00BD1FE}"/>
              </a:ext>
            </a:extLst>
          </p:cNvPr>
          <p:cNvSpPr>
            <a:spLocks noGrp="1"/>
          </p:cNvSpPr>
          <p:nvPr>
            <p:ph idx="1"/>
          </p:nvPr>
        </p:nvSpPr>
        <p:spPr/>
        <p:txBody>
          <a:bodyPr>
            <a:normAutofit lnSpcReduction="10000"/>
          </a:bodyPr>
          <a:lstStyle/>
          <a:p>
            <a:pPr marL="0" indent="0">
              <a:buNone/>
            </a:pPr>
            <a:r>
              <a:rPr lang="en-GB" sz="3200" dirty="0"/>
              <a:t>Levers? </a:t>
            </a:r>
          </a:p>
          <a:p>
            <a:r>
              <a:rPr lang="en-GB" sz="3200" dirty="0"/>
              <a:t>Incentives</a:t>
            </a:r>
          </a:p>
          <a:p>
            <a:r>
              <a:rPr lang="en-GB" sz="3200" dirty="0"/>
              <a:t>Feedback</a:t>
            </a:r>
          </a:p>
          <a:p>
            <a:r>
              <a:rPr lang="en-GB" sz="3200" dirty="0"/>
              <a:t>Length of task </a:t>
            </a:r>
          </a:p>
          <a:p>
            <a:r>
              <a:rPr lang="en-GB" sz="3200" dirty="0"/>
              <a:t>Question wording</a:t>
            </a:r>
          </a:p>
          <a:p>
            <a:r>
              <a:rPr lang="en-GB" sz="3200" dirty="0"/>
              <a:t>Mode of invite </a:t>
            </a:r>
          </a:p>
          <a:p>
            <a:r>
              <a:rPr lang="en-GB" sz="3200" dirty="0"/>
              <a:t>Placement within interview</a:t>
            </a:r>
          </a:p>
        </p:txBody>
      </p:sp>
    </p:spTree>
    <p:extLst>
      <p:ext uri="{BB962C8B-B14F-4D97-AF65-F5344CB8AC3E}">
        <p14:creationId xmlns:p14="http://schemas.microsoft.com/office/powerpoint/2010/main" val="2537908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1D50A-DFD1-89E6-EA95-8588707DF410}"/>
              </a:ext>
            </a:extLst>
          </p:cNvPr>
          <p:cNvSpPr>
            <a:spLocks noGrp="1"/>
          </p:cNvSpPr>
          <p:nvPr>
            <p:ph type="title"/>
          </p:nvPr>
        </p:nvSpPr>
        <p:spPr/>
        <p:txBody>
          <a:bodyPr/>
          <a:lstStyle/>
          <a:p>
            <a:r>
              <a:rPr lang="en-US" dirty="0"/>
              <a:t>Before I go any further…</a:t>
            </a:r>
            <a:endParaRPr lang="en-GB" dirty="0"/>
          </a:p>
        </p:txBody>
      </p:sp>
      <p:pic>
        <p:nvPicPr>
          <p:cNvPr id="7" name="Content Placeholder 6" descr="The Understanding Society logo from Understanding Society: The UK Household Longitudinal Study">
            <a:extLst>
              <a:ext uri="{FF2B5EF4-FFF2-40B4-BE49-F238E27FC236}">
                <a16:creationId xmlns:a16="http://schemas.microsoft.com/office/drawing/2014/main" id="{AA82B821-0F7F-E124-7228-BC9B6DC7039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728227" y="1700808"/>
            <a:ext cx="7828017" cy="4062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a:extLst>
              <a:ext uri="{FF2B5EF4-FFF2-40B4-BE49-F238E27FC236}">
                <a16:creationId xmlns:a16="http://schemas.microsoft.com/office/drawing/2014/main" id="{C10C9C63-AE28-FA8C-C114-70B436BCDCE5}"/>
              </a:ext>
            </a:extLst>
          </p:cNvPr>
          <p:cNvSpPr txBox="1"/>
          <p:nvPr/>
        </p:nvSpPr>
        <p:spPr>
          <a:xfrm>
            <a:off x="7104112" y="5754646"/>
            <a:ext cx="4631653" cy="461665"/>
          </a:xfrm>
          <a:prstGeom prst="rect">
            <a:avLst/>
          </a:prstGeom>
          <a:noFill/>
        </p:spPr>
        <p:txBody>
          <a:bodyPr wrap="none" rtlCol="0">
            <a:spAutoFit/>
          </a:bodyPr>
          <a:lstStyle/>
          <a:p>
            <a:r>
              <a:rPr lang="en-US" dirty="0"/>
              <a:t>www.understandingsociety.ac.uk</a:t>
            </a:r>
            <a:endParaRPr lang="en-GB" dirty="0"/>
          </a:p>
        </p:txBody>
      </p:sp>
    </p:spTree>
    <p:extLst>
      <p:ext uri="{BB962C8B-B14F-4D97-AF65-F5344CB8AC3E}">
        <p14:creationId xmlns:p14="http://schemas.microsoft.com/office/powerpoint/2010/main" val="408805221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F2699-73D2-EE72-5F0F-F231E461E76A}"/>
              </a:ext>
            </a:extLst>
          </p:cNvPr>
          <p:cNvSpPr>
            <a:spLocks noGrp="1"/>
          </p:cNvSpPr>
          <p:nvPr>
            <p:ph type="title"/>
          </p:nvPr>
        </p:nvSpPr>
        <p:spPr>
          <a:xfrm>
            <a:off x="508000" y="457200"/>
            <a:ext cx="10124504" cy="1143000"/>
          </a:xfrm>
        </p:spPr>
        <p:txBody>
          <a:bodyPr>
            <a:normAutofit fontScale="90000"/>
          </a:bodyPr>
          <a:lstStyle/>
          <a:p>
            <a:r>
              <a:rPr lang="en-GB" dirty="0"/>
              <a:t>Incentives may work if high enough or targeted</a:t>
            </a:r>
          </a:p>
        </p:txBody>
      </p:sp>
      <p:sp>
        <p:nvSpPr>
          <p:cNvPr id="3" name="Content Placeholder 2">
            <a:extLst>
              <a:ext uri="{FF2B5EF4-FFF2-40B4-BE49-F238E27FC236}">
                <a16:creationId xmlns:a16="http://schemas.microsoft.com/office/drawing/2014/main" id="{EA6AB77C-7EF3-6915-321B-D02AC979FECC}"/>
              </a:ext>
            </a:extLst>
          </p:cNvPr>
          <p:cNvSpPr>
            <a:spLocks noGrp="1"/>
          </p:cNvSpPr>
          <p:nvPr>
            <p:ph idx="1"/>
          </p:nvPr>
        </p:nvSpPr>
        <p:spPr>
          <a:xfrm>
            <a:off x="508000" y="1600199"/>
            <a:ext cx="10340528" cy="4493097"/>
          </a:xfrm>
        </p:spPr>
        <p:txBody>
          <a:bodyPr>
            <a:normAutofit fontScale="85000" lnSpcReduction="20000"/>
          </a:bodyPr>
          <a:lstStyle/>
          <a:p>
            <a:r>
              <a:rPr lang="en-GB" sz="3300" dirty="0"/>
              <a:t>Spending study 1</a:t>
            </a:r>
          </a:p>
          <a:p>
            <a:pPr lvl="1"/>
            <a:r>
              <a:rPr lang="en-GB" sz="3300" dirty="0"/>
              <a:t>£2 vs £6 to install app </a:t>
            </a:r>
            <a:r>
              <a:rPr lang="en-GB" sz="3300" b="1" dirty="0">
                <a:solidFill>
                  <a:srgbClr val="FF0000"/>
                </a:solidFill>
              </a:rPr>
              <a:t>X</a:t>
            </a:r>
          </a:p>
          <a:p>
            <a:r>
              <a:rPr lang="en-GB" sz="3300" dirty="0"/>
              <a:t>Well-being </a:t>
            </a:r>
          </a:p>
          <a:p>
            <a:pPr lvl="1"/>
            <a:r>
              <a:rPr lang="en-GB" sz="3300" dirty="0"/>
              <a:t>£10 bonus for all 14 days vs £2.50 if complete on 4 random days vs no bonus </a:t>
            </a:r>
            <a:r>
              <a:rPr lang="en-GB" sz="3300" b="1" dirty="0">
                <a:solidFill>
                  <a:srgbClr val="FF0000"/>
                </a:solidFill>
              </a:rPr>
              <a:t>X</a:t>
            </a:r>
            <a:endParaRPr lang="en-GB" sz="3300" dirty="0"/>
          </a:p>
          <a:p>
            <a:r>
              <a:rPr lang="en-GB" sz="3300" dirty="0"/>
              <a:t>Body volume </a:t>
            </a:r>
          </a:p>
          <a:p>
            <a:pPr lvl="1"/>
            <a:r>
              <a:rPr lang="en-GB" sz="3300" b="1" dirty="0"/>
              <a:t>£5 conditional on using the app </a:t>
            </a:r>
            <a:r>
              <a:rPr lang="en-GB" sz="3300" dirty="0"/>
              <a:t>vs extra £5 unconditional for the survey </a:t>
            </a:r>
            <a:r>
              <a:rPr lang="en-GB" sz="3300" b="1" dirty="0">
                <a:solidFill>
                  <a:srgbClr val="00B050"/>
                </a:solidFill>
                <a:sym typeface="Wingdings" panose="05000000000000000000" pitchFamily="2" charset="2"/>
              </a:rPr>
              <a:t></a:t>
            </a:r>
            <a:endParaRPr lang="en-GB" sz="3300" b="1" dirty="0">
              <a:solidFill>
                <a:srgbClr val="00B050"/>
              </a:solidFill>
            </a:endParaRPr>
          </a:p>
          <a:p>
            <a:r>
              <a:rPr lang="en-GB" sz="3300" dirty="0"/>
              <a:t>Sea Hero Quest spatial navigation</a:t>
            </a:r>
          </a:p>
          <a:p>
            <a:pPr lvl="1"/>
            <a:r>
              <a:rPr lang="en-GB" sz="3300" dirty="0"/>
              <a:t>£10 vs </a:t>
            </a:r>
            <a:r>
              <a:rPr lang="en-GB" sz="3300" b="1" dirty="0"/>
              <a:t>£30 </a:t>
            </a:r>
            <a:r>
              <a:rPr lang="en-GB" sz="3300" dirty="0"/>
              <a:t>for using the app </a:t>
            </a:r>
            <a:r>
              <a:rPr lang="en-GB" sz="3300" b="1" dirty="0">
                <a:solidFill>
                  <a:srgbClr val="00B050"/>
                </a:solidFill>
                <a:sym typeface="Wingdings" panose="05000000000000000000" pitchFamily="2" charset="2"/>
              </a:rPr>
              <a:t></a:t>
            </a:r>
            <a:endParaRPr lang="en-GB" sz="3000" b="1" dirty="0">
              <a:solidFill>
                <a:srgbClr val="00B050"/>
              </a:solidFill>
            </a:endParaRPr>
          </a:p>
        </p:txBody>
      </p:sp>
      <p:sp>
        <p:nvSpPr>
          <p:cNvPr id="4" name="TextBox 3">
            <a:extLst>
              <a:ext uri="{FF2B5EF4-FFF2-40B4-BE49-F238E27FC236}">
                <a16:creationId xmlns:a16="http://schemas.microsoft.com/office/drawing/2014/main" id="{6500C04A-36EF-D4ED-9307-770BD62CBF75}"/>
              </a:ext>
            </a:extLst>
          </p:cNvPr>
          <p:cNvSpPr txBox="1"/>
          <p:nvPr/>
        </p:nvSpPr>
        <p:spPr>
          <a:xfrm>
            <a:off x="6749504" y="4653136"/>
            <a:ext cx="936104" cy="461665"/>
          </a:xfrm>
          <a:prstGeom prst="rect">
            <a:avLst/>
          </a:prstGeom>
          <a:noFill/>
          <a:ln>
            <a:solidFill>
              <a:srgbClr val="00B050"/>
            </a:solidFill>
          </a:ln>
        </p:spPr>
        <p:txBody>
          <a:bodyPr wrap="square" rtlCol="0">
            <a:spAutoFit/>
          </a:bodyPr>
          <a:lstStyle/>
          <a:p>
            <a:r>
              <a:rPr lang="en-GB" dirty="0">
                <a:solidFill>
                  <a:srgbClr val="00B050"/>
                </a:solidFill>
              </a:rPr>
              <a:t>+7pp</a:t>
            </a:r>
            <a:endParaRPr lang="en-US" dirty="0">
              <a:solidFill>
                <a:srgbClr val="00B050"/>
              </a:solidFill>
            </a:endParaRPr>
          </a:p>
        </p:txBody>
      </p:sp>
      <p:sp>
        <p:nvSpPr>
          <p:cNvPr id="5" name="TextBox 4">
            <a:extLst>
              <a:ext uri="{FF2B5EF4-FFF2-40B4-BE49-F238E27FC236}">
                <a16:creationId xmlns:a16="http://schemas.microsoft.com/office/drawing/2014/main" id="{408908A6-FC2C-9634-36A7-70D121FE2A22}"/>
              </a:ext>
            </a:extLst>
          </p:cNvPr>
          <p:cNvSpPr txBox="1"/>
          <p:nvPr/>
        </p:nvSpPr>
        <p:spPr>
          <a:xfrm>
            <a:off x="6762328" y="5400799"/>
            <a:ext cx="936104" cy="461665"/>
          </a:xfrm>
          <a:prstGeom prst="rect">
            <a:avLst/>
          </a:prstGeom>
          <a:noFill/>
          <a:ln>
            <a:solidFill>
              <a:srgbClr val="00B050"/>
            </a:solidFill>
          </a:ln>
        </p:spPr>
        <p:txBody>
          <a:bodyPr wrap="square" rtlCol="0">
            <a:spAutoFit/>
          </a:bodyPr>
          <a:lstStyle/>
          <a:p>
            <a:r>
              <a:rPr lang="en-GB" dirty="0">
                <a:solidFill>
                  <a:srgbClr val="00B050"/>
                </a:solidFill>
              </a:rPr>
              <a:t>+9pp</a:t>
            </a:r>
            <a:endParaRPr lang="en-US" dirty="0">
              <a:solidFill>
                <a:srgbClr val="00B050"/>
              </a:solidFill>
            </a:endParaRPr>
          </a:p>
        </p:txBody>
      </p:sp>
      <p:sp>
        <p:nvSpPr>
          <p:cNvPr id="7" name="TextBox 6">
            <a:extLst>
              <a:ext uri="{FF2B5EF4-FFF2-40B4-BE49-F238E27FC236}">
                <a16:creationId xmlns:a16="http://schemas.microsoft.com/office/drawing/2014/main" id="{701E51CF-6FA0-53F8-4F31-2F8D8BD10653}"/>
              </a:ext>
            </a:extLst>
          </p:cNvPr>
          <p:cNvSpPr txBox="1"/>
          <p:nvPr/>
        </p:nvSpPr>
        <p:spPr>
          <a:xfrm>
            <a:off x="648444" y="6332897"/>
            <a:ext cx="6096000" cy="369332"/>
          </a:xfrm>
          <a:prstGeom prst="rect">
            <a:avLst/>
          </a:prstGeom>
          <a:noFill/>
        </p:spPr>
        <p:txBody>
          <a:bodyPr wrap="square">
            <a:spAutoFit/>
          </a:bodyPr>
          <a:lstStyle/>
          <a:p>
            <a:r>
              <a:rPr lang="en-GB" sz="1800" dirty="0">
                <a:latin typeface="Calibri" panose="020F0502020204030204" pitchFamily="34" charset="0"/>
                <a:cs typeface="Calibri" panose="020F0502020204030204" pitchFamily="34" charset="0"/>
              </a:rPr>
              <a:t>J</a:t>
            </a:r>
            <a:r>
              <a:rPr lang="de-DE" sz="1800" dirty="0">
                <a:latin typeface="Calibri" panose="020F0502020204030204" pitchFamily="34" charset="0"/>
                <a:cs typeface="Calibri" panose="020F0502020204030204" pitchFamily="34" charset="0"/>
              </a:rPr>
              <a:t>äckle</a:t>
            </a:r>
            <a:r>
              <a:rPr lang="en-GB" sz="1800" dirty="0">
                <a:latin typeface="Calibri" panose="020F0502020204030204" pitchFamily="34" charset="0"/>
                <a:cs typeface="Calibri" panose="020F0502020204030204" pitchFamily="34" charset="0"/>
              </a:rPr>
              <a:t>, Burton &amp; Couper (2023) </a:t>
            </a:r>
            <a:r>
              <a:rPr lang="en-GB" sz="1800" i="1" dirty="0">
                <a:latin typeface="Calibri" panose="020F0502020204030204" pitchFamily="34" charset="0"/>
                <a:cs typeface="Calibri" panose="020F0502020204030204" pitchFamily="34" charset="0"/>
              </a:rPr>
              <a:t>Fiscal Studies.</a:t>
            </a:r>
            <a:endParaRPr lang="en-GB" sz="1800" dirty="0"/>
          </a:p>
        </p:txBody>
      </p:sp>
    </p:spTree>
    <p:extLst>
      <p:ext uri="{BB962C8B-B14F-4D97-AF65-F5344CB8AC3E}">
        <p14:creationId xmlns:p14="http://schemas.microsoft.com/office/powerpoint/2010/main" val="144164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71FA0-E9C5-2569-4F44-801E72B487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67B26F-3B30-2750-C694-EAEF68491844}"/>
              </a:ext>
            </a:extLst>
          </p:cNvPr>
          <p:cNvSpPr>
            <a:spLocks noGrp="1"/>
          </p:cNvSpPr>
          <p:nvPr>
            <p:ph type="title"/>
          </p:nvPr>
        </p:nvSpPr>
        <p:spPr>
          <a:xfrm>
            <a:off x="479376" y="338572"/>
            <a:ext cx="10441160" cy="1143000"/>
          </a:xfrm>
        </p:spPr>
        <p:txBody>
          <a:bodyPr>
            <a:normAutofit fontScale="90000"/>
          </a:bodyPr>
          <a:lstStyle/>
          <a:p>
            <a:r>
              <a:rPr lang="en-GB" dirty="0"/>
              <a:t>Incentives may work if high enough or targeted - 2</a:t>
            </a:r>
          </a:p>
        </p:txBody>
      </p:sp>
      <p:sp>
        <p:nvSpPr>
          <p:cNvPr id="4" name="Content Placeholder 3">
            <a:extLst>
              <a:ext uri="{FF2B5EF4-FFF2-40B4-BE49-F238E27FC236}">
                <a16:creationId xmlns:a16="http://schemas.microsoft.com/office/drawing/2014/main" id="{F51D8873-A2D1-BA67-C7DB-13E06B5B47F4}"/>
              </a:ext>
            </a:extLst>
          </p:cNvPr>
          <p:cNvSpPr>
            <a:spLocks noGrp="1"/>
          </p:cNvSpPr>
          <p:nvPr>
            <p:ph idx="1"/>
          </p:nvPr>
        </p:nvSpPr>
        <p:spPr>
          <a:xfrm>
            <a:off x="508000" y="1844824"/>
            <a:ext cx="9448800" cy="4251176"/>
          </a:xfrm>
        </p:spPr>
        <p:txBody>
          <a:bodyPr>
            <a:normAutofit fontScale="85000" lnSpcReduction="20000"/>
          </a:bodyPr>
          <a:lstStyle/>
          <a:p>
            <a:pPr marL="0" indent="0">
              <a:buNone/>
            </a:pPr>
            <a:r>
              <a:rPr lang="en-GB" dirty="0"/>
              <a:t>Other authors:</a:t>
            </a:r>
          </a:p>
          <a:p>
            <a:r>
              <a:rPr lang="en-US" dirty="0"/>
              <a:t>Haas et al (2020)</a:t>
            </a:r>
          </a:p>
          <a:p>
            <a:pPr lvl="1"/>
            <a:r>
              <a:rPr lang="en-US" dirty="0"/>
              <a:t>€20 vs. €10  (IAB-SMART)</a:t>
            </a:r>
          </a:p>
          <a:p>
            <a:r>
              <a:rPr lang="en-US" dirty="0"/>
              <a:t>Keusch et al (2021)</a:t>
            </a:r>
          </a:p>
          <a:p>
            <a:pPr lvl="1"/>
            <a:r>
              <a:rPr lang="en-US" dirty="0"/>
              <a:t>€30 vs. €0 (refugees)</a:t>
            </a:r>
          </a:p>
          <a:p>
            <a:r>
              <a:rPr lang="en-US" dirty="0"/>
              <a:t>McCool et al (2021)</a:t>
            </a:r>
          </a:p>
          <a:p>
            <a:pPr lvl="1"/>
            <a:r>
              <a:rPr lang="en-US" dirty="0"/>
              <a:t>Bonus if app active 7 days (travel)</a:t>
            </a:r>
          </a:p>
          <a:p>
            <a:pPr lvl="1"/>
            <a:r>
              <a:rPr lang="en-US" dirty="0"/>
              <a:t>€5 vs. €10 vs. €20 </a:t>
            </a:r>
            <a:endParaRPr lang="en-GB" dirty="0"/>
          </a:p>
        </p:txBody>
      </p:sp>
      <p:sp>
        <p:nvSpPr>
          <p:cNvPr id="10" name="TextBox 9">
            <a:extLst>
              <a:ext uri="{FF2B5EF4-FFF2-40B4-BE49-F238E27FC236}">
                <a16:creationId xmlns:a16="http://schemas.microsoft.com/office/drawing/2014/main" id="{0164D04E-C399-AEAE-8C10-231010FEE7F5}"/>
              </a:ext>
            </a:extLst>
          </p:cNvPr>
          <p:cNvSpPr txBox="1"/>
          <p:nvPr/>
        </p:nvSpPr>
        <p:spPr>
          <a:xfrm>
            <a:off x="5735960" y="3861048"/>
            <a:ext cx="720080" cy="461665"/>
          </a:xfrm>
          <a:prstGeom prst="rect">
            <a:avLst/>
          </a:prstGeom>
          <a:noFill/>
          <a:ln>
            <a:solidFill>
              <a:srgbClr val="0070C0"/>
            </a:solidFill>
          </a:ln>
        </p:spPr>
        <p:txBody>
          <a:bodyPr wrap="square" rtlCol="0">
            <a:spAutoFit/>
          </a:bodyPr>
          <a:lstStyle/>
          <a:p>
            <a:r>
              <a:rPr lang="en-GB" dirty="0" err="1">
                <a:solidFill>
                  <a:srgbClr val="0070C0"/>
                </a:solidFill>
              </a:rPr>
              <a:t>n.s</a:t>
            </a:r>
            <a:r>
              <a:rPr lang="en-GB" dirty="0">
                <a:solidFill>
                  <a:srgbClr val="0070C0"/>
                </a:solidFill>
              </a:rPr>
              <a:t>.</a:t>
            </a:r>
            <a:endParaRPr lang="en-US" dirty="0">
              <a:solidFill>
                <a:srgbClr val="0070C0"/>
              </a:solidFill>
            </a:endParaRPr>
          </a:p>
        </p:txBody>
      </p:sp>
      <p:sp>
        <p:nvSpPr>
          <p:cNvPr id="11" name="TextBox 10">
            <a:extLst>
              <a:ext uri="{FF2B5EF4-FFF2-40B4-BE49-F238E27FC236}">
                <a16:creationId xmlns:a16="http://schemas.microsoft.com/office/drawing/2014/main" id="{F3CE7709-EE01-D1B5-E8AD-280061F5F13A}"/>
              </a:ext>
            </a:extLst>
          </p:cNvPr>
          <p:cNvSpPr txBox="1"/>
          <p:nvPr/>
        </p:nvSpPr>
        <p:spPr>
          <a:xfrm>
            <a:off x="6744072" y="2852936"/>
            <a:ext cx="936104" cy="461665"/>
          </a:xfrm>
          <a:prstGeom prst="rect">
            <a:avLst/>
          </a:prstGeom>
          <a:noFill/>
          <a:ln>
            <a:solidFill>
              <a:srgbClr val="0070C0"/>
            </a:solidFill>
          </a:ln>
        </p:spPr>
        <p:txBody>
          <a:bodyPr wrap="square" rtlCol="0">
            <a:spAutoFit/>
          </a:bodyPr>
          <a:lstStyle/>
          <a:p>
            <a:r>
              <a:rPr lang="en-GB" dirty="0">
                <a:solidFill>
                  <a:srgbClr val="0070C0"/>
                </a:solidFill>
              </a:rPr>
              <a:t>+3pp</a:t>
            </a:r>
            <a:endParaRPr lang="en-US" dirty="0">
              <a:solidFill>
                <a:srgbClr val="0070C0"/>
              </a:solidFill>
            </a:endParaRPr>
          </a:p>
        </p:txBody>
      </p:sp>
      <p:sp>
        <p:nvSpPr>
          <p:cNvPr id="12" name="TextBox 11">
            <a:extLst>
              <a:ext uri="{FF2B5EF4-FFF2-40B4-BE49-F238E27FC236}">
                <a16:creationId xmlns:a16="http://schemas.microsoft.com/office/drawing/2014/main" id="{2DC34FC9-2277-0361-AB38-CB2E58F7EF37}"/>
              </a:ext>
            </a:extLst>
          </p:cNvPr>
          <p:cNvSpPr txBox="1"/>
          <p:nvPr/>
        </p:nvSpPr>
        <p:spPr>
          <a:xfrm>
            <a:off x="5627948" y="5517232"/>
            <a:ext cx="936104" cy="461665"/>
          </a:xfrm>
          <a:prstGeom prst="rect">
            <a:avLst/>
          </a:prstGeom>
          <a:noFill/>
          <a:ln>
            <a:solidFill>
              <a:srgbClr val="0070C0"/>
            </a:solidFill>
          </a:ln>
        </p:spPr>
        <p:txBody>
          <a:bodyPr wrap="square" rtlCol="0">
            <a:spAutoFit/>
          </a:bodyPr>
          <a:lstStyle/>
          <a:p>
            <a:r>
              <a:rPr lang="en-GB" dirty="0">
                <a:solidFill>
                  <a:srgbClr val="0070C0"/>
                </a:solidFill>
              </a:rPr>
              <a:t>+6pp</a:t>
            </a:r>
            <a:endParaRPr lang="en-US" dirty="0">
              <a:solidFill>
                <a:srgbClr val="0070C0"/>
              </a:solidFill>
            </a:endParaRPr>
          </a:p>
        </p:txBody>
      </p:sp>
      <p:sp>
        <p:nvSpPr>
          <p:cNvPr id="13" name="TextBox 12">
            <a:extLst>
              <a:ext uri="{FF2B5EF4-FFF2-40B4-BE49-F238E27FC236}">
                <a16:creationId xmlns:a16="http://schemas.microsoft.com/office/drawing/2014/main" id="{215C0135-1B3E-1C4C-436B-4053EF97AB4F}"/>
              </a:ext>
            </a:extLst>
          </p:cNvPr>
          <p:cNvSpPr txBox="1"/>
          <p:nvPr/>
        </p:nvSpPr>
        <p:spPr>
          <a:xfrm>
            <a:off x="8112224" y="4941168"/>
            <a:ext cx="1047260" cy="461665"/>
          </a:xfrm>
          <a:prstGeom prst="rect">
            <a:avLst/>
          </a:prstGeom>
          <a:noFill/>
          <a:ln>
            <a:solidFill>
              <a:srgbClr val="0070C0"/>
            </a:solidFill>
          </a:ln>
        </p:spPr>
        <p:txBody>
          <a:bodyPr wrap="square" rtlCol="0">
            <a:spAutoFit/>
          </a:bodyPr>
          <a:lstStyle/>
          <a:p>
            <a:r>
              <a:rPr lang="en-GB" dirty="0">
                <a:solidFill>
                  <a:srgbClr val="0070C0"/>
                </a:solidFill>
              </a:rPr>
              <a:t>+10pp</a:t>
            </a:r>
            <a:endParaRPr lang="en-US" dirty="0">
              <a:solidFill>
                <a:srgbClr val="0070C0"/>
              </a:solidFill>
            </a:endParaRPr>
          </a:p>
        </p:txBody>
      </p:sp>
    </p:spTree>
    <p:extLst>
      <p:ext uri="{BB962C8B-B14F-4D97-AF65-F5344CB8AC3E}">
        <p14:creationId xmlns:p14="http://schemas.microsoft.com/office/powerpoint/2010/main" val="108400110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BCA2E-B977-E684-AB44-6FC4298163E7}"/>
              </a:ext>
            </a:extLst>
          </p:cNvPr>
          <p:cNvSpPr>
            <a:spLocks noGrp="1"/>
          </p:cNvSpPr>
          <p:nvPr>
            <p:ph type="title"/>
          </p:nvPr>
        </p:nvSpPr>
        <p:spPr/>
        <p:txBody>
          <a:bodyPr>
            <a:normAutofit fontScale="90000"/>
          </a:bodyPr>
          <a:lstStyle/>
          <a:p>
            <a:r>
              <a:rPr lang="en-GB" dirty="0"/>
              <a:t>Non-financial incentives? Offering personalised feedback? </a:t>
            </a:r>
          </a:p>
        </p:txBody>
      </p:sp>
      <p:sp>
        <p:nvSpPr>
          <p:cNvPr id="3" name="Content Placeholder 2">
            <a:extLst>
              <a:ext uri="{FF2B5EF4-FFF2-40B4-BE49-F238E27FC236}">
                <a16:creationId xmlns:a16="http://schemas.microsoft.com/office/drawing/2014/main" id="{05C2C3B6-EA3E-3F9E-1CD3-8596D163D63F}"/>
              </a:ext>
            </a:extLst>
          </p:cNvPr>
          <p:cNvSpPr>
            <a:spLocks noGrp="1"/>
          </p:cNvSpPr>
          <p:nvPr>
            <p:ph idx="1"/>
          </p:nvPr>
        </p:nvSpPr>
        <p:spPr>
          <a:xfrm>
            <a:off x="508000" y="1981200"/>
            <a:ext cx="9404424" cy="4114800"/>
          </a:xfrm>
        </p:spPr>
        <p:txBody>
          <a:bodyPr/>
          <a:lstStyle/>
          <a:p>
            <a:r>
              <a:rPr lang="en-GB" sz="2800" dirty="0"/>
              <a:t>Spending Study 2</a:t>
            </a:r>
          </a:p>
          <a:p>
            <a:pPr lvl="1"/>
            <a:r>
              <a:rPr lang="en-GB" sz="2800" dirty="0"/>
              <a:t>Feedback on spending in app vs none? </a:t>
            </a:r>
            <a:r>
              <a:rPr lang="en-GB" sz="2800" b="1" dirty="0">
                <a:solidFill>
                  <a:srgbClr val="FF0000"/>
                </a:solidFill>
              </a:rPr>
              <a:t>X</a:t>
            </a:r>
            <a:r>
              <a:rPr lang="en-GB" sz="2800" dirty="0"/>
              <a:t> </a:t>
            </a:r>
          </a:p>
          <a:p>
            <a:r>
              <a:rPr lang="en-GB" sz="2800" dirty="0"/>
              <a:t>Body Volume</a:t>
            </a:r>
          </a:p>
          <a:p>
            <a:pPr lvl="1"/>
            <a:r>
              <a:rPr lang="en-GB" sz="2800" dirty="0"/>
              <a:t>Body fat vs visceral fat vs none? </a:t>
            </a:r>
            <a:r>
              <a:rPr lang="en-GB" sz="2800" b="1" dirty="0">
                <a:solidFill>
                  <a:srgbClr val="FF0000"/>
                </a:solidFill>
              </a:rPr>
              <a:t>X</a:t>
            </a:r>
          </a:p>
          <a:p>
            <a:endParaRPr lang="en-GB" sz="2800" dirty="0"/>
          </a:p>
          <a:p>
            <a:r>
              <a:rPr lang="en-GB" sz="2800" dirty="0"/>
              <a:t>Rodenburg et al (2023): feedback on Household Budget Survey app – no effect on participation or drop-out</a:t>
            </a:r>
          </a:p>
        </p:txBody>
      </p:sp>
    </p:spTree>
    <p:extLst>
      <p:ext uri="{BB962C8B-B14F-4D97-AF65-F5344CB8AC3E}">
        <p14:creationId xmlns:p14="http://schemas.microsoft.com/office/powerpoint/2010/main" val="167068566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8D257-CCC3-3FED-7DEC-519FA20338EB}"/>
              </a:ext>
            </a:extLst>
          </p:cNvPr>
          <p:cNvSpPr>
            <a:spLocks noGrp="1"/>
          </p:cNvSpPr>
          <p:nvPr>
            <p:ph type="title"/>
          </p:nvPr>
        </p:nvSpPr>
        <p:spPr>
          <a:xfrm>
            <a:off x="508000" y="457200"/>
            <a:ext cx="9908480" cy="1143000"/>
          </a:xfrm>
        </p:spPr>
        <p:txBody>
          <a:bodyPr>
            <a:normAutofit fontScale="90000"/>
          </a:bodyPr>
          <a:lstStyle/>
          <a:p>
            <a:r>
              <a:rPr lang="en-GB" dirty="0"/>
              <a:t>But feedback may work in certain circumstances</a:t>
            </a:r>
          </a:p>
        </p:txBody>
      </p:sp>
      <p:sp>
        <p:nvSpPr>
          <p:cNvPr id="3" name="Content Placeholder 2">
            <a:extLst>
              <a:ext uri="{FF2B5EF4-FFF2-40B4-BE49-F238E27FC236}">
                <a16:creationId xmlns:a16="http://schemas.microsoft.com/office/drawing/2014/main" id="{EB4E909A-13E1-AB35-A828-20BC6BE6AECB}"/>
              </a:ext>
            </a:extLst>
          </p:cNvPr>
          <p:cNvSpPr>
            <a:spLocks noGrp="1"/>
          </p:cNvSpPr>
          <p:nvPr>
            <p:ph idx="1"/>
          </p:nvPr>
        </p:nvSpPr>
        <p:spPr/>
        <p:txBody>
          <a:bodyPr/>
          <a:lstStyle/>
          <a:p>
            <a:r>
              <a:rPr lang="en-GB" sz="3200" dirty="0"/>
              <a:t>Feedback on blood analytes (IP12)</a:t>
            </a:r>
          </a:p>
          <a:p>
            <a:pPr lvl="1"/>
            <a:r>
              <a:rPr lang="en-GB" sz="2800" dirty="0"/>
              <a:t>Offering blood test results increased take-up in CAPI and online</a:t>
            </a:r>
          </a:p>
        </p:txBody>
      </p:sp>
      <p:sp>
        <p:nvSpPr>
          <p:cNvPr id="4" name="Speech Bubble: Oval 3">
            <a:extLst>
              <a:ext uri="{FF2B5EF4-FFF2-40B4-BE49-F238E27FC236}">
                <a16:creationId xmlns:a16="http://schemas.microsoft.com/office/drawing/2014/main" id="{09EE0C1D-858E-9ED6-A255-FD721FD02A87}"/>
              </a:ext>
            </a:extLst>
          </p:cNvPr>
          <p:cNvSpPr/>
          <p:nvPr/>
        </p:nvSpPr>
        <p:spPr bwMode="auto">
          <a:xfrm>
            <a:off x="6744072" y="3429000"/>
            <a:ext cx="3384376" cy="1944216"/>
          </a:xfrm>
          <a:prstGeom prst="wedgeEllipseCallout">
            <a:avLst>
              <a:gd name="adj1" fmla="val -110529"/>
              <a:gd name="adj2" fmla="val -65074"/>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chemeClr val="tx1"/>
                </a:solidFill>
                <a:effectLst/>
                <a:latin typeface="Arial" charset="0"/>
                <a:ea typeface="ヒラギノ角ゴ Pro W3" pitchFamily="1" charset="-128"/>
              </a:rPr>
              <a:t>Information that the participant may not know</a:t>
            </a:r>
          </a:p>
        </p:txBody>
      </p:sp>
    </p:spTree>
    <p:extLst>
      <p:ext uri="{BB962C8B-B14F-4D97-AF65-F5344CB8AC3E}">
        <p14:creationId xmlns:p14="http://schemas.microsoft.com/office/powerpoint/2010/main" val="263793184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25C3F-0EBE-2F6E-54F1-5E06CF943756}"/>
              </a:ext>
            </a:extLst>
          </p:cNvPr>
          <p:cNvSpPr>
            <a:spLocks noGrp="1"/>
          </p:cNvSpPr>
          <p:nvPr>
            <p:ph type="title"/>
          </p:nvPr>
        </p:nvSpPr>
        <p:spPr/>
        <p:txBody>
          <a:bodyPr/>
          <a:lstStyle/>
          <a:p>
            <a:r>
              <a:rPr lang="en-GB" dirty="0"/>
              <a:t>Ask people to spend less time? </a:t>
            </a:r>
          </a:p>
        </p:txBody>
      </p:sp>
      <p:sp>
        <p:nvSpPr>
          <p:cNvPr id="3" name="Content Placeholder 2">
            <a:extLst>
              <a:ext uri="{FF2B5EF4-FFF2-40B4-BE49-F238E27FC236}">
                <a16:creationId xmlns:a16="http://schemas.microsoft.com/office/drawing/2014/main" id="{CFC4F617-F295-9604-C1F7-0603DB41A424}"/>
              </a:ext>
            </a:extLst>
          </p:cNvPr>
          <p:cNvSpPr>
            <a:spLocks noGrp="1"/>
          </p:cNvSpPr>
          <p:nvPr>
            <p:ph idx="1"/>
          </p:nvPr>
        </p:nvSpPr>
        <p:spPr/>
        <p:txBody>
          <a:bodyPr/>
          <a:lstStyle/>
          <a:p>
            <a:r>
              <a:rPr lang="en-GB" sz="3200" dirty="0"/>
              <a:t>Well-being app</a:t>
            </a:r>
          </a:p>
          <a:p>
            <a:pPr lvl="1"/>
            <a:r>
              <a:rPr lang="en-GB" sz="2800" dirty="0"/>
              <a:t>Daily questions on app, open in the evening</a:t>
            </a:r>
          </a:p>
          <a:p>
            <a:pPr lvl="1"/>
            <a:r>
              <a:rPr lang="en-GB" sz="2800" dirty="0"/>
              <a:t>2 minutes or 10 minutes of questions </a:t>
            </a:r>
            <a:r>
              <a:rPr lang="en-GB" sz="2800" b="1" dirty="0">
                <a:solidFill>
                  <a:srgbClr val="FF0000"/>
                </a:solidFill>
              </a:rPr>
              <a:t>X</a:t>
            </a:r>
            <a:endParaRPr lang="en-GB" sz="2800" dirty="0"/>
          </a:p>
        </p:txBody>
      </p:sp>
    </p:spTree>
    <p:extLst>
      <p:ext uri="{BB962C8B-B14F-4D97-AF65-F5344CB8AC3E}">
        <p14:creationId xmlns:p14="http://schemas.microsoft.com/office/powerpoint/2010/main" val="238611345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1C28E-F802-DCA4-0CC7-1E4EAC6A9688}"/>
              </a:ext>
            </a:extLst>
          </p:cNvPr>
          <p:cNvSpPr>
            <a:spLocks noGrp="1"/>
          </p:cNvSpPr>
          <p:nvPr>
            <p:ph type="title"/>
          </p:nvPr>
        </p:nvSpPr>
        <p:spPr/>
        <p:txBody>
          <a:bodyPr>
            <a:normAutofit fontScale="90000"/>
          </a:bodyPr>
          <a:lstStyle/>
          <a:p>
            <a:r>
              <a:rPr lang="en-GB" dirty="0"/>
              <a:t>When and how we ask people may have an effect</a:t>
            </a:r>
          </a:p>
        </p:txBody>
      </p:sp>
      <p:sp>
        <p:nvSpPr>
          <p:cNvPr id="3" name="Content Placeholder 2">
            <a:extLst>
              <a:ext uri="{FF2B5EF4-FFF2-40B4-BE49-F238E27FC236}">
                <a16:creationId xmlns:a16="http://schemas.microsoft.com/office/drawing/2014/main" id="{FE6B7375-7FF8-207B-3C74-CFB491032AA1}"/>
              </a:ext>
            </a:extLst>
          </p:cNvPr>
          <p:cNvSpPr>
            <a:spLocks noGrp="1"/>
          </p:cNvSpPr>
          <p:nvPr>
            <p:ph idx="1"/>
          </p:nvPr>
        </p:nvSpPr>
        <p:spPr/>
        <p:txBody>
          <a:bodyPr>
            <a:normAutofit fontScale="92500" lnSpcReduction="10000"/>
          </a:bodyPr>
          <a:lstStyle/>
          <a:p>
            <a:r>
              <a:rPr lang="en-GB" sz="3200" dirty="0"/>
              <a:t>Spending Study 2</a:t>
            </a:r>
          </a:p>
          <a:p>
            <a:pPr lvl="1"/>
            <a:r>
              <a:rPr lang="en-GB" sz="3000" dirty="0"/>
              <a:t>Invite in interview </a:t>
            </a:r>
            <a:r>
              <a:rPr lang="en-GB" sz="3000" b="1" dirty="0">
                <a:solidFill>
                  <a:srgbClr val="00B050"/>
                </a:solidFill>
                <a:sym typeface="Wingdings" panose="05000000000000000000" pitchFamily="2" charset="2"/>
              </a:rPr>
              <a:t></a:t>
            </a:r>
            <a:endParaRPr lang="en-GB" sz="3000" b="1" dirty="0">
              <a:solidFill>
                <a:srgbClr val="00B050"/>
              </a:solidFill>
            </a:endParaRPr>
          </a:p>
          <a:p>
            <a:pPr lvl="1"/>
            <a:r>
              <a:rPr lang="en-GB" sz="3000" dirty="0"/>
              <a:t>Invite by letter post-interview</a:t>
            </a:r>
          </a:p>
          <a:p>
            <a:pPr marL="0" indent="0">
              <a:buNone/>
            </a:pPr>
            <a:endParaRPr lang="en-GB" sz="3200" dirty="0"/>
          </a:p>
          <a:p>
            <a:pPr marL="0" indent="0">
              <a:buNone/>
            </a:pPr>
            <a:r>
              <a:rPr lang="en-GB" sz="3200" dirty="0"/>
              <a:t>When in the interview? </a:t>
            </a:r>
          </a:p>
          <a:p>
            <a:r>
              <a:rPr lang="en-GB" sz="3200" dirty="0"/>
              <a:t>Well-being app</a:t>
            </a:r>
          </a:p>
          <a:p>
            <a:pPr lvl="1"/>
            <a:r>
              <a:rPr lang="en-GB" sz="3000" dirty="0"/>
              <a:t>Early</a:t>
            </a:r>
            <a:r>
              <a:rPr lang="en-GB" sz="3000" dirty="0">
                <a:solidFill>
                  <a:srgbClr val="00B050"/>
                </a:solidFill>
                <a:sym typeface="Wingdings" panose="05000000000000000000" pitchFamily="2" charset="2"/>
              </a:rPr>
              <a:t> </a:t>
            </a:r>
            <a:r>
              <a:rPr lang="en-GB" sz="3000" b="1" dirty="0">
                <a:solidFill>
                  <a:srgbClr val="00B050"/>
                </a:solidFill>
                <a:sym typeface="Wingdings" panose="05000000000000000000" pitchFamily="2" charset="2"/>
              </a:rPr>
              <a:t></a:t>
            </a:r>
            <a:endParaRPr lang="en-GB" sz="3000" b="1" dirty="0"/>
          </a:p>
          <a:p>
            <a:pPr lvl="1"/>
            <a:r>
              <a:rPr lang="en-GB" sz="3000" dirty="0"/>
              <a:t>Late</a:t>
            </a:r>
          </a:p>
          <a:p>
            <a:pPr marL="0" indent="0">
              <a:buNone/>
            </a:pPr>
            <a:endParaRPr lang="en-GB" sz="3200" dirty="0"/>
          </a:p>
        </p:txBody>
      </p:sp>
      <p:sp>
        <p:nvSpPr>
          <p:cNvPr id="4" name="TextBox 3">
            <a:extLst>
              <a:ext uri="{FF2B5EF4-FFF2-40B4-BE49-F238E27FC236}">
                <a16:creationId xmlns:a16="http://schemas.microsoft.com/office/drawing/2014/main" id="{4D8EE549-AFDB-EADD-D703-582904B41C3B}"/>
              </a:ext>
            </a:extLst>
          </p:cNvPr>
          <p:cNvSpPr txBox="1"/>
          <p:nvPr/>
        </p:nvSpPr>
        <p:spPr>
          <a:xfrm>
            <a:off x="6528048" y="2132856"/>
            <a:ext cx="3672408" cy="1200329"/>
          </a:xfrm>
          <a:prstGeom prst="rect">
            <a:avLst/>
          </a:prstGeom>
          <a:noFill/>
          <a:ln>
            <a:solidFill>
              <a:srgbClr val="0070C0"/>
            </a:solidFill>
          </a:ln>
        </p:spPr>
        <p:txBody>
          <a:bodyPr wrap="square" rtlCol="0">
            <a:spAutoFit/>
          </a:bodyPr>
          <a:lstStyle/>
          <a:p>
            <a:r>
              <a:rPr lang="en-GB" dirty="0">
                <a:solidFill>
                  <a:srgbClr val="0070C0"/>
                </a:solidFill>
              </a:rPr>
              <a:t>Web: </a:t>
            </a:r>
            <a:r>
              <a:rPr lang="en-GB" sz="2400" b="1" dirty="0">
                <a:solidFill>
                  <a:srgbClr val="FF0000"/>
                </a:solidFill>
              </a:rPr>
              <a:t>X </a:t>
            </a:r>
            <a:endParaRPr lang="en-GB" dirty="0">
              <a:solidFill>
                <a:srgbClr val="0070C0"/>
              </a:solidFill>
            </a:endParaRPr>
          </a:p>
          <a:p>
            <a:r>
              <a:rPr lang="en-GB" dirty="0">
                <a:solidFill>
                  <a:srgbClr val="0070C0"/>
                </a:solidFill>
              </a:rPr>
              <a:t>CAPI: +20 pp if invited during interview</a:t>
            </a:r>
            <a:endParaRPr lang="en-US" dirty="0">
              <a:solidFill>
                <a:srgbClr val="0070C0"/>
              </a:solidFill>
            </a:endParaRPr>
          </a:p>
        </p:txBody>
      </p:sp>
      <p:sp>
        <p:nvSpPr>
          <p:cNvPr id="5" name="TextBox 4">
            <a:extLst>
              <a:ext uri="{FF2B5EF4-FFF2-40B4-BE49-F238E27FC236}">
                <a16:creationId xmlns:a16="http://schemas.microsoft.com/office/drawing/2014/main" id="{B7D18DB7-16CB-A775-1767-3F002FB0B51E}"/>
              </a:ext>
            </a:extLst>
          </p:cNvPr>
          <p:cNvSpPr txBox="1"/>
          <p:nvPr/>
        </p:nvSpPr>
        <p:spPr>
          <a:xfrm>
            <a:off x="3071664" y="5157192"/>
            <a:ext cx="925068" cy="461665"/>
          </a:xfrm>
          <a:prstGeom prst="rect">
            <a:avLst/>
          </a:prstGeom>
          <a:noFill/>
          <a:ln>
            <a:solidFill>
              <a:srgbClr val="0070C0"/>
            </a:solidFill>
          </a:ln>
        </p:spPr>
        <p:txBody>
          <a:bodyPr wrap="square" rtlCol="0">
            <a:spAutoFit/>
          </a:bodyPr>
          <a:lstStyle/>
          <a:p>
            <a:r>
              <a:rPr lang="en-GB" dirty="0">
                <a:solidFill>
                  <a:srgbClr val="0070C0"/>
                </a:solidFill>
              </a:rPr>
              <a:t>+9pp</a:t>
            </a:r>
            <a:endParaRPr lang="en-US" dirty="0">
              <a:solidFill>
                <a:srgbClr val="0070C0"/>
              </a:solidFill>
            </a:endParaRPr>
          </a:p>
        </p:txBody>
      </p:sp>
      <p:sp>
        <p:nvSpPr>
          <p:cNvPr id="6" name="Speech Bubble: Rectangle 5">
            <a:extLst>
              <a:ext uri="{FF2B5EF4-FFF2-40B4-BE49-F238E27FC236}">
                <a16:creationId xmlns:a16="http://schemas.microsoft.com/office/drawing/2014/main" id="{8AB1A17D-0B22-DDA6-3492-DF2E8EDC4613}"/>
              </a:ext>
            </a:extLst>
          </p:cNvPr>
          <p:cNvSpPr/>
          <p:nvPr/>
        </p:nvSpPr>
        <p:spPr bwMode="auto">
          <a:xfrm>
            <a:off x="5807968" y="3645024"/>
            <a:ext cx="4032448" cy="1800200"/>
          </a:xfrm>
          <a:prstGeom prst="wedgeRectCallout">
            <a:avLst>
              <a:gd name="adj1" fmla="val -63748"/>
              <a:gd name="adj2" fmla="val -59179"/>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ヒラギノ角ゴ Pro W3" pitchFamily="1" charset="-128"/>
              </a:rPr>
              <a:t>See also Rodenburg et al (2023); household budget survey.</a:t>
            </a:r>
          </a:p>
          <a:p>
            <a:pPr marL="0" marR="0" indent="0" algn="l" defTabSz="914400" rtl="0" eaLnBrk="0" fontAlgn="base" latinLnBrk="0" hangingPunct="0">
              <a:lnSpc>
                <a:spcPct val="100000"/>
              </a:lnSpc>
              <a:spcBef>
                <a:spcPct val="0"/>
              </a:spcBef>
              <a:spcAft>
                <a:spcPct val="0"/>
              </a:spcAft>
              <a:buClrTx/>
              <a:buSzTx/>
              <a:buFontTx/>
              <a:buNone/>
              <a:tabLst/>
            </a:pPr>
            <a:r>
              <a:rPr lang="en-US" dirty="0">
                <a:latin typeface="Arial" charset="0"/>
              </a:rPr>
              <a:t>Interviewer +13pp vs letter</a:t>
            </a:r>
            <a:endParaRPr kumimoji="0" lang="en-GB" sz="2400" b="0" i="0" u="none" strike="noStrike" cap="none" normalizeH="0" baseline="0" dirty="0">
              <a:ln>
                <a:noFill/>
              </a:ln>
              <a:solidFill>
                <a:schemeClr val="tx1"/>
              </a:solidFill>
              <a:effectLst/>
              <a:latin typeface="Arial" charset="0"/>
              <a:ea typeface="ヒラギノ角ゴ Pro W3" pitchFamily="1" charset="-128"/>
            </a:endParaRPr>
          </a:p>
        </p:txBody>
      </p:sp>
    </p:spTree>
    <p:extLst>
      <p:ext uri="{BB962C8B-B14F-4D97-AF65-F5344CB8AC3E}">
        <p14:creationId xmlns:p14="http://schemas.microsoft.com/office/powerpoint/2010/main" val="250015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BCEA5-07A4-BF19-BB6A-137FC7C19C4C}"/>
              </a:ext>
            </a:extLst>
          </p:cNvPr>
          <p:cNvSpPr>
            <a:spLocks noGrp="1"/>
          </p:cNvSpPr>
          <p:nvPr>
            <p:ph type="title"/>
          </p:nvPr>
        </p:nvSpPr>
        <p:spPr/>
        <p:txBody>
          <a:bodyPr>
            <a:normAutofit fontScale="90000"/>
          </a:bodyPr>
          <a:lstStyle/>
          <a:p>
            <a:r>
              <a:rPr lang="en-GB" dirty="0"/>
              <a:t>But mode of interview may not have an effect</a:t>
            </a:r>
          </a:p>
        </p:txBody>
      </p:sp>
      <p:sp>
        <p:nvSpPr>
          <p:cNvPr id="3" name="Content Placeholder 2">
            <a:extLst>
              <a:ext uri="{FF2B5EF4-FFF2-40B4-BE49-F238E27FC236}">
                <a16:creationId xmlns:a16="http://schemas.microsoft.com/office/drawing/2014/main" id="{A51D4DC2-3C10-638E-CB94-767D2D0D1F8E}"/>
              </a:ext>
            </a:extLst>
          </p:cNvPr>
          <p:cNvSpPr>
            <a:spLocks noGrp="1"/>
          </p:cNvSpPr>
          <p:nvPr>
            <p:ph idx="1"/>
          </p:nvPr>
        </p:nvSpPr>
        <p:spPr/>
        <p:txBody>
          <a:bodyPr/>
          <a:lstStyle/>
          <a:p>
            <a:r>
              <a:rPr lang="en-GB" sz="3200" dirty="0"/>
              <a:t>CAPI vs Web interviews (controlling for selection)</a:t>
            </a:r>
          </a:p>
          <a:p>
            <a:pPr lvl="1"/>
            <a:r>
              <a:rPr lang="en-GB" sz="3000" dirty="0"/>
              <a:t>Body Volume </a:t>
            </a:r>
            <a:r>
              <a:rPr lang="en-GB" sz="2800" b="1" dirty="0">
                <a:solidFill>
                  <a:srgbClr val="FF0000"/>
                </a:solidFill>
              </a:rPr>
              <a:t>X</a:t>
            </a:r>
            <a:endParaRPr lang="en-GB" sz="3000" dirty="0"/>
          </a:p>
          <a:p>
            <a:pPr lvl="1"/>
            <a:r>
              <a:rPr lang="en-GB" sz="3000" dirty="0"/>
              <a:t>Sea Hero Quest navigation </a:t>
            </a:r>
            <a:r>
              <a:rPr lang="en-GB" sz="2800" b="1" dirty="0">
                <a:solidFill>
                  <a:srgbClr val="FF0000"/>
                </a:solidFill>
              </a:rPr>
              <a:t>X</a:t>
            </a:r>
            <a:endParaRPr lang="en-GB" sz="3200" dirty="0"/>
          </a:p>
          <a:p>
            <a:pPr lvl="1"/>
            <a:endParaRPr lang="en-GB" sz="3000" dirty="0"/>
          </a:p>
        </p:txBody>
      </p:sp>
    </p:spTree>
    <p:extLst>
      <p:ext uri="{BB962C8B-B14F-4D97-AF65-F5344CB8AC3E}">
        <p14:creationId xmlns:p14="http://schemas.microsoft.com/office/powerpoint/2010/main" val="421445822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7404E-7AFB-D558-0D20-D6291DCDA3BE}"/>
              </a:ext>
              <a:ext uri="{C183D7F6-B498-43B3-948B-1728B52AA6E4}">
                <adec:decorative xmlns:adec="http://schemas.microsoft.com/office/drawing/2017/decorative" val="1"/>
              </a:ext>
            </a:extLst>
          </p:cNvPr>
          <p:cNvSpPr>
            <a:spLocks noGrp="1"/>
          </p:cNvSpPr>
          <p:nvPr>
            <p:ph type="title"/>
          </p:nvPr>
        </p:nvSpPr>
        <p:spPr/>
        <p:txBody>
          <a:bodyPr/>
          <a:lstStyle/>
          <a:p>
            <a:r>
              <a:rPr lang="en-GB" dirty="0"/>
              <a:t>What can we do to reduce barriers? - 3</a:t>
            </a:r>
          </a:p>
        </p:txBody>
      </p:sp>
      <p:pic>
        <p:nvPicPr>
          <p:cNvPr id="8" name="Picture 7" descr="What can we do to reduce barriers - 3">
            <a:extLst>
              <a:ext uri="{FF2B5EF4-FFF2-40B4-BE49-F238E27FC236}">
                <a16:creationId xmlns:a16="http://schemas.microsoft.com/office/drawing/2014/main" id="{0E1D3178-BCE5-AEE1-0A78-8D5A68D45F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5560" y="1285859"/>
            <a:ext cx="7060850" cy="4880772"/>
          </a:xfrm>
          <a:prstGeom prst="rect">
            <a:avLst/>
          </a:prstGeom>
        </p:spPr>
      </p:pic>
      <p:sp>
        <p:nvSpPr>
          <p:cNvPr id="5" name="TextBox 4">
            <a:extLst>
              <a:ext uri="{FF2B5EF4-FFF2-40B4-BE49-F238E27FC236}">
                <a16:creationId xmlns:a16="http://schemas.microsoft.com/office/drawing/2014/main" id="{4855531D-2C06-D215-61DD-F2F34B39961B}"/>
              </a:ext>
              <a:ext uri="{C183D7F6-B498-43B3-948B-1728B52AA6E4}">
                <adec:decorative xmlns:adec="http://schemas.microsoft.com/office/drawing/2017/decorative" val="1"/>
              </a:ext>
            </a:extLst>
          </p:cNvPr>
          <p:cNvSpPr txBox="1"/>
          <p:nvPr/>
        </p:nvSpPr>
        <p:spPr>
          <a:xfrm>
            <a:off x="6960096" y="6400800"/>
            <a:ext cx="3528392" cy="400110"/>
          </a:xfrm>
          <a:prstGeom prst="rect">
            <a:avLst/>
          </a:prstGeom>
          <a:noFill/>
        </p:spPr>
        <p:txBody>
          <a:bodyPr wrap="square" rtlCol="0">
            <a:spAutoFit/>
          </a:bodyPr>
          <a:lstStyle/>
          <a:p>
            <a:r>
              <a:rPr lang="en-GB" sz="2000" b="1" dirty="0">
                <a:solidFill>
                  <a:srgbClr val="00B0F0"/>
                </a:solidFill>
              </a:rPr>
              <a:t>*UKHLS experiments</a:t>
            </a:r>
          </a:p>
        </p:txBody>
      </p:sp>
      <p:sp>
        <p:nvSpPr>
          <p:cNvPr id="6" name="TextBox 5">
            <a:extLst>
              <a:ext uri="{FF2B5EF4-FFF2-40B4-BE49-F238E27FC236}">
                <a16:creationId xmlns:a16="http://schemas.microsoft.com/office/drawing/2014/main" id="{E1B070D0-4325-E25D-9D88-5B48C6CEDBD0}"/>
              </a:ext>
              <a:ext uri="{C183D7F6-B498-43B3-948B-1728B52AA6E4}">
                <adec:decorative xmlns:adec="http://schemas.microsoft.com/office/drawing/2017/decorative" val="1"/>
              </a:ext>
            </a:extLst>
          </p:cNvPr>
          <p:cNvSpPr txBox="1"/>
          <p:nvPr/>
        </p:nvSpPr>
        <p:spPr>
          <a:xfrm>
            <a:off x="1919536" y="6381328"/>
            <a:ext cx="6768752" cy="400110"/>
          </a:xfrm>
          <a:prstGeom prst="rect">
            <a:avLst/>
          </a:prstGeom>
          <a:noFill/>
        </p:spPr>
        <p:txBody>
          <a:bodyPr wrap="square" rtlCol="0">
            <a:spAutoFit/>
          </a:bodyPr>
          <a:lstStyle/>
          <a:p>
            <a:r>
              <a:rPr lang="en-GB" sz="2000" dirty="0">
                <a:latin typeface="Calibri" panose="020F0502020204030204" pitchFamily="34" charset="0"/>
                <a:cs typeface="Calibri" panose="020F0502020204030204" pitchFamily="34" charset="0"/>
              </a:rPr>
              <a:t>J</a:t>
            </a:r>
            <a:r>
              <a:rPr lang="de-DE" sz="2000" dirty="0">
                <a:latin typeface="Calibri" panose="020F0502020204030204" pitchFamily="34" charset="0"/>
                <a:cs typeface="Calibri" panose="020F0502020204030204" pitchFamily="34" charset="0"/>
              </a:rPr>
              <a:t>äckle</a:t>
            </a:r>
            <a:r>
              <a:rPr lang="en-GB" sz="2000" dirty="0">
                <a:latin typeface="Calibri" panose="020F0502020204030204" pitchFamily="34" charset="0"/>
                <a:cs typeface="Calibri" panose="020F0502020204030204" pitchFamily="34" charset="0"/>
              </a:rPr>
              <a:t>, Burton &amp; Couper (2023) </a:t>
            </a:r>
            <a:r>
              <a:rPr lang="en-GB" sz="2000" i="1" dirty="0">
                <a:latin typeface="Calibri" panose="020F0502020204030204" pitchFamily="34" charset="0"/>
                <a:cs typeface="Calibri" panose="020F0502020204030204" pitchFamily="34" charset="0"/>
              </a:rPr>
              <a:t>Fiscal Studies.</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4338273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6A2CF-1824-8EDB-5F62-B01B37D15F1F}"/>
              </a:ext>
            </a:extLst>
          </p:cNvPr>
          <p:cNvSpPr>
            <a:spLocks noGrp="1"/>
          </p:cNvSpPr>
          <p:nvPr>
            <p:ph type="title"/>
          </p:nvPr>
        </p:nvSpPr>
        <p:spPr/>
        <p:txBody>
          <a:bodyPr/>
          <a:lstStyle/>
          <a:p>
            <a:r>
              <a:rPr lang="en-GB" dirty="0"/>
              <a:t>Summary</a:t>
            </a:r>
            <a:endParaRPr lang="en-US" dirty="0"/>
          </a:p>
        </p:txBody>
      </p:sp>
      <p:sp>
        <p:nvSpPr>
          <p:cNvPr id="4" name="Content Placeholder 3">
            <a:extLst>
              <a:ext uri="{FF2B5EF4-FFF2-40B4-BE49-F238E27FC236}">
                <a16:creationId xmlns:a16="http://schemas.microsoft.com/office/drawing/2014/main" id="{EC34808B-B9B0-7C7F-4FFC-4DD03034956F}"/>
              </a:ext>
            </a:extLst>
          </p:cNvPr>
          <p:cNvSpPr>
            <a:spLocks noGrp="1"/>
          </p:cNvSpPr>
          <p:nvPr>
            <p:ph idx="1"/>
          </p:nvPr>
        </p:nvSpPr>
        <p:spPr>
          <a:xfrm>
            <a:off x="508000" y="1700808"/>
            <a:ext cx="10700568" cy="4699992"/>
          </a:xfrm>
        </p:spPr>
        <p:txBody>
          <a:bodyPr>
            <a:normAutofit/>
          </a:bodyPr>
          <a:lstStyle/>
          <a:p>
            <a:r>
              <a:rPr lang="en-GB" sz="2800" dirty="0"/>
              <a:t>Mobile device coverage now high</a:t>
            </a:r>
          </a:p>
          <a:p>
            <a:r>
              <a:rPr lang="en-GB" sz="2800" dirty="0"/>
              <a:t>Few respondents have technical problems </a:t>
            </a:r>
            <a:r>
              <a:rPr lang="en-GB" sz="1800" dirty="0">
                <a:latin typeface="Calibri" panose="020F0502020204030204" pitchFamily="34" charset="0"/>
                <a:cs typeface="Calibri" panose="020F0502020204030204" pitchFamily="34" charset="0"/>
              </a:rPr>
              <a:t>(finding, installing, logging in)</a:t>
            </a:r>
            <a:endParaRPr lang="en-GB" sz="3200" dirty="0">
              <a:latin typeface="Calibri" panose="020F0502020204030204" pitchFamily="34" charset="0"/>
              <a:cs typeface="Calibri" panose="020F0502020204030204" pitchFamily="34" charset="0"/>
            </a:endParaRPr>
          </a:p>
          <a:p>
            <a:r>
              <a:rPr lang="en-GB" sz="2800" dirty="0"/>
              <a:t>Willingness is main problem</a:t>
            </a:r>
          </a:p>
          <a:p>
            <a:r>
              <a:rPr lang="en-GB" sz="2800" dirty="0"/>
              <a:t>Topic of app study matters</a:t>
            </a:r>
          </a:p>
          <a:p>
            <a:r>
              <a:rPr lang="en-GB" sz="2800" dirty="0"/>
              <a:t>Whether respondents already do similar tasks matters</a:t>
            </a:r>
          </a:p>
          <a:p>
            <a:r>
              <a:rPr lang="en-US" sz="2800" dirty="0"/>
              <a:t>Recruitment in interview / with interviewer more successful</a:t>
            </a:r>
          </a:p>
          <a:p>
            <a:r>
              <a:rPr lang="en-US" sz="2800" dirty="0"/>
              <a:t>Time required not main barrier</a:t>
            </a:r>
          </a:p>
          <a:p>
            <a:r>
              <a:rPr lang="en-US" sz="2800" dirty="0"/>
              <a:t>Incentives / feedback do not compensate for other barriers</a:t>
            </a:r>
            <a:endParaRPr lang="en-GB" sz="2800" dirty="0"/>
          </a:p>
        </p:txBody>
      </p:sp>
    </p:spTree>
    <p:extLst>
      <p:ext uri="{BB962C8B-B14F-4D97-AF65-F5344CB8AC3E}">
        <p14:creationId xmlns:p14="http://schemas.microsoft.com/office/powerpoint/2010/main" val="10362583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52046-B7B5-4AB1-DA43-57FF74F26864}"/>
              </a:ext>
            </a:extLst>
          </p:cNvPr>
          <p:cNvSpPr>
            <a:spLocks noGrp="1"/>
          </p:cNvSpPr>
          <p:nvPr>
            <p:ph type="title"/>
          </p:nvPr>
        </p:nvSpPr>
        <p:spPr/>
        <p:txBody>
          <a:bodyPr/>
          <a:lstStyle/>
          <a:p>
            <a:r>
              <a:rPr lang="en-US" dirty="0"/>
              <a:t>Additional (non-app) tasks</a:t>
            </a:r>
            <a:endParaRPr lang="en-GB" dirty="0"/>
          </a:p>
        </p:txBody>
      </p:sp>
      <p:sp>
        <p:nvSpPr>
          <p:cNvPr id="3" name="Content Placeholder 2">
            <a:extLst>
              <a:ext uri="{FF2B5EF4-FFF2-40B4-BE49-F238E27FC236}">
                <a16:creationId xmlns:a16="http://schemas.microsoft.com/office/drawing/2014/main" id="{1A604C3A-AC06-0CF6-A940-55793C4C5006}"/>
              </a:ext>
            </a:extLst>
          </p:cNvPr>
          <p:cNvSpPr>
            <a:spLocks noGrp="1"/>
          </p:cNvSpPr>
          <p:nvPr>
            <p:ph idx="1"/>
          </p:nvPr>
        </p:nvSpPr>
        <p:spPr/>
        <p:txBody>
          <a:bodyPr/>
          <a:lstStyle/>
          <a:p>
            <a:r>
              <a:rPr lang="en-US" dirty="0"/>
              <a:t>Event-triggered data collection</a:t>
            </a:r>
          </a:p>
          <a:p>
            <a:r>
              <a:rPr lang="en-US" dirty="0"/>
              <a:t>Biological measures</a:t>
            </a:r>
            <a:endParaRPr lang="en-GB" dirty="0"/>
          </a:p>
        </p:txBody>
      </p:sp>
    </p:spTree>
    <p:extLst>
      <p:ext uri="{BB962C8B-B14F-4D97-AF65-F5344CB8AC3E}">
        <p14:creationId xmlns:p14="http://schemas.microsoft.com/office/powerpoint/2010/main" val="3376558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2DE84-3BF1-3A35-E356-4F6EE91BC502}"/>
              </a:ext>
            </a:extLst>
          </p:cNvPr>
          <p:cNvSpPr>
            <a:spLocks noGrp="1"/>
          </p:cNvSpPr>
          <p:nvPr>
            <p:ph type="title"/>
          </p:nvPr>
        </p:nvSpPr>
        <p:spPr/>
        <p:txBody>
          <a:bodyPr/>
          <a:lstStyle/>
          <a:p>
            <a:r>
              <a:rPr lang="en-US" dirty="0"/>
              <a:t>Last century…</a:t>
            </a:r>
            <a:endParaRPr lang="en-GB" dirty="0"/>
          </a:p>
        </p:txBody>
      </p:sp>
      <p:sp>
        <p:nvSpPr>
          <p:cNvPr id="3" name="Content Placeholder 2">
            <a:extLst>
              <a:ext uri="{FF2B5EF4-FFF2-40B4-BE49-F238E27FC236}">
                <a16:creationId xmlns:a16="http://schemas.microsoft.com/office/drawing/2014/main" id="{9B06675C-86F3-E251-38BA-67F8C2547F27}"/>
              </a:ext>
            </a:extLst>
          </p:cNvPr>
          <p:cNvSpPr>
            <a:spLocks noGrp="1"/>
          </p:cNvSpPr>
          <p:nvPr>
            <p:ph idx="1"/>
          </p:nvPr>
        </p:nvSpPr>
        <p:spPr>
          <a:xfrm>
            <a:off x="508000" y="1981200"/>
            <a:ext cx="10700568" cy="4114800"/>
          </a:xfrm>
        </p:spPr>
        <p:txBody>
          <a:bodyPr>
            <a:normAutofit fontScale="92500" lnSpcReduction="20000"/>
          </a:bodyPr>
          <a:lstStyle/>
          <a:p>
            <a:pPr marL="0" indent="0">
              <a:buNone/>
            </a:pPr>
            <a:r>
              <a:rPr lang="en-GB" sz="3200" dirty="0"/>
              <a:t>The British Household Panel Survey (BHPS)</a:t>
            </a:r>
          </a:p>
          <a:p>
            <a:r>
              <a:rPr lang="en-GB" sz="3200" dirty="0"/>
              <a:t>Started 1991, funded by the Economic and Social Research Council (ESRC)</a:t>
            </a:r>
          </a:p>
          <a:p>
            <a:r>
              <a:rPr lang="en-GB" sz="3200" dirty="0"/>
              <a:t>Sample of residential households – 5,500 at Wave 1</a:t>
            </a:r>
          </a:p>
          <a:p>
            <a:r>
              <a:rPr lang="en-GB" sz="3200" dirty="0"/>
              <a:t>All residents are ‘original sample members’</a:t>
            </a:r>
          </a:p>
          <a:p>
            <a:r>
              <a:rPr lang="en-GB" sz="3200" dirty="0"/>
              <a:t>Aim: To follow and interview OSMs annually (and anyone they live with)</a:t>
            </a:r>
          </a:p>
          <a:p>
            <a:r>
              <a:rPr lang="en-GB" sz="3200" dirty="0"/>
              <a:t>Design similar to other household panel surveys</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Event-triggered data – what we do now</a:t>
            </a:r>
          </a:p>
        </p:txBody>
      </p:sp>
      <p:sp>
        <p:nvSpPr>
          <p:cNvPr id="9" name="TextBox 8"/>
          <p:cNvSpPr txBox="1"/>
          <p:nvPr/>
        </p:nvSpPr>
        <p:spPr>
          <a:xfrm>
            <a:off x="2279576" y="1556793"/>
            <a:ext cx="2952328" cy="461665"/>
          </a:xfrm>
          <a:prstGeom prst="rect">
            <a:avLst/>
          </a:prstGeom>
          <a:noFill/>
        </p:spPr>
        <p:txBody>
          <a:bodyPr wrap="square" rtlCol="0">
            <a:spAutoFit/>
          </a:bodyPr>
          <a:lstStyle/>
          <a:p>
            <a:r>
              <a:rPr lang="en-GB" dirty="0"/>
              <a:t>Annual interview</a:t>
            </a:r>
          </a:p>
        </p:txBody>
      </p:sp>
      <p:sp>
        <p:nvSpPr>
          <p:cNvPr id="10" name="TextBox 9"/>
          <p:cNvSpPr txBox="1"/>
          <p:nvPr/>
        </p:nvSpPr>
        <p:spPr>
          <a:xfrm>
            <a:off x="6096000" y="1556793"/>
            <a:ext cx="2952328" cy="461665"/>
          </a:xfrm>
          <a:prstGeom prst="rect">
            <a:avLst/>
          </a:prstGeom>
          <a:noFill/>
        </p:spPr>
        <p:txBody>
          <a:bodyPr wrap="square" rtlCol="0">
            <a:spAutoFit/>
          </a:bodyPr>
          <a:lstStyle/>
          <a:p>
            <a:r>
              <a:rPr lang="en-GB" dirty="0"/>
              <a:t>Annual interview</a:t>
            </a:r>
          </a:p>
        </p:txBody>
      </p:sp>
      <p:cxnSp>
        <p:nvCxnSpPr>
          <p:cNvPr id="5" name="Straight Arrow Connector 4" descr="An arrow going from left to right. Near the left hand side it says &quot;Annual interview&quot; and near the right hand side it also says &quot;Annual interview&quot;. This is to indicate that we ask about their life &quot;now&quot; at two time points, but also ask people to recall what has happened since the last interview. "/>
          <p:cNvCxnSpPr/>
          <p:nvPr/>
        </p:nvCxnSpPr>
        <p:spPr bwMode="auto">
          <a:xfrm>
            <a:off x="2135560" y="2348880"/>
            <a:ext cx="6768752" cy="0"/>
          </a:xfrm>
          <a:prstGeom prst="straightConnector1">
            <a:avLst/>
          </a:prstGeom>
          <a:solidFill>
            <a:schemeClr val="accent1"/>
          </a:solidFill>
          <a:ln w="571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a:extLst>
              <a:ext uri="{C183D7F6-B498-43B3-948B-1728B52AA6E4}">
                <adec:decorative xmlns:adec="http://schemas.microsoft.com/office/drawing/2017/decorative" val="1"/>
              </a:ext>
            </a:extLst>
          </p:cNvPr>
          <p:cNvCxnSpPr/>
          <p:nvPr/>
        </p:nvCxnSpPr>
        <p:spPr bwMode="auto">
          <a:xfrm>
            <a:off x="2927648" y="1988840"/>
            <a:ext cx="0" cy="360040"/>
          </a:xfrm>
          <a:prstGeom prst="line">
            <a:avLst/>
          </a:prstGeom>
          <a:solidFill>
            <a:schemeClr val="accent1"/>
          </a:solidFill>
          <a:ln w="508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a:extLst>
              <a:ext uri="{C183D7F6-B498-43B3-948B-1728B52AA6E4}">
                <adec:decorative xmlns:adec="http://schemas.microsoft.com/office/drawing/2017/decorative" val="1"/>
              </a:ext>
            </a:extLst>
          </p:cNvPr>
          <p:cNvCxnSpPr/>
          <p:nvPr/>
        </p:nvCxnSpPr>
        <p:spPr bwMode="auto">
          <a:xfrm>
            <a:off x="2927648" y="2348880"/>
            <a:ext cx="0" cy="360040"/>
          </a:xfrm>
          <a:prstGeom prst="line">
            <a:avLst/>
          </a:prstGeom>
          <a:solidFill>
            <a:schemeClr val="accent1"/>
          </a:solidFill>
          <a:ln w="508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a:extLst>
              <a:ext uri="{C183D7F6-B498-43B3-948B-1728B52AA6E4}">
                <adec:decorative xmlns:adec="http://schemas.microsoft.com/office/drawing/2017/decorative" val="1"/>
              </a:ext>
            </a:extLst>
          </p:cNvPr>
          <p:cNvCxnSpPr/>
          <p:nvPr/>
        </p:nvCxnSpPr>
        <p:spPr bwMode="auto">
          <a:xfrm>
            <a:off x="7032104" y="1988840"/>
            <a:ext cx="0" cy="360040"/>
          </a:xfrm>
          <a:prstGeom prst="line">
            <a:avLst/>
          </a:prstGeom>
          <a:solidFill>
            <a:schemeClr val="accent1"/>
          </a:solidFill>
          <a:ln w="508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a:extLst>
              <a:ext uri="{C183D7F6-B498-43B3-948B-1728B52AA6E4}">
                <adec:decorative xmlns:adec="http://schemas.microsoft.com/office/drawing/2017/decorative" val="1"/>
              </a:ext>
            </a:extLst>
          </p:cNvPr>
          <p:cNvCxnSpPr/>
          <p:nvPr/>
        </p:nvCxnSpPr>
        <p:spPr bwMode="auto">
          <a:xfrm>
            <a:off x="7032104" y="2348880"/>
            <a:ext cx="0" cy="360040"/>
          </a:xfrm>
          <a:prstGeom prst="line">
            <a:avLst/>
          </a:prstGeom>
          <a:solidFill>
            <a:schemeClr val="accent1"/>
          </a:solidFill>
          <a:ln w="508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p:cNvSpPr txBox="1"/>
          <p:nvPr/>
        </p:nvSpPr>
        <p:spPr>
          <a:xfrm>
            <a:off x="2315580" y="2780929"/>
            <a:ext cx="1620180" cy="461665"/>
          </a:xfrm>
          <a:prstGeom prst="rect">
            <a:avLst/>
          </a:prstGeom>
          <a:noFill/>
        </p:spPr>
        <p:txBody>
          <a:bodyPr wrap="square" rtlCol="0">
            <a:spAutoFit/>
          </a:bodyPr>
          <a:lstStyle/>
          <a:p>
            <a:r>
              <a:rPr lang="en-GB" dirty="0"/>
              <a:t>Life now?</a:t>
            </a:r>
          </a:p>
        </p:txBody>
      </p:sp>
      <p:sp>
        <p:nvSpPr>
          <p:cNvPr id="12" name="TextBox 11"/>
          <p:cNvSpPr txBox="1"/>
          <p:nvPr/>
        </p:nvSpPr>
        <p:spPr>
          <a:xfrm>
            <a:off x="6384032" y="2780929"/>
            <a:ext cx="2664296" cy="461665"/>
          </a:xfrm>
          <a:prstGeom prst="rect">
            <a:avLst/>
          </a:prstGeom>
          <a:noFill/>
        </p:spPr>
        <p:txBody>
          <a:bodyPr wrap="square" rtlCol="0">
            <a:spAutoFit/>
          </a:bodyPr>
          <a:lstStyle/>
          <a:p>
            <a:r>
              <a:rPr lang="en-GB" dirty="0"/>
              <a:t>Life now?</a:t>
            </a:r>
          </a:p>
        </p:txBody>
      </p:sp>
      <p:cxnSp>
        <p:nvCxnSpPr>
          <p:cNvPr id="14" name="Straight Arrow Connector 13">
            <a:extLst>
              <a:ext uri="{C183D7F6-B498-43B3-948B-1728B52AA6E4}">
                <adec:decorative xmlns:adec="http://schemas.microsoft.com/office/drawing/2017/decorative" val="1"/>
              </a:ext>
            </a:extLst>
          </p:cNvPr>
          <p:cNvCxnSpPr/>
          <p:nvPr/>
        </p:nvCxnSpPr>
        <p:spPr bwMode="auto">
          <a:xfrm flipH="1">
            <a:off x="2927648" y="3429000"/>
            <a:ext cx="4104456" cy="0"/>
          </a:xfrm>
          <a:prstGeom prst="straightConnector1">
            <a:avLst/>
          </a:prstGeom>
          <a:solidFill>
            <a:schemeClr val="accent1"/>
          </a:solidFill>
          <a:ln w="57150" cap="flat" cmpd="sng" algn="ctr">
            <a:solidFill>
              <a:schemeClr val="tx1"/>
            </a:solidFill>
            <a:prstDash val="sysDot"/>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Box 15"/>
          <p:cNvSpPr txBox="1"/>
          <p:nvPr/>
        </p:nvSpPr>
        <p:spPr>
          <a:xfrm>
            <a:off x="2855640" y="3645025"/>
            <a:ext cx="5904656" cy="2739211"/>
          </a:xfrm>
          <a:prstGeom prst="rect">
            <a:avLst/>
          </a:prstGeom>
          <a:noFill/>
        </p:spPr>
        <p:txBody>
          <a:bodyPr wrap="square" rtlCol="0">
            <a:spAutoFit/>
          </a:bodyPr>
          <a:lstStyle/>
          <a:p>
            <a:r>
              <a:rPr lang="en-GB" dirty="0"/>
              <a:t>Recall questions – Annual Events:</a:t>
            </a:r>
          </a:p>
          <a:p>
            <a:pPr marL="342900" indent="-342900">
              <a:buFont typeface="Arial" panose="020B0604020202020204" pitchFamily="34" charset="0"/>
              <a:buChar char="•"/>
            </a:pPr>
            <a:r>
              <a:rPr lang="en-GB" sz="2000" dirty="0">
                <a:latin typeface="Calibri" panose="020F0502020204030204" pitchFamily="34" charset="0"/>
                <a:cs typeface="Calibri" panose="020F0502020204030204" pitchFamily="34" charset="0"/>
              </a:rPr>
              <a:t>Health</a:t>
            </a:r>
          </a:p>
          <a:p>
            <a:pPr marL="342900" indent="-342900">
              <a:buFont typeface="Arial" panose="020B0604020202020204" pitchFamily="34" charset="0"/>
              <a:buChar char="•"/>
            </a:pPr>
            <a:r>
              <a:rPr lang="en-GB" sz="2000" dirty="0">
                <a:latin typeface="Calibri" panose="020F0502020204030204" pitchFamily="34" charset="0"/>
                <a:cs typeface="Calibri" panose="020F0502020204030204" pitchFamily="34" charset="0"/>
              </a:rPr>
              <a:t>Pregnancy</a:t>
            </a:r>
          </a:p>
          <a:p>
            <a:pPr marL="342900" indent="-342900">
              <a:buFont typeface="Arial" panose="020B0604020202020204" pitchFamily="34" charset="0"/>
              <a:buChar char="•"/>
            </a:pPr>
            <a:r>
              <a:rPr lang="en-GB" sz="2000" dirty="0">
                <a:latin typeface="Calibri" panose="020F0502020204030204" pitchFamily="34" charset="0"/>
                <a:cs typeface="Calibri" panose="020F0502020204030204" pitchFamily="34" charset="0"/>
              </a:rPr>
              <a:t>Partnerships</a:t>
            </a:r>
          </a:p>
          <a:p>
            <a:pPr marL="342900" indent="-342900">
              <a:buFont typeface="Arial" panose="020B0604020202020204" pitchFamily="34" charset="0"/>
              <a:buChar char="•"/>
            </a:pPr>
            <a:r>
              <a:rPr lang="en-GB" sz="2000" dirty="0">
                <a:latin typeface="Calibri" panose="020F0502020204030204" pitchFamily="34" charset="0"/>
                <a:cs typeface="Calibri" panose="020F0502020204030204" pitchFamily="34" charset="0"/>
              </a:rPr>
              <a:t>Work</a:t>
            </a:r>
          </a:p>
          <a:p>
            <a:pPr marL="342900" indent="-342900">
              <a:buFont typeface="Arial" panose="020B0604020202020204" pitchFamily="34" charset="0"/>
              <a:buChar char="•"/>
            </a:pPr>
            <a:r>
              <a:rPr lang="en-GB" sz="2000" dirty="0">
                <a:latin typeface="Calibri" panose="020F0502020204030204" pitchFamily="34" charset="0"/>
                <a:cs typeface="Calibri" panose="020F0502020204030204" pitchFamily="34" charset="0"/>
              </a:rPr>
              <a:t>Moves</a:t>
            </a:r>
          </a:p>
          <a:p>
            <a:endParaRPr lang="en-GB" dirty="0"/>
          </a:p>
          <a:p>
            <a:endParaRPr lang="en-GB" dirty="0"/>
          </a:p>
        </p:txBody>
      </p:sp>
      <p:sp>
        <p:nvSpPr>
          <p:cNvPr id="4" name="TextBox 3">
            <a:extLst>
              <a:ext uri="{FF2B5EF4-FFF2-40B4-BE49-F238E27FC236}">
                <a16:creationId xmlns:a16="http://schemas.microsoft.com/office/drawing/2014/main" id="{36D1167E-71E8-437C-958C-F12AEF0C81F9}"/>
              </a:ext>
            </a:extLst>
          </p:cNvPr>
          <p:cNvSpPr txBox="1"/>
          <p:nvPr/>
        </p:nvSpPr>
        <p:spPr>
          <a:xfrm>
            <a:off x="5231905" y="4280040"/>
            <a:ext cx="4830173" cy="1384995"/>
          </a:xfrm>
          <a:prstGeom prst="rect">
            <a:avLst/>
          </a:prstGeom>
          <a:solidFill>
            <a:srgbClr val="0070C0"/>
          </a:solidFill>
          <a:ln>
            <a:solidFill>
              <a:schemeClr val="tx1"/>
            </a:solidFill>
          </a:ln>
        </p:spPr>
        <p:txBody>
          <a:bodyPr wrap="square" rtlCol="0">
            <a:spAutoFit/>
          </a:bodyPr>
          <a:lstStyle/>
          <a:p>
            <a:r>
              <a:rPr lang="en-GB" dirty="0">
                <a:solidFill>
                  <a:schemeClr val="bg1"/>
                </a:solidFill>
              </a:rPr>
              <a:t>Difficult to collect retrospectively: </a:t>
            </a:r>
          </a:p>
          <a:p>
            <a:pPr marL="342900" indent="-342900">
              <a:buFont typeface="Arial" panose="020B0604020202020204" pitchFamily="34" charset="0"/>
              <a:buChar char="•"/>
            </a:pPr>
            <a:r>
              <a:rPr lang="en-GB" sz="2000" dirty="0">
                <a:solidFill>
                  <a:schemeClr val="bg1"/>
                </a:solidFill>
                <a:latin typeface="Calibri" panose="020F0502020204030204" pitchFamily="34" charset="0"/>
                <a:cs typeface="Calibri" panose="020F0502020204030204" pitchFamily="34" charset="0"/>
              </a:rPr>
              <a:t>Subjective: expectations, plans, wellbeing</a:t>
            </a:r>
          </a:p>
          <a:p>
            <a:pPr marL="342900" indent="-342900">
              <a:buFont typeface="Arial" panose="020B0604020202020204" pitchFamily="34" charset="0"/>
              <a:buChar char="•"/>
            </a:pPr>
            <a:r>
              <a:rPr lang="en-GB" sz="2000" dirty="0">
                <a:solidFill>
                  <a:schemeClr val="bg1"/>
                </a:solidFill>
                <a:latin typeface="Calibri" panose="020F0502020204030204" pitchFamily="34" charset="0"/>
                <a:cs typeface="Calibri" panose="020F0502020204030204" pitchFamily="34" charset="0"/>
              </a:rPr>
              <a:t>Time-sensitive factual: e.g. during pregnancy</a:t>
            </a:r>
          </a:p>
        </p:txBody>
      </p:sp>
      <p:sp>
        <p:nvSpPr>
          <p:cNvPr id="3" name="TextBox 2">
            <a:extLst>
              <a:ext uri="{FF2B5EF4-FFF2-40B4-BE49-F238E27FC236}">
                <a16:creationId xmlns:a16="http://schemas.microsoft.com/office/drawing/2014/main" id="{113D1B56-FAA4-4F6F-9B2F-6A180A14CFA0}"/>
              </a:ext>
            </a:extLst>
          </p:cNvPr>
          <p:cNvSpPr txBox="1"/>
          <p:nvPr/>
        </p:nvSpPr>
        <p:spPr>
          <a:xfrm>
            <a:off x="1905000" y="5877273"/>
            <a:ext cx="8914456" cy="830997"/>
          </a:xfrm>
          <a:prstGeom prst="rect">
            <a:avLst/>
          </a:prstGeom>
          <a:noFill/>
        </p:spPr>
        <p:txBody>
          <a:bodyPr wrap="square" rtlCol="0">
            <a:spAutoFit/>
          </a:bodyPr>
          <a:lstStyle/>
          <a:p>
            <a:r>
              <a:rPr lang="en-GB" b="1" dirty="0">
                <a:solidFill>
                  <a:srgbClr val="0070C0"/>
                </a:solidFill>
                <a:sym typeface="Wingdings" panose="05000000000000000000" pitchFamily="2" charset="2"/>
              </a:rPr>
              <a:t> </a:t>
            </a:r>
            <a:r>
              <a:rPr lang="en-GB" b="1" dirty="0">
                <a:solidFill>
                  <a:srgbClr val="0070C0"/>
                </a:solidFill>
              </a:rPr>
              <a:t>Develop methods to collect data when events occur</a:t>
            </a:r>
          </a:p>
          <a:p>
            <a:endParaRPr lang="en-GB" b="1" dirty="0"/>
          </a:p>
        </p:txBody>
      </p:sp>
      <p:sp>
        <p:nvSpPr>
          <p:cNvPr id="6" name="TextBox 5">
            <a:extLst>
              <a:ext uri="{FF2B5EF4-FFF2-40B4-BE49-F238E27FC236}">
                <a16:creationId xmlns:a16="http://schemas.microsoft.com/office/drawing/2014/main" id="{C366602D-18C8-1CF1-B0DC-5E9A38AA2821}"/>
              </a:ext>
            </a:extLst>
          </p:cNvPr>
          <p:cNvSpPr txBox="1"/>
          <p:nvPr/>
        </p:nvSpPr>
        <p:spPr>
          <a:xfrm>
            <a:off x="551384" y="6400800"/>
            <a:ext cx="8084393" cy="369332"/>
          </a:xfrm>
          <a:prstGeom prst="rect">
            <a:avLst/>
          </a:prstGeom>
          <a:noFill/>
        </p:spPr>
        <p:txBody>
          <a:bodyPr wrap="none" rtlCol="0">
            <a:spAutoFit/>
          </a:bodyPr>
          <a:lstStyle/>
          <a:p>
            <a:r>
              <a:rPr lang="en-GB" sz="1800" dirty="0"/>
              <a:t>https://www.iser.essex.ac.uk/research/projects/event-triggered-data-collection</a:t>
            </a:r>
          </a:p>
        </p:txBody>
      </p:sp>
    </p:spTree>
    <p:extLst>
      <p:ext uri="{BB962C8B-B14F-4D97-AF65-F5344CB8AC3E}">
        <p14:creationId xmlns:p14="http://schemas.microsoft.com/office/powerpoint/2010/main" val="427107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 grpId="0" animBg="1"/>
      <p:bldP spid="3"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59D2B-9B1F-A443-4054-A87892F73E1E}"/>
              </a:ext>
            </a:extLst>
          </p:cNvPr>
          <p:cNvSpPr>
            <a:spLocks noGrp="1"/>
          </p:cNvSpPr>
          <p:nvPr>
            <p:ph type="title"/>
          </p:nvPr>
        </p:nvSpPr>
        <p:spPr/>
        <p:txBody>
          <a:bodyPr/>
          <a:lstStyle/>
          <a:p>
            <a:r>
              <a:rPr lang="en-GB" dirty="0"/>
              <a:t>Event-triggered data collection</a:t>
            </a:r>
            <a:br>
              <a:rPr lang="en-GB" dirty="0"/>
            </a:br>
            <a:r>
              <a:rPr lang="en-GB" sz="2800" dirty="0">
                <a:solidFill>
                  <a:schemeClr val="bg1">
                    <a:lumMod val="50000"/>
                  </a:schemeClr>
                </a:solidFill>
                <a:latin typeface="Calibri" panose="020F0502020204030204" pitchFamily="34" charset="0"/>
                <a:cs typeface="Calibri" panose="020F0502020204030204" pitchFamily="34" charset="0"/>
              </a:rPr>
              <a:t>Developing protocols</a:t>
            </a:r>
            <a:br>
              <a:rPr lang="en-GB" dirty="0"/>
            </a:br>
            <a:endParaRPr lang="en-GB" dirty="0"/>
          </a:p>
        </p:txBody>
      </p:sp>
      <p:sp>
        <p:nvSpPr>
          <p:cNvPr id="3" name="Content Placeholder 2">
            <a:extLst>
              <a:ext uri="{FF2B5EF4-FFF2-40B4-BE49-F238E27FC236}">
                <a16:creationId xmlns:a16="http://schemas.microsoft.com/office/drawing/2014/main" id="{0543CE14-7FEE-5328-F703-8BEE9B112B41}"/>
              </a:ext>
            </a:extLst>
          </p:cNvPr>
          <p:cNvSpPr>
            <a:spLocks noGrp="1"/>
          </p:cNvSpPr>
          <p:nvPr>
            <p:ph idx="1"/>
          </p:nvPr>
        </p:nvSpPr>
        <p:spPr>
          <a:xfrm>
            <a:off x="607640" y="1772816"/>
            <a:ext cx="10960968" cy="4248472"/>
          </a:xfrm>
        </p:spPr>
        <p:txBody>
          <a:bodyPr>
            <a:normAutofit/>
          </a:bodyPr>
          <a:lstStyle/>
          <a:p>
            <a:r>
              <a:rPr lang="en-GB" sz="2800" dirty="0"/>
              <a:t>Qualitative research with Innovation Panel sample members</a:t>
            </a:r>
          </a:p>
          <a:p>
            <a:pPr lvl="1"/>
            <a:r>
              <a:rPr lang="en-GB" sz="2800" dirty="0"/>
              <a:t>What willing to do?</a:t>
            </a:r>
          </a:p>
          <a:p>
            <a:pPr lvl="1"/>
            <a:r>
              <a:rPr lang="en-GB" sz="2800" dirty="0"/>
              <a:t>Under what conditions?</a:t>
            </a:r>
          </a:p>
          <a:p>
            <a:r>
              <a:rPr lang="en-GB" sz="2800" dirty="0"/>
              <a:t>Experimental test of Life Event questions</a:t>
            </a:r>
          </a:p>
          <a:p>
            <a:pPr lvl="1"/>
            <a:r>
              <a:rPr lang="en-GB" sz="2800" i="1" dirty="0"/>
              <a:t>“Any of these events in last calendar month?”</a:t>
            </a:r>
          </a:p>
          <a:p>
            <a:r>
              <a:rPr lang="en-GB" sz="2800" dirty="0"/>
              <a:t>Monthly </a:t>
            </a:r>
            <a:r>
              <a:rPr lang="en-GB" sz="2800" b="1" dirty="0"/>
              <a:t>Life Events survey </a:t>
            </a:r>
          </a:p>
          <a:p>
            <a:pPr lvl="1"/>
            <a:r>
              <a:rPr lang="en-GB" sz="2800" dirty="0"/>
              <a:t>Every month for 12 months (2020)</a:t>
            </a:r>
          </a:p>
          <a:p>
            <a:r>
              <a:rPr lang="en-GB" sz="2800" dirty="0"/>
              <a:t>Respondent debrief questions</a:t>
            </a:r>
          </a:p>
        </p:txBody>
      </p:sp>
      <p:sp>
        <p:nvSpPr>
          <p:cNvPr id="4" name="TextBox 3">
            <a:extLst>
              <a:ext uri="{FF2B5EF4-FFF2-40B4-BE49-F238E27FC236}">
                <a16:creationId xmlns:a16="http://schemas.microsoft.com/office/drawing/2014/main" id="{A6F685D0-F925-F735-C029-27A5BDBD782A}"/>
              </a:ext>
            </a:extLst>
          </p:cNvPr>
          <p:cNvSpPr txBox="1"/>
          <p:nvPr/>
        </p:nvSpPr>
        <p:spPr>
          <a:xfrm>
            <a:off x="473197" y="6383888"/>
            <a:ext cx="2578526" cy="369332"/>
          </a:xfrm>
          <a:prstGeom prst="rect">
            <a:avLst/>
          </a:prstGeom>
          <a:noFill/>
        </p:spPr>
        <p:txBody>
          <a:bodyPr wrap="none" rtlCol="0">
            <a:spAutoFit/>
          </a:bodyPr>
          <a:lstStyle/>
          <a:p>
            <a:r>
              <a:rPr lang="da-DK" sz="1800" dirty="0"/>
              <a:t>Horsley, A. et al. (2019)</a:t>
            </a:r>
            <a:endParaRPr lang="en-GB" sz="1800" dirty="0"/>
          </a:p>
        </p:txBody>
      </p:sp>
    </p:spTree>
    <p:extLst>
      <p:ext uri="{BB962C8B-B14F-4D97-AF65-F5344CB8AC3E}">
        <p14:creationId xmlns:p14="http://schemas.microsoft.com/office/powerpoint/2010/main" val="5521592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457200"/>
            <a:ext cx="9361040" cy="1143000"/>
          </a:xfrm>
        </p:spPr>
        <p:txBody>
          <a:bodyPr/>
          <a:lstStyle/>
          <a:p>
            <a:r>
              <a:rPr lang="en-GB" dirty="0"/>
              <a:t>Life Events Study</a:t>
            </a:r>
            <a:br>
              <a:rPr lang="en-GB" dirty="0"/>
            </a:br>
            <a:r>
              <a:rPr lang="en-GB" sz="2800" dirty="0">
                <a:solidFill>
                  <a:srgbClr val="626464"/>
                </a:solidFill>
                <a:latin typeface="Calibri" panose="020F0502020204030204" pitchFamily="34" charset="0"/>
                <a:cs typeface="Calibri" panose="020F0502020204030204" pitchFamily="34" charset="0"/>
              </a:rPr>
              <a:t>Monthly filter question</a:t>
            </a:r>
            <a:endParaRPr lang="en-GB" dirty="0">
              <a:solidFill>
                <a:srgbClr val="626464"/>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631504" y="1772816"/>
            <a:ext cx="8712968" cy="3456384"/>
          </a:xfrm>
          <a:ln w="38100">
            <a:solidFill>
              <a:srgbClr val="0070C0"/>
            </a:solidFill>
          </a:ln>
        </p:spPr>
        <p:txBody>
          <a:bodyPr>
            <a:normAutofit fontScale="47500" lnSpcReduction="20000"/>
          </a:bodyPr>
          <a:lstStyle/>
          <a:p>
            <a:pPr marL="0" indent="0">
              <a:buNone/>
            </a:pPr>
            <a:r>
              <a:rPr lang="en-GB" sz="5100" dirty="0"/>
              <a:t>Did you experience </a:t>
            </a:r>
            <a:r>
              <a:rPr lang="en-GB" sz="5100" b="1" dirty="0"/>
              <a:t>any</a:t>
            </a:r>
            <a:r>
              <a:rPr lang="en-GB" sz="5100" dirty="0"/>
              <a:t> of the following during &lt;last month&gt; 2020?</a:t>
            </a:r>
          </a:p>
          <a:p>
            <a:pPr marL="800100" lvl="1" indent="-342900"/>
            <a:r>
              <a:rPr lang="en-GB" sz="4500" dirty="0"/>
              <a:t>Diagnosed with a new health condition or entered hospital/clinic as an in- or outpatient</a:t>
            </a:r>
          </a:p>
          <a:p>
            <a:pPr marL="800100" lvl="1" indent="-342900"/>
            <a:r>
              <a:rPr lang="en-GB" sz="4500" dirty="0"/>
              <a:t>Had a pregnancy confirmed / partner had a pregnancy confirmed</a:t>
            </a:r>
          </a:p>
          <a:p>
            <a:pPr marL="800100" lvl="1" indent="-342900"/>
            <a:r>
              <a:rPr lang="en-GB" sz="4500" dirty="0"/>
              <a:t>Changed jobs, started or stopped working </a:t>
            </a:r>
          </a:p>
          <a:p>
            <a:pPr marL="800100" lvl="1" indent="-342900"/>
            <a:r>
              <a:rPr lang="en-GB" sz="4500" dirty="0"/>
              <a:t>Moved home</a:t>
            </a:r>
          </a:p>
          <a:p>
            <a:pPr marL="800100" lvl="1" indent="-342900"/>
            <a:r>
              <a:rPr lang="en-GB" sz="4500" dirty="0"/>
              <a:t>Stopped or started living with a partner </a:t>
            </a:r>
          </a:p>
          <a:p>
            <a:pPr marL="0" indent="0">
              <a:buNone/>
            </a:pPr>
            <a:endParaRPr lang="en-GB" sz="4500" dirty="0"/>
          </a:p>
          <a:p>
            <a:pPr marL="0" indent="0">
              <a:buNone/>
            </a:pPr>
            <a:r>
              <a:rPr lang="en-GB" sz="4500" dirty="0"/>
              <a:t>Yes / No</a:t>
            </a:r>
            <a:endParaRPr lang="en-GB" dirty="0"/>
          </a:p>
        </p:txBody>
      </p:sp>
      <p:sp>
        <p:nvSpPr>
          <p:cNvPr id="6" name="Content Placeholder 2">
            <a:extLst>
              <a:ext uri="{FF2B5EF4-FFF2-40B4-BE49-F238E27FC236}">
                <a16:creationId xmlns:a16="http://schemas.microsoft.com/office/drawing/2014/main" id="{2439F358-1408-4AAE-A877-08A07A5A879B}"/>
              </a:ext>
            </a:extLst>
          </p:cNvPr>
          <p:cNvSpPr txBox="1">
            <a:spLocks/>
          </p:cNvSpPr>
          <p:nvPr/>
        </p:nvSpPr>
        <p:spPr bwMode="auto">
          <a:xfrm>
            <a:off x="1631504" y="5329808"/>
            <a:ext cx="2448272" cy="907504"/>
          </a:xfrm>
          <a:prstGeom prst="rect">
            <a:avLst/>
          </a:prstGeom>
          <a:solidFill>
            <a:srgbClr val="0070C0"/>
          </a:solidFill>
          <a:ln>
            <a:solidFill>
              <a:schemeClr val="tx1"/>
            </a:solidFill>
          </a:ln>
        </p:spPr>
        <p:txBody>
          <a:bodyPr vert="horz" wrap="square" lIns="91440" tIns="45720" rIns="91440" bIns="45720" numCol="1" anchor="t" anchorCtr="0" compatLnSpc="1">
            <a:prstTxWarp prst="textNoShape">
              <a:avLst/>
            </a:prstTxWarp>
          </a:bodyPr>
          <a:lstStyle>
            <a:lvl1pPr marL="257175" indent="-257175" algn="l" rtl="0" eaLnBrk="0" fontAlgn="base" hangingPunct="0">
              <a:lnSpc>
                <a:spcPct val="110000"/>
              </a:lnSpc>
              <a:spcBef>
                <a:spcPct val="20000"/>
              </a:spcBef>
              <a:spcAft>
                <a:spcPct val="0"/>
              </a:spcAft>
              <a:buClr>
                <a:srgbClr val="0095D3"/>
              </a:buClr>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lr>
                <a:srgbClr val="1776B2"/>
              </a:buClr>
              <a:defRPr sz="2000">
                <a:solidFill>
                  <a:srgbClr val="626464"/>
                </a:solidFill>
                <a:latin typeface="Calibri" panose="020F0502020204030204" pitchFamily="34" charset="0"/>
                <a:ea typeface="+mn-ea"/>
                <a:cs typeface="Calibri" panose="020F0502020204030204" pitchFamily="34" charset="0"/>
              </a:defRPr>
            </a:lvl2pPr>
            <a:lvl3pPr marL="857250" indent="-171450" algn="l" rtl="0" eaLnBrk="0" fontAlgn="base" hangingPunct="0">
              <a:spcBef>
                <a:spcPct val="20000"/>
              </a:spcBef>
              <a:spcAft>
                <a:spcPct val="0"/>
              </a:spcAft>
              <a:buChar char="–"/>
              <a:defRPr sz="1800">
                <a:solidFill>
                  <a:srgbClr val="626464"/>
                </a:solidFill>
                <a:latin typeface="Calibri" panose="020F0502020204030204" pitchFamily="34" charset="0"/>
                <a:ea typeface="+mn-ea"/>
                <a:cs typeface="Calibri" panose="020F0502020204030204" pitchFamily="34" charset="0"/>
              </a:defRPr>
            </a:lvl3pPr>
            <a:lvl4pPr marL="1200150" indent="-171450" algn="l" rtl="0" eaLnBrk="0" fontAlgn="base" hangingPunct="0">
              <a:spcBef>
                <a:spcPct val="20000"/>
              </a:spcBef>
              <a:spcAft>
                <a:spcPct val="0"/>
              </a:spcAft>
              <a:defRPr sz="1650">
                <a:solidFill>
                  <a:srgbClr val="626464"/>
                </a:solidFill>
                <a:latin typeface="+mn-lt"/>
                <a:ea typeface="+mn-ea"/>
              </a:defRPr>
            </a:lvl4pPr>
            <a:lvl5pPr marL="1543050" indent="-171450" algn="l" rtl="0" eaLnBrk="0" fontAlgn="base" hangingPunct="0">
              <a:spcBef>
                <a:spcPct val="20000"/>
              </a:spcBef>
              <a:spcAft>
                <a:spcPct val="0"/>
              </a:spcAft>
              <a:buChar char="»"/>
              <a:defRPr sz="1650">
                <a:solidFill>
                  <a:srgbClr val="626464"/>
                </a:solidFill>
                <a:latin typeface="+mn-lt"/>
                <a:ea typeface="+mn-ea"/>
              </a:defRPr>
            </a:lvl5pPr>
            <a:lvl6pPr marL="1885950" indent="-171450" algn="l" rtl="0" fontAlgn="base">
              <a:spcBef>
                <a:spcPct val="20000"/>
              </a:spcBef>
              <a:spcAft>
                <a:spcPct val="0"/>
              </a:spcAft>
              <a:buChar char="»"/>
              <a:defRPr sz="1650">
                <a:solidFill>
                  <a:srgbClr val="626464"/>
                </a:solidFill>
                <a:latin typeface="+mn-lt"/>
                <a:ea typeface="+mn-ea"/>
              </a:defRPr>
            </a:lvl6pPr>
            <a:lvl7pPr marL="2228850" indent="-171450" algn="l" rtl="0" fontAlgn="base">
              <a:spcBef>
                <a:spcPct val="20000"/>
              </a:spcBef>
              <a:spcAft>
                <a:spcPct val="0"/>
              </a:spcAft>
              <a:buChar char="»"/>
              <a:defRPr sz="1650">
                <a:solidFill>
                  <a:srgbClr val="626464"/>
                </a:solidFill>
                <a:latin typeface="+mn-lt"/>
                <a:ea typeface="+mn-ea"/>
              </a:defRPr>
            </a:lvl7pPr>
            <a:lvl8pPr marL="2571750" indent="-171450" algn="l" rtl="0" fontAlgn="base">
              <a:spcBef>
                <a:spcPct val="20000"/>
              </a:spcBef>
              <a:spcAft>
                <a:spcPct val="0"/>
              </a:spcAft>
              <a:buChar char="»"/>
              <a:defRPr sz="1650">
                <a:solidFill>
                  <a:srgbClr val="626464"/>
                </a:solidFill>
                <a:latin typeface="+mn-lt"/>
                <a:ea typeface="+mn-ea"/>
              </a:defRPr>
            </a:lvl8pPr>
            <a:lvl9pPr marL="2914650" indent="-171450" algn="l" rtl="0" fontAlgn="base">
              <a:spcBef>
                <a:spcPct val="20000"/>
              </a:spcBef>
              <a:spcAft>
                <a:spcPct val="0"/>
              </a:spcAft>
              <a:buChar char="»"/>
              <a:defRPr sz="1650">
                <a:solidFill>
                  <a:srgbClr val="626464"/>
                </a:solidFill>
                <a:latin typeface="+mn-lt"/>
                <a:ea typeface="+mn-ea"/>
              </a:defRPr>
            </a:lvl9pPr>
          </a:lstStyle>
          <a:p>
            <a:pPr marL="0" indent="0">
              <a:buNone/>
            </a:pPr>
            <a:r>
              <a:rPr lang="en-GB" b="1" kern="0" dirty="0">
                <a:solidFill>
                  <a:schemeClr val="bg1"/>
                </a:solidFill>
              </a:rPr>
              <a:t>IF No:</a:t>
            </a:r>
          </a:p>
          <a:p>
            <a:pPr marL="0" indent="0">
              <a:buNone/>
            </a:pPr>
            <a:r>
              <a:rPr lang="en-GB" kern="0" dirty="0">
                <a:solidFill>
                  <a:schemeClr val="bg1"/>
                </a:solidFill>
              </a:rPr>
              <a:t>End of survey</a:t>
            </a:r>
          </a:p>
          <a:p>
            <a:endParaRPr lang="en-GB" kern="0" dirty="0">
              <a:solidFill>
                <a:schemeClr val="bg1"/>
              </a:solidFill>
            </a:endParaRPr>
          </a:p>
        </p:txBody>
      </p:sp>
      <p:sp>
        <p:nvSpPr>
          <p:cNvPr id="7" name="Content Placeholder 2">
            <a:extLst>
              <a:ext uri="{FF2B5EF4-FFF2-40B4-BE49-F238E27FC236}">
                <a16:creationId xmlns:a16="http://schemas.microsoft.com/office/drawing/2014/main" id="{2C787CE1-88FF-4DD8-93EE-CBF01ED40E3C}"/>
              </a:ext>
            </a:extLst>
          </p:cNvPr>
          <p:cNvSpPr txBox="1">
            <a:spLocks/>
          </p:cNvSpPr>
          <p:nvPr/>
        </p:nvSpPr>
        <p:spPr bwMode="auto">
          <a:xfrm>
            <a:off x="4223792" y="5329808"/>
            <a:ext cx="6120680" cy="907504"/>
          </a:xfrm>
          <a:prstGeom prst="rect">
            <a:avLst/>
          </a:prstGeom>
          <a:solidFill>
            <a:srgbClr val="0070C0"/>
          </a:solidFill>
          <a:ln>
            <a:solidFill>
              <a:schemeClr val="tx1"/>
            </a:solidFill>
          </a:ln>
        </p:spPr>
        <p:txBody>
          <a:bodyPr vert="horz" wrap="square" lIns="91440" tIns="45720" rIns="91440" bIns="45720" numCol="1" anchor="t" anchorCtr="0" compatLnSpc="1">
            <a:prstTxWarp prst="textNoShape">
              <a:avLst/>
            </a:prstTxWarp>
          </a:bodyPr>
          <a:lstStyle>
            <a:defPPr>
              <a:defRPr lang="en-US"/>
            </a:defPPr>
            <a:lvl1pPr marL="0" indent="0">
              <a:lnSpc>
                <a:spcPct val="110000"/>
              </a:lnSpc>
              <a:spcBef>
                <a:spcPct val="20000"/>
              </a:spcBef>
              <a:buClr>
                <a:srgbClr val="0095D3"/>
              </a:buClr>
              <a:buFontTx/>
              <a:buNone/>
              <a:defRPr b="1" kern="0">
                <a:solidFill>
                  <a:schemeClr val="bg1"/>
                </a:solidFill>
                <a:latin typeface="+mn-lt"/>
                <a:ea typeface="+mn-ea"/>
              </a:defRPr>
            </a:lvl1pPr>
            <a:lvl2pPr marL="557213" indent="-214313">
              <a:spcBef>
                <a:spcPct val="20000"/>
              </a:spcBef>
              <a:buClr>
                <a:srgbClr val="1776B2"/>
              </a:buClr>
              <a:defRPr sz="2000">
                <a:solidFill>
                  <a:srgbClr val="626464"/>
                </a:solidFill>
                <a:latin typeface="Calibri" panose="020F0502020204030204" pitchFamily="34" charset="0"/>
                <a:ea typeface="+mn-ea"/>
                <a:cs typeface="Calibri" panose="020F0502020204030204" pitchFamily="34" charset="0"/>
              </a:defRPr>
            </a:lvl2pPr>
            <a:lvl3pPr marL="857250" indent="-171450">
              <a:spcBef>
                <a:spcPct val="20000"/>
              </a:spcBef>
              <a:buChar char="–"/>
              <a:defRPr sz="1800">
                <a:solidFill>
                  <a:srgbClr val="626464"/>
                </a:solidFill>
                <a:latin typeface="Calibri" panose="020F0502020204030204" pitchFamily="34" charset="0"/>
                <a:ea typeface="+mn-ea"/>
                <a:cs typeface="Calibri" panose="020F0502020204030204" pitchFamily="34" charset="0"/>
              </a:defRPr>
            </a:lvl3pPr>
            <a:lvl4pPr marL="1200150" indent="-171450">
              <a:spcBef>
                <a:spcPct val="20000"/>
              </a:spcBef>
              <a:defRPr sz="1650">
                <a:solidFill>
                  <a:srgbClr val="626464"/>
                </a:solidFill>
                <a:latin typeface="+mn-lt"/>
                <a:ea typeface="+mn-ea"/>
              </a:defRPr>
            </a:lvl4pPr>
            <a:lvl5pPr marL="1543050" indent="-171450">
              <a:spcBef>
                <a:spcPct val="20000"/>
              </a:spcBef>
              <a:buChar char="»"/>
              <a:defRPr sz="1650">
                <a:solidFill>
                  <a:srgbClr val="626464"/>
                </a:solidFill>
                <a:latin typeface="+mn-lt"/>
                <a:ea typeface="+mn-ea"/>
              </a:defRPr>
            </a:lvl5pPr>
            <a:lvl6pPr marL="1885950" indent="-171450" fontAlgn="base">
              <a:spcBef>
                <a:spcPct val="20000"/>
              </a:spcBef>
              <a:spcAft>
                <a:spcPct val="0"/>
              </a:spcAft>
              <a:buChar char="»"/>
              <a:defRPr sz="1650">
                <a:solidFill>
                  <a:srgbClr val="626464"/>
                </a:solidFill>
                <a:latin typeface="+mn-lt"/>
                <a:ea typeface="+mn-ea"/>
              </a:defRPr>
            </a:lvl6pPr>
            <a:lvl7pPr marL="2228850" indent="-171450" fontAlgn="base">
              <a:spcBef>
                <a:spcPct val="20000"/>
              </a:spcBef>
              <a:spcAft>
                <a:spcPct val="0"/>
              </a:spcAft>
              <a:buChar char="»"/>
              <a:defRPr sz="1650">
                <a:solidFill>
                  <a:srgbClr val="626464"/>
                </a:solidFill>
                <a:latin typeface="+mn-lt"/>
                <a:ea typeface="+mn-ea"/>
              </a:defRPr>
            </a:lvl7pPr>
            <a:lvl8pPr marL="2571750" indent="-171450" fontAlgn="base">
              <a:spcBef>
                <a:spcPct val="20000"/>
              </a:spcBef>
              <a:spcAft>
                <a:spcPct val="0"/>
              </a:spcAft>
              <a:buChar char="»"/>
              <a:defRPr sz="1650">
                <a:solidFill>
                  <a:srgbClr val="626464"/>
                </a:solidFill>
                <a:latin typeface="+mn-lt"/>
                <a:ea typeface="+mn-ea"/>
              </a:defRPr>
            </a:lvl8pPr>
            <a:lvl9pPr marL="2914650" indent="-171450" fontAlgn="base">
              <a:spcBef>
                <a:spcPct val="20000"/>
              </a:spcBef>
              <a:spcAft>
                <a:spcPct val="0"/>
              </a:spcAft>
              <a:buChar char="»"/>
              <a:defRPr sz="1650">
                <a:solidFill>
                  <a:srgbClr val="626464"/>
                </a:solidFill>
                <a:latin typeface="+mn-lt"/>
                <a:ea typeface="+mn-ea"/>
              </a:defRPr>
            </a:lvl9pPr>
          </a:lstStyle>
          <a:p>
            <a:r>
              <a:rPr lang="en-GB" dirty="0"/>
              <a:t>IF Yes:</a:t>
            </a:r>
          </a:p>
          <a:p>
            <a:r>
              <a:rPr lang="en-GB" dirty="0"/>
              <a:t>Follow-up questions about event(s)</a:t>
            </a:r>
          </a:p>
          <a:p>
            <a:endParaRPr lang="en-GB" dirty="0"/>
          </a:p>
        </p:txBody>
      </p:sp>
    </p:spTree>
    <p:extLst>
      <p:ext uri="{BB962C8B-B14F-4D97-AF65-F5344CB8AC3E}">
        <p14:creationId xmlns:p14="http://schemas.microsoft.com/office/powerpoint/2010/main" val="145730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690F4-9B80-65DC-356B-9597BFFF268E}"/>
              </a:ext>
            </a:extLst>
          </p:cNvPr>
          <p:cNvSpPr>
            <a:spLocks noGrp="1"/>
          </p:cNvSpPr>
          <p:nvPr>
            <p:ph type="title"/>
          </p:nvPr>
        </p:nvSpPr>
        <p:spPr/>
        <p:txBody>
          <a:bodyPr/>
          <a:lstStyle/>
          <a:p>
            <a:r>
              <a:rPr lang="en-GB" dirty="0"/>
              <a:t>Life Events Study</a:t>
            </a:r>
            <a:br>
              <a:rPr lang="en-GB" dirty="0"/>
            </a:br>
            <a:r>
              <a:rPr lang="en-GB" sz="2800" dirty="0">
                <a:solidFill>
                  <a:schemeClr val="bg1">
                    <a:lumMod val="50000"/>
                  </a:schemeClr>
                </a:solidFill>
                <a:latin typeface="Calibri" panose="020F0502020204030204" pitchFamily="34" charset="0"/>
                <a:cs typeface="Calibri" panose="020F0502020204030204" pitchFamily="34" charset="0"/>
              </a:rPr>
              <a:t>Key findings</a:t>
            </a:r>
            <a:endParaRPr lang="en-GB" dirty="0">
              <a:solidFill>
                <a:schemeClr val="bg1">
                  <a:lumMod val="50000"/>
                </a:schemeClr>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D6376A59-C516-0179-6CDF-38902EEB2FC5}"/>
              </a:ext>
            </a:extLst>
          </p:cNvPr>
          <p:cNvSpPr>
            <a:spLocks noGrp="1"/>
          </p:cNvSpPr>
          <p:nvPr>
            <p:ph idx="1"/>
          </p:nvPr>
        </p:nvSpPr>
        <p:spPr>
          <a:xfrm>
            <a:off x="407368" y="1772816"/>
            <a:ext cx="11377264" cy="3384376"/>
          </a:xfrm>
        </p:spPr>
        <p:txBody>
          <a:bodyPr>
            <a:normAutofit/>
          </a:bodyPr>
          <a:lstStyle/>
          <a:p>
            <a:r>
              <a:rPr lang="en-GB" sz="2400" dirty="0"/>
              <a:t>No effect of invitation to monthly study on annual interview</a:t>
            </a:r>
          </a:p>
          <a:p>
            <a:pPr lvl="1"/>
            <a:r>
              <a:rPr lang="en-GB" sz="2400" dirty="0"/>
              <a:t>Attrition or reporting of events</a:t>
            </a:r>
          </a:p>
          <a:p>
            <a:r>
              <a:rPr lang="en-GB" sz="2400" dirty="0"/>
              <a:t>Monthly response rates stable</a:t>
            </a:r>
          </a:p>
          <a:p>
            <a:pPr lvl="1"/>
            <a:r>
              <a:rPr lang="en-GB" sz="2400" dirty="0"/>
              <a:t>Increasing from 52% - 57%</a:t>
            </a:r>
          </a:p>
          <a:p>
            <a:r>
              <a:rPr lang="en-GB" sz="2400" dirty="0"/>
              <a:t>Reasons for non-participation</a:t>
            </a:r>
          </a:p>
        </p:txBody>
      </p:sp>
      <p:graphicFrame>
        <p:nvGraphicFramePr>
          <p:cNvPr id="5" name="Table 4">
            <a:extLst>
              <a:ext uri="{FF2B5EF4-FFF2-40B4-BE49-F238E27FC236}">
                <a16:creationId xmlns:a16="http://schemas.microsoft.com/office/drawing/2014/main" id="{E6351BEA-24ED-3828-FE9D-826981F414F5}"/>
              </a:ext>
            </a:extLst>
          </p:cNvPr>
          <p:cNvGraphicFramePr>
            <a:graphicFrameLocks noGrp="1"/>
          </p:cNvGraphicFramePr>
          <p:nvPr>
            <p:extLst>
              <p:ext uri="{D42A27DB-BD31-4B8C-83A1-F6EECF244321}">
                <p14:modId xmlns:p14="http://schemas.microsoft.com/office/powerpoint/2010/main" val="4207159957"/>
              </p:ext>
            </p:extLst>
          </p:nvPr>
        </p:nvGraphicFramePr>
        <p:xfrm>
          <a:off x="1840260" y="4147604"/>
          <a:ext cx="8511479" cy="2225040"/>
        </p:xfrm>
        <a:graphic>
          <a:graphicData uri="http://schemas.openxmlformats.org/drawingml/2006/table">
            <a:tbl>
              <a:tblPr firstRow="1" bandRow="1">
                <a:tableStyleId>{5C22544A-7EE6-4342-B048-85BDC9FD1C3A}</a:tableStyleId>
              </a:tblPr>
              <a:tblGrid>
                <a:gridCol w="3885154">
                  <a:extLst>
                    <a:ext uri="{9D8B030D-6E8A-4147-A177-3AD203B41FA5}">
                      <a16:colId xmlns:a16="http://schemas.microsoft.com/office/drawing/2014/main" val="1558624826"/>
                    </a:ext>
                  </a:extLst>
                </a:gridCol>
                <a:gridCol w="813079">
                  <a:extLst>
                    <a:ext uri="{9D8B030D-6E8A-4147-A177-3AD203B41FA5}">
                      <a16:colId xmlns:a16="http://schemas.microsoft.com/office/drawing/2014/main" val="2964922705"/>
                    </a:ext>
                  </a:extLst>
                </a:gridCol>
                <a:gridCol w="3813246">
                  <a:extLst>
                    <a:ext uri="{9D8B030D-6E8A-4147-A177-3AD203B41FA5}">
                      <a16:colId xmlns:a16="http://schemas.microsoft.com/office/drawing/2014/main" val="4037398104"/>
                    </a:ext>
                  </a:extLst>
                </a:gridCol>
              </a:tblGrid>
              <a:tr h="370840">
                <a:tc>
                  <a:txBody>
                    <a:bodyPr/>
                    <a:lstStyle/>
                    <a:p>
                      <a:pPr marL="0" algn="l" defTabSz="685800" rtl="0" eaLnBrk="1" latinLnBrk="0" hangingPunct="1"/>
                      <a:r>
                        <a:rPr lang="en-GB" sz="1800" kern="1200" dirty="0">
                          <a:solidFill>
                            <a:schemeClr val="dk1"/>
                          </a:solidFill>
                          <a:latin typeface="+mn-lt"/>
                          <a:ea typeface="+mn-ea"/>
                          <a:cs typeface="+mn-cs"/>
                        </a:rPr>
                        <a:t>Outcome</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latinLnBrk="0" hangingPunct="1"/>
                      <a:r>
                        <a:rPr lang="en-GB" sz="1800" kern="1200" dirty="0">
                          <a:solidFill>
                            <a:schemeClr val="dk1"/>
                          </a:solidFill>
                          <a:latin typeface="+mn-lt"/>
                          <a:ea typeface="+mn-ea"/>
                          <a:cs typeface="+mn-cs"/>
                        </a:rPr>
                        <a:t>%</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685800" rtl="0" eaLnBrk="1" latinLnBrk="0" hangingPunct="1"/>
                      <a:r>
                        <a:rPr lang="en-GB" sz="1800" kern="1200" dirty="0">
                          <a:solidFill>
                            <a:schemeClr val="dk1"/>
                          </a:solidFill>
                          <a:latin typeface="+mn-lt"/>
                          <a:ea typeface="+mn-ea"/>
                          <a:cs typeface="+mn-cs"/>
                        </a:rPr>
                        <a:t>Problem</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8197509"/>
                  </a:ext>
                </a:extLst>
              </a:tr>
              <a:tr h="370840">
                <a:tc>
                  <a:txBody>
                    <a:bodyPr/>
                    <a:lstStyle/>
                    <a:p>
                      <a:r>
                        <a:rPr lang="en-GB" sz="1800" dirty="0"/>
                        <a:t>No internet users in HH</a:t>
                      </a:r>
                    </a:p>
                  </a:txBody>
                  <a:tcPr>
                    <a:lnT w="12700" cap="flat" cmpd="sng" algn="ctr">
                      <a:solidFill>
                        <a:schemeClr val="tx1"/>
                      </a:solidFill>
                      <a:prstDash val="solid"/>
                      <a:round/>
                      <a:headEnd type="none" w="med" len="med"/>
                      <a:tailEnd type="none" w="med" len="med"/>
                    </a:lnT>
                  </a:tcPr>
                </a:tc>
                <a:tc>
                  <a:txBody>
                    <a:bodyPr/>
                    <a:lstStyle/>
                    <a:p>
                      <a:pPr algn="ctr"/>
                      <a:r>
                        <a:rPr lang="en-GB" sz="1800" dirty="0"/>
                        <a:t> 10</a:t>
                      </a:r>
                    </a:p>
                  </a:txBody>
                  <a:tcPr>
                    <a:lnT w="12700" cap="flat" cmpd="sng" algn="ctr">
                      <a:solidFill>
                        <a:schemeClr val="tx1"/>
                      </a:solidFill>
                      <a:prstDash val="solid"/>
                      <a:round/>
                      <a:headEnd type="none" w="med" len="med"/>
                      <a:tailEnd type="none" w="med" len="med"/>
                    </a:lnT>
                  </a:tcPr>
                </a:tc>
                <a:tc>
                  <a:txBody>
                    <a:bodyPr/>
                    <a:lstStyle/>
                    <a:p>
                      <a:r>
                        <a:rPr lang="en-GB" sz="1800" b="1" dirty="0">
                          <a:solidFill>
                            <a:srgbClr val="0070C0"/>
                          </a:solidFill>
                          <a:sym typeface="Wingdings" panose="05000000000000000000" pitchFamily="2" charset="2"/>
                        </a:rPr>
                        <a:t> Non-c</a:t>
                      </a:r>
                      <a:r>
                        <a:rPr lang="en-GB" sz="1800" b="1" dirty="0">
                          <a:solidFill>
                            <a:srgbClr val="0070C0"/>
                          </a:solidFill>
                        </a:rPr>
                        <a:t>overage </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618825877"/>
                  </a:ext>
                </a:extLst>
              </a:tr>
              <a:tr h="370840">
                <a:tc>
                  <a:txBody>
                    <a:bodyPr/>
                    <a:lstStyle/>
                    <a:p>
                      <a:r>
                        <a:rPr lang="en-GB" sz="1800" dirty="0"/>
                        <a:t>Email and mobile number unknown</a:t>
                      </a:r>
                    </a:p>
                  </a:txBody>
                  <a:tcPr/>
                </a:tc>
                <a:tc>
                  <a:txBody>
                    <a:bodyPr/>
                    <a:lstStyle/>
                    <a:p>
                      <a:pPr algn="ctr"/>
                      <a:r>
                        <a:rPr lang="en-GB" sz="1800" dirty="0"/>
                        <a:t>15 </a:t>
                      </a:r>
                    </a:p>
                  </a:txBody>
                  <a:tcPr/>
                </a:tc>
                <a:tc>
                  <a:txBody>
                    <a:bodyPr/>
                    <a:lstStyle/>
                    <a:p>
                      <a:r>
                        <a:rPr lang="en-GB" sz="1800" b="1" dirty="0">
                          <a:solidFill>
                            <a:srgbClr val="0070C0"/>
                          </a:solidFill>
                          <a:sym typeface="Wingdings" panose="05000000000000000000" pitchFamily="2" charset="2"/>
                        </a:rPr>
                        <a:t> </a:t>
                      </a:r>
                      <a:r>
                        <a:rPr lang="en-GB" sz="1800" b="1" dirty="0">
                          <a:solidFill>
                            <a:srgbClr val="0070C0"/>
                          </a:solidFill>
                        </a:rPr>
                        <a:t>Non-contact</a:t>
                      </a:r>
                    </a:p>
                  </a:txBody>
                  <a:tcPr/>
                </a:tc>
                <a:extLst>
                  <a:ext uri="{0D108BD9-81ED-4DB2-BD59-A6C34878D82A}">
                    <a16:rowId xmlns:a16="http://schemas.microsoft.com/office/drawing/2014/main" val="1587529723"/>
                  </a:ext>
                </a:extLst>
              </a:tr>
              <a:tr h="370840">
                <a:tc>
                  <a:txBody>
                    <a:bodyPr/>
                    <a:lstStyle/>
                    <a:p>
                      <a:r>
                        <a:rPr lang="en-GB" sz="1800" dirty="0"/>
                        <a:t>Non-respondent in all waves</a:t>
                      </a:r>
                    </a:p>
                  </a:txBody>
                  <a:tcPr/>
                </a:tc>
                <a:tc>
                  <a:txBody>
                    <a:bodyPr/>
                    <a:lstStyle/>
                    <a:p>
                      <a:pPr algn="ctr"/>
                      <a:r>
                        <a:rPr lang="en-GB" sz="1800" dirty="0"/>
                        <a:t>25</a:t>
                      </a:r>
                    </a:p>
                  </a:txBody>
                  <a:tcPr/>
                </a:tc>
                <a:tc>
                  <a:txBody>
                    <a:bodyPr/>
                    <a:lstStyle/>
                    <a:p>
                      <a:r>
                        <a:rPr lang="en-GB" sz="1800" b="1" dirty="0">
                          <a:solidFill>
                            <a:srgbClr val="0070C0"/>
                          </a:solidFill>
                          <a:sym typeface="Wingdings" panose="05000000000000000000" pitchFamily="2" charset="2"/>
                        </a:rPr>
                        <a:t> Non-response</a:t>
                      </a:r>
                      <a:endParaRPr lang="en-GB" sz="1800" b="1" dirty="0">
                        <a:solidFill>
                          <a:srgbClr val="0070C0"/>
                        </a:solidFill>
                      </a:endParaRPr>
                    </a:p>
                  </a:txBody>
                  <a:tcPr/>
                </a:tc>
                <a:extLst>
                  <a:ext uri="{0D108BD9-81ED-4DB2-BD59-A6C34878D82A}">
                    <a16:rowId xmlns:a16="http://schemas.microsoft.com/office/drawing/2014/main" val="3710866091"/>
                  </a:ext>
                </a:extLst>
              </a:tr>
              <a:tr h="370840">
                <a:tc>
                  <a:txBody>
                    <a:bodyPr/>
                    <a:lstStyle/>
                    <a:p>
                      <a:r>
                        <a:rPr lang="en-GB" sz="1800" dirty="0"/>
                        <a:t>Completed 1-10 waves</a:t>
                      </a:r>
                    </a:p>
                  </a:txBody>
                  <a:tcPr/>
                </a:tc>
                <a:tc>
                  <a:txBody>
                    <a:bodyPr/>
                    <a:lstStyle/>
                    <a:p>
                      <a:pPr algn="ctr"/>
                      <a:r>
                        <a:rPr lang="en-GB" sz="1800" dirty="0"/>
                        <a:t>16</a:t>
                      </a:r>
                    </a:p>
                  </a:txBody>
                  <a:tcPr/>
                </a:tc>
                <a:tc>
                  <a:txBody>
                    <a:bodyPr/>
                    <a:lstStyle/>
                    <a:p>
                      <a:r>
                        <a:rPr lang="en-GB" sz="1800" b="1" dirty="0">
                          <a:solidFill>
                            <a:srgbClr val="0070C0"/>
                          </a:solidFill>
                          <a:sym typeface="Wingdings" panose="05000000000000000000" pitchFamily="2" charset="2"/>
                        </a:rPr>
                        <a:t> Wave non-response / attrition</a:t>
                      </a:r>
                      <a:endParaRPr lang="en-GB" sz="1800" b="1" dirty="0">
                        <a:solidFill>
                          <a:srgbClr val="0070C0"/>
                        </a:solidFill>
                      </a:endParaRPr>
                    </a:p>
                  </a:txBody>
                  <a:tcPr/>
                </a:tc>
                <a:extLst>
                  <a:ext uri="{0D108BD9-81ED-4DB2-BD59-A6C34878D82A}">
                    <a16:rowId xmlns:a16="http://schemas.microsoft.com/office/drawing/2014/main" val="2181648146"/>
                  </a:ext>
                </a:extLst>
              </a:tr>
              <a:tr h="370840">
                <a:tc>
                  <a:txBody>
                    <a:bodyPr/>
                    <a:lstStyle/>
                    <a:p>
                      <a:r>
                        <a:rPr lang="en-GB" sz="1800" dirty="0"/>
                        <a:t>Completed 11-12 waves</a:t>
                      </a:r>
                    </a:p>
                  </a:txBody>
                  <a:tcPr>
                    <a:lnB w="12700" cap="flat" cmpd="sng" algn="ctr">
                      <a:solidFill>
                        <a:schemeClr val="tx1"/>
                      </a:solidFill>
                      <a:prstDash val="solid"/>
                      <a:round/>
                      <a:headEnd type="none" w="med" len="med"/>
                      <a:tailEnd type="none" w="med" len="med"/>
                    </a:lnB>
                  </a:tcPr>
                </a:tc>
                <a:tc>
                  <a:txBody>
                    <a:bodyPr/>
                    <a:lstStyle/>
                    <a:p>
                      <a:pPr algn="ctr"/>
                      <a:r>
                        <a:rPr lang="en-GB" sz="1800" dirty="0"/>
                        <a:t>34</a:t>
                      </a:r>
                    </a:p>
                  </a:txBody>
                  <a:tcPr>
                    <a:lnB w="12700" cap="flat" cmpd="sng" algn="ctr">
                      <a:solidFill>
                        <a:schemeClr val="tx1"/>
                      </a:solidFill>
                      <a:prstDash val="solid"/>
                      <a:round/>
                      <a:headEnd type="none" w="med" len="med"/>
                      <a:tailEnd type="none" w="med" len="med"/>
                    </a:lnB>
                  </a:tcPr>
                </a:tc>
                <a:tc>
                  <a:txBody>
                    <a:bodyPr/>
                    <a:lstStyle/>
                    <a:p>
                      <a:endParaRPr lang="en-GB" sz="18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0214274"/>
                  </a:ext>
                </a:extLst>
              </a:tr>
            </a:tbl>
          </a:graphicData>
        </a:graphic>
      </p:graphicFrame>
      <p:sp>
        <p:nvSpPr>
          <p:cNvPr id="6" name="TextBox 5">
            <a:extLst>
              <a:ext uri="{FF2B5EF4-FFF2-40B4-BE49-F238E27FC236}">
                <a16:creationId xmlns:a16="http://schemas.microsoft.com/office/drawing/2014/main" id="{008AA85F-E07F-A2A9-CC60-84FE9AACC105}"/>
              </a:ext>
            </a:extLst>
          </p:cNvPr>
          <p:cNvSpPr txBox="1"/>
          <p:nvPr/>
        </p:nvSpPr>
        <p:spPr>
          <a:xfrm>
            <a:off x="7968208" y="2278645"/>
            <a:ext cx="3542928" cy="1569660"/>
          </a:xfrm>
          <a:prstGeom prst="rect">
            <a:avLst/>
          </a:prstGeom>
          <a:noFill/>
          <a:ln>
            <a:solidFill>
              <a:schemeClr val="tx1"/>
            </a:solidFill>
          </a:ln>
        </p:spPr>
        <p:txBody>
          <a:bodyPr wrap="square" rtlCol="0">
            <a:spAutoFit/>
          </a:bodyPr>
          <a:lstStyle/>
          <a:p>
            <a:r>
              <a:rPr lang="en-GB" dirty="0"/>
              <a:t>Next steps:</a:t>
            </a:r>
          </a:p>
          <a:p>
            <a:pPr marL="557213" lvl="1" indent="-214313">
              <a:spcBef>
                <a:spcPct val="20000"/>
              </a:spcBef>
              <a:buClr>
                <a:srgbClr val="1776B2"/>
              </a:buClr>
            </a:pPr>
            <a:r>
              <a:rPr lang="en-GB" sz="2000" dirty="0">
                <a:latin typeface="Calibri" panose="020F0502020204030204" pitchFamily="34" charset="0"/>
                <a:ea typeface="+mn-ea"/>
                <a:cs typeface="Calibri" panose="020F0502020204030204" pitchFamily="34" charset="0"/>
              </a:rPr>
              <a:t>Questionnaire consultation</a:t>
            </a:r>
          </a:p>
          <a:p>
            <a:pPr marL="557213" lvl="1" indent="-214313">
              <a:spcBef>
                <a:spcPct val="20000"/>
              </a:spcBef>
              <a:buClr>
                <a:srgbClr val="1776B2"/>
              </a:buClr>
            </a:pPr>
            <a:r>
              <a:rPr lang="en-GB" sz="2000" dirty="0">
                <a:solidFill>
                  <a:srgbClr val="FF0000"/>
                </a:solidFill>
                <a:latin typeface="Calibri" panose="020F0502020204030204" pitchFamily="34" charset="0"/>
                <a:ea typeface="+mn-ea"/>
                <a:cs typeface="Calibri" panose="020F0502020204030204" pitchFamily="34" charset="0"/>
              </a:rPr>
              <a:t>Phase 2 testing (IP) – NOW!</a:t>
            </a:r>
          </a:p>
          <a:p>
            <a:pPr marL="557213" lvl="1" indent="-214313">
              <a:spcBef>
                <a:spcPct val="20000"/>
              </a:spcBef>
              <a:buClr>
                <a:srgbClr val="1776B2"/>
              </a:buClr>
            </a:pPr>
            <a:r>
              <a:rPr lang="en-GB" sz="2000" dirty="0">
                <a:latin typeface="Calibri" panose="020F0502020204030204" pitchFamily="34" charset="0"/>
                <a:ea typeface="+mn-ea"/>
                <a:cs typeface="Calibri" panose="020F0502020204030204" pitchFamily="34" charset="0"/>
              </a:rPr>
              <a:t>Roll out on main sample?</a:t>
            </a:r>
          </a:p>
        </p:txBody>
      </p:sp>
    </p:spTree>
    <p:extLst>
      <p:ext uri="{BB962C8B-B14F-4D97-AF65-F5344CB8AC3E}">
        <p14:creationId xmlns:p14="http://schemas.microsoft.com/office/powerpoint/2010/main" val="408102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7B693-BB95-82C5-7384-DDFA384B6A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F85029-08DE-8E01-0482-8C827E6A7B0A}"/>
              </a:ext>
            </a:extLst>
          </p:cNvPr>
          <p:cNvSpPr>
            <a:spLocks noGrp="1"/>
          </p:cNvSpPr>
          <p:nvPr>
            <p:ph type="title"/>
          </p:nvPr>
        </p:nvSpPr>
        <p:spPr>
          <a:xfrm>
            <a:off x="1559496" y="2996952"/>
            <a:ext cx="9448800" cy="1143000"/>
          </a:xfrm>
        </p:spPr>
        <p:txBody>
          <a:bodyPr/>
          <a:lstStyle/>
          <a:p>
            <a:r>
              <a:rPr lang="en-US" sz="5400" dirty="0"/>
              <a:t>Biological measures</a:t>
            </a:r>
            <a:endParaRPr lang="en-GB" sz="5400" dirty="0"/>
          </a:p>
        </p:txBody>
      </p:sp>
    </p:spTree>
    <p:extLst>
      <p:ext uri="{BB962C8B-B14F-4D97-AF65-F5344CB8AC3E}">
        <p14:creationId xmlns:p14="http://schemas.microsoft.com/office/powerpoint/2010/main" val="321471243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0CE57102-D87F-9215-4EFA-2C81D0137693}"/>
              </a:ext>
            </a:extLst>
          </p:cNvPr>
          <p:cNvSpPr>
            <a:spLocks noGrp="1" noChangeArrowheads="1"/>
          </p:cNvSpPr>
          <p:nvPr>
            <p:ph type="title"/>
          </p:nvPr>
        </p:nvSpPr>
        <p:spPr/>
        <p:txBody>
          <a:bodyPr>
            <a:normAutofit fontScale="90000"/>
          </a:bodyPr>
          <a:lstStyle/>
          <a:p>
            <a:pPr eaLnBrk="1" hangingPunct="1"/>
            <a:r>
              <a:rPr lang="en-GB" altLang="en-US" dirty="0"/>
              <a:t>Early in the study (Waves 2 &amp; 3), nurses collected a range of measures</a:t>
            </a:r>
          </a:p>
        </p:txBody>
      </p:sp>
      <p:sp>
        <p:nvSpPr>
          <p:cNvPr id="6147" name="Rectangle 3">
            <a:extLst>
              <a:ext uri="{FF2B5EF4-FFF2-40B4-BE49-F238E27FC236}">
                <a16:creationId xmlns:a16="http://schemas.microsoft.com/office/drawing/2014/main" id="{A7C1FD68-90C2-CD73-25B4-61E7DEB20DEF}"/>
              </a:ext>
            </a:extLst>
          </p:cNvPr>
          <p:cNvSpPr>
            <a:spLocks noGrp="1" noChangeArrowheads="1"/>
          </p:cNvSpPr>
          <p:nvPr>
            <p:ph idx="1"/>
          </p:nvPr>
        </p:nvSpPr>
        <p:spPr>
          <a:xfrm>
            <a:off x="508000" y="1981200"/>
            <a:ext cx="4723904" cy="4256112"/>
          </a:xfrm>
        </p:spPr>
        <p:txBody>
          <a:bodyPr>
            <a:normAutofit/>
          </a:bodyPr>
          <a:lstStyle/>
          <a:p>
            <a:pPr eaLnBrk="1" hangingPunct="1"/>
            <a:r>
              <a:rPr lang="en-GB" altLang="en-US" sz="3300" dirty="0"/>
              <a:t>Blood pressure</a:t>
            </a:r>
          </a:p>
          <a:p>
            <a:pPr eaLnBrk="1" hangingPunct="1"/>
            <a:r>
              <a:rPr lang="en-GB" altLang="en-US" sz="3300" dirty="0"/>
              <a:t>Height</a:t>
            </a:r>
          </a:p>
          <a:p>
            <a:pPr eaLnBrk="1" hangingPunct="1"/>
            <a:r>
              <a:rPr lang="en-GB" altLang="en-US" sz="3300" dirty="0"/>
              <a:t>Weight</a:t>
            </a:r>
          </a:p>
          <a:p>
            <a:pPr eaLnBrk="1" hangingPunct="1"/>
            <a:r>
              <a:rPr lang="en-GB" altLang="en-US" sz="3300" dirty="0"/>
              <a:t>Waist measurement</a:t>
            </a:r>
          </a:p>
          <a:p>
            <a:pPr eaLnBrk="1" hangingPunct="1"/>
            <a:endParaRPr lang="en-GB" altLang="en-US" sz="3300" dirty="0"/>
          </a:p>
        </p:txBody>
      </p:sp>
      <p:sp>
        <p:nvSpPr>
          <p:cNvPr id="4" name="Rectangle 3">
            <a:extLst>
              <a:ext uri="{FF2B5EF4-FFF2-40B4-BE49-F238E27FC236}">
                <a16:creationId xmlns:a16="http://schemas.microsoft.com/office/drawing/2014/main" id="{F16D0A06-8FA8-010B-4534-91D9E5EFD041}"/>
              </a:ext>
            </a:extLst>
          </p:cNvPr>
          <p:cNvSpPr txBox="1">
            <a:spLocks noChangeArrowheads="1"/>
          </p:cNvSpPr>
          <p:nvPr/>
        </p:nvSpPr>
        <p:spPr bwMode="auto">
          <a:xfrm>
            <a:off x="6456040" y="1981200"/>
            <a:ext cx="4723904" cy="4256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lnSpc>
                <a:spcPct val="110000"/>
              </a:lnSpc>
              <a:spcBef>
                <a:spcPct val="20000"/>
              </a:spcBef>
              <a:spcAft>
                <a:spcPct val="0"/>
              </a:spcAft>
              <a:buClr>
                <a:srgbClr val="0095D3"/>
              </a:buClr>
              <a:buChar char="•"/>
              <a:defRPr sz="3800">
                <a:solidFill>
                  <a:schemeClr val="tx1"/>
                </a:solidFill>
                <a:latin typeface="+mn-lt"/>
                <a:ea typeface="+mn-ea"/>
                <a:cs typeface="+mn-cs"/>
              </a:defRPr>
            </a:lvl1pPr>
            <a:lvl2pPr marL="1028700" indent="-571500" algn="l" rtl="0" eaLnBrk="0" fontAlgn="base" hangingPunct="0">
              <a:spcBef>
                <a:spcPct val="20000"/>
              </a:spcBef>
              <a:spcAft>
                <a:spcPct val="0"/>
              </a:spcAft>
              <a:buClr>
                <a:srgbClr val="1776B2"/>
              </a:buClr>
              <a:buFont typeface="Arial" panose="020B0604020202020204" pitchFamily="34" charset="0"/>
              <a:buChar char="•"/>
              <a:defRPr sz="3600">
                <a:solidFill>
                  <a:schemeClr val="tx1"/>
                </a:solidFill>
                <a:latin typeface="+mn-lt"/>
                <a:ea typeface="+mn-ea"/>
              </a:defRPr>
            </a:lvl2pPr>
            <a:lvl3pPr marL="1143000" marR="0" indent="-228600" algn="l" defTabSz="914400" rtl="0" eaLnBrk="0" fontAlgn="base" latinLnBrk="0" hangingPunct="0">
              <a:lnSpc>
                <a:spcPct val="100000"/>
              </a:lnSpc>
              <a:spcBef>
                <a:spcPct val="20000"/>
              </a:spcBef>
              <a:spcAft>
                <a:spcPct val="0"/>
              </a:spcAft>
              <a:buClrTx/>
              <a:buSzTx/>
              <a:buFontTx/>
              <a:buChar char="–"/>
              <a:tabLst/>
              <a:defRPr sz="3200" baseline="0">
                <a:solidFill>
                  <a:schemeClr val="tx1"/>
                </a:solidFill>
                <a:latin typeface="+mn-lt"/>
                <a:ea typeface="+mn-ea"/>
              </a:defRPr>
            </a:lvl3pPr>
            <a:lvl4pPr marL="1600200" indent="-228600" algn="l" rtl="0" eaLnBrk="0" fontAlgn="base" hangingPunct="0">
              <a:spcBef>
                <a:spcPct val="20000"/>
              </a:spcBef>
              <a:spcAft>
                <a:spcPct val="0"/>
              </a:spcAft>
              <a:defRPr sz="2200">
                <a:solidFill>
                  <a:srgbClr val="626464"/>
                </a:solidFill>
                <a:latin typeface="+mn-lt"/>
                <a:ea typeface="+mn-ea"/>
              </a:defRPr>
            </a:lvl4pPr>
            <a:lvl5pPr marL="2057400" indent="-228600" algn="l" rtl="0" eaLnBrk="0" fontAlgn="base" hangingPunct="0">
              <a:spcBef>
                <a:spcPct val="20000"/>
              </a:spcBef>
              <a:spcAft>
                <a:spcPct val="0"/>
              </a:spcAft>
              <a:buChar char="»"/>
              <a:defRPr sz="2200">
                <a:solidFill>
                  <a:srgbClr val="626464"/>
                </a:solidFill>
                <a:latin typeface="+mn-lt"/>
                <a:ea typeface="+mn-ea"/>
              </a:defRPr>
            </a:lvl5pPr>
            <a:lvl6pPr marL="2514600" indent="-228600" algn="l" rtl="0" fontAlgn="base">
              <a:spcBef>
                <a:spcPct val="20000"/>
              </a:spcBef>
              <a:spcAft>
                <a:spcPct val="0"/>
              </a:spcAft>
              <a:buChar char="»"/>
              <a:defRPr sz="2200">
                <a:solidFill>
                  <a:srgbClr val="626464"/>
                </a:solidFill>
                <a:latin typeface="+mn-lt"/>
                <a:ea typeface="+mn-ea"/>
              </a:defRPr>
            </a:lvl6pPr>
            <a:lvl7pPr marL="2971800" indent="-228600" algn="l" rtl="0" fontAlgn="base">
              <a:spcBef>
                <a:spcPct val="20000"/>
              </a:spcBef>
              <a:spcAft>
                <a:spcPct val="0"/>
              </a:spcAft>
              <a:buChar char="»"/>
              <a:defRPr sz="2200">
                <a:solidFill>
                  <a:srgbClr val="626464"/>
                </a:solidFill>
                <a:latin typeface="+mn-lt"/>
                <a:ea typeface="+mn-ea"/>
              </a:defRPr>
            </a:lvl7pPr>
            <a:lvl8pPr marL="3429000" indent="-228600" algn="l" rtl="0" fontAlgn="base">
              <a:spcBef>
                <a:spcPct val="20000"/>
              </a:spcBef>
              <a:spcAft>
                <a:spcPct val="0"/>
              </a:spcAft>
              <a:buChar char="»"/>
              <a:defRPr sz="2200">
                <a:solidFill>
                  <a:srgbClr val="626464"/>
                </a:solidFill>
                <a:latin typeface="+mn-lt"/>
                <a:ea typeface="+mn-ea"/>
              </a:defRPr>
            </a:lvl8pPr>
            <a:lvl9pPr marL="3886200" indent="-228600" algn="l" rtl="0" fontAlgn="base">
              <a:spcBef>
                <a:spcPct val="20000"/>
              </a:spcBef>
              <a:spcAft>
                <a:spcPct val="0"/>
              </a:spcAft>
              <a:buChar char="»"/>
              <a:defRPr sz="2200">
                <a:solidFill>
                  <a:srgbClr val="626464"/>
                </a:solidFill>
                <a:latin typeface="+mn-lt"/>
                <a:ea typeface="+mn-ea"/>
              </a:defRPr>
            </a:lvl9pPr>
          </a:lstStyle>
          <a:p>
            <a:pPr eaLnBrk="1" hangingPunct="1"/>
            <a:r>
              <a:rPr lang="en-GB" altLang="en-US" sz="3300" kern="0" dirty="0"/>
              <a:t>Body fat</a:t>
            </a:r>
          </a:p>
          <a:p>
            <a:pPr eaLnBrk="1" hangingPunct="1"/>
            <a:r>
              <a:rPr lang="en-GB" altLang="en-US" sz="3300" kern="0" dirty="0"/>
              <a:t>Grip strength</a:t>
            </a:r>
          </a:p>
          <a:p>
            <a:pPr eaLnBrk="1" hangingPunct="1"/>
            <a:r>
              <a:rPr lang="en-GB" altLang="en-US" sz="3300" kern="0" dirty="0"/>
              <a:t>Lung function</a:t>
            </a:r>
          </a:p>
        </p:txBody>
      </p:sp>
      <p:sp>
        <p:nvSpPr>
          <p:cNvPr id="3" name="TextBox 2">
            <a:extLst>
              <a:ext uri="{FF2B5EF4-FFF2-40B4-BE49-F238E27FC236}">
                <a16:creationId xmlns:a16="http://schemas.microsoft.com/office/drawing/2014/main" id="{DC7D3F24-A283-16D6-6278-3D2278D82C36}"/>
              </a:ext>
            </a:extLst>
          </p:cNvPr>
          <p:cNvSpPr txBox="1"/>
          <p:nvPr/>
        </p:nvSpPr>
        <p:spPr>
          <a:xfrm>
            <a:off x="888356" y="6262091"/>
            <a:ext cx="10415287" cy="461665"/>
          </a:xfrm>
          <a:prstGeom prst="rect">
            <a:avLst/>
          </a:prstGeom>
          <a:noFill/>
        </p:spPr>
        <p:txBody>
          <a:bodyPr wrap="none" rtlCol="0">
            <a:spAutoFit/>
          </a:bodyPr>
          <a:lstStyle/>
          <a:p>
            <a:r>
              <a:rPr lang="en-GB" dirty="0"/>
              <a:t>https://www.understandingsociety.ac.uk/documentation/health-assessment/</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34BE6-94DA-CB44-1C9F-0C6AB49BEB93}"/>
              </a:ext>
            </a:extLst>
          </p:cNvPr>
          <p:cNvSpPr>
            <a:spLocks noGrp="1"/>
          </p:cNvSpPr>
          <p:nvPr>
            <p:ph type="title"/>
          </p:nvPr>
        </p:nvSpPr>
        <p:spPr/>
        <p:txBody>
          <a:bodyPr/>
          <a:lstStyle/>
          <a:p>
            <a:r>
              <a:rPr lang="en-GB" dirty="0"/>
              <a:t>Including blood samples</a:t>
            </a:r>
          </a:p>
        </p:txBody>
      </p:sp>
      <p:sp>
        <p:nvSpPr>
          <p:cNvPr id="3" name="Content Placeholder 2">
            <a:extLst>
              <a:ext uri="{FF2B5EF4-FFF2-40B4-BE49-F238E27FC236}">
                <a16:creationId xmlns:a16="http://schemas.microsoft.com/office/drawing/2014/main" id="{C67FCA9B-4C91-0645-CCB5-3532D4E22381}"/>
              </a:ext>
            </a:extLst>
          </p:cNvPr>
          <p:cNvSpPr>
            <a:spLocks noGrp="1"/>
          </p:cNvSpPr>
          <p:nvPr>
            <p:ph idx="1"/>
          </p:nvPr>
        </p:nvSpPr>
        <p:spPr>
          <a:xfrm>
            <a:off x="695400" y="1916832"/>
            <a:ext cx="6020048" cy="4114800"/>
          </a:xfrm>
        </p:spPr>
        <p:txBody>
          <a:bodyPr/>
          <a:lstStyle/>
          <a:p>
            <a:pPr eaLnBrk="1" hangingPunct="1"/>
            <a:r>
              <a:rPr lang="en-GB" altLang="en-US" sz="3500" kern="0" dirty="0"/>
              <a:t>Measures of fat</a:t>
            </a:r>
          </a:p>
          <a:p>
            <a:pPr eaLnBrk="1" hangingPunct="1"/>
            <a:r>
              <a:rPr lang="en-GB" altLang="en-US" sz="3500" kern="0" dirty="0"/>
              <a:t>Indicator of diabetes</a:t>
            </a:r>
          </a:p>
          <a:p>
            <a:pPr eaLnBrk="1" hangingPunct="1"/>
            <a:r>
              <a:rPr lang="en-GB" altLang="en-US" sz="3500" kern="0" dirty="0"/>
              <a:t>Measures of inflammation</a:t>
            </a:r>
          </a:p>
          <a:p>
            <a:pPr eaLnBrk="1" hangingPunct="1"/>
            <a:r>
              <a:rPr lang="en-GB" altLang="en-US" sz="3500" kern="0" dirty="0"/>
              <a:t>Measures of anaemia</a:t>
            </a:r>
          </a:p>
          <a:p>
            <a:pPr eaLnBrk="1" hangingPunct="1"/>
            <a:r>
              <a:rPr lang="en-GB" altLang="en-US" sz="3500" kern="0" dirty="0"/>
              <a:t>Liver &amp; kidney function</a:t>
            </a:r>
          </a:p>
          <a:p>
            <a:pPr eaLnBrk="1" hangingPunct="1"/>
            <a:r>
              <a:rPr lang="en-GB" altLang="en-US" sz="3500" kern="0" dirty="0"/>
              <a:t>Hormones </a:t>
            </a:r>
            <a:endParaRPr lang="en-GB" sz="3500" dirty="0"/>
          </a:p>
        </p:txBody>
      </p:sp>
      <p:sp>
        <p:nvSpPr>
          <p:cNvPr id="4" name="Content Placeholder 2">
            <a:extLst>
              <a:ext uri="{FF2B5EF4-FFF2-40B4-BE49-F238E27FC236}">
                <a16:creationId xmlns:a16="http://schemas.microsoft.com/office/drawing/2014/main" id="{3E67FC4B-C1CF-3C73-7EB3-CDFD5BAA22EF}"/>
              </a:ext>
            </a:extLst>
          </p:cNvPr>
          <p:cNvSpPr txBox="1">
            <a:spLocks/>
          </p:cNvSpPr>
          <p:nvPr/>
        </p:nvSpPr>
        <p:spPr bwMode="auto">
          <a:xfrm>
            <a:off x="6600056" y="1937976"/>
            <a:ext cx="4896544"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0000"/>
              </a:lnSpc>
              <a:spcBef>
                <a:spcPct val="20000"/>
              </a:spcBef>
              <a:spcAft>
                <a:spcPct val="0"/>
              </a:spcAft>
              <a:buClr>
                <a:srgbClr val="0095D3"/>
              </a:buClr>
              <a:buChar char="•"/>
              <a:defRPr sz="3800">
                <a:solidFill>
                  <a:schemeClr val="tx1"/>
                </a:solidFill>
                <a:latin typeface="+mn-lt"/>
                <a:ea typeface="+mn-ea"/>
                <a:cs typeface="+mn-cs"/>
              </a:defRPr>
            </a:lvl1pPr>
            <a:lvl2pPr marL="1028700" indent="-571500" algn="l" rtl="0" eaLnBrk="0" fontAlgn="base" hangingPunct="0">
              <a:spcBef>
                <a:spcPct val="20000"/>
              </a:spcBef>
              <a:spcAft>
                <a:spcPct val="0"/>
              </a:spcAft>
              <a:buClr>
                <a:srgbClr val="1776B2"/>
              </a:buClr>
              <a:buFont typeface="Arial" panose="020B0604020202020204" pitchFamily="34" charset="0"/>
              <a:buChar char="•"/>
              <a:defRPr sz="3600">
                <a:solidFill>
                  <a:schemeClr val="tx1"/>
                </a:solidFill>
                <a:latin typeface="+mn-lt"/>
                <a:ea typeface="+mn-ea"/>
              </a:defRPr>
            </a:lvl2pPr>
            <a:lvl3pPr marL="1143000" marR="0" indent="-228600" algn="l" defTabSz="914400" rtl="0" eaLnBrk="0" fontAlgn="base" latinLnBrk="0" hangingPunct="0">
              <a:lnSpc>
                <a:spcPct val="100000"/>
              </a:lnSpc>
              <a:spcBef>
                <a:spcPct val="20000"/>
              </a:spcBef>
              <a:spcAft>
                <a:spcPct val="0"/>
              </a:spcAft>
              <a:buClrTx/>
              <a:buSzTx/>
              <a:buFontTx/>
              <a:buChar char="–"/>
              <a:tabLst/>
              <a:defRPr sz="3200" baseline="0">
                <a:solidFill>
                  <a:schemeClr val="tx1"/>
                </a:solidFill>
                <a:latin typeface="+mn-lt"/>
                <a:ea typeface="+mn-ea"/>
              </a:defRPr>
            </a:lvl3pPr>
            <a:lvl4pPr marL="1600200" indent="-228600" algn="l" rtl="0" eaLnBrk="0" fontAlgn="base" hangingPunct="0">
              <a:spcBef>
                <a:spcPct val="20000"/>
              </a:spcBef>
              <a:spcAft>
                <a:spcPct val="0"/>
              </a:spcAft>
              <a:defRPr sz="2200">
                <a:solidFill>
                  <a:srgbClr val="626464"/>
                </a:solidFill>
                <a:latin typeface="+mn-lt"/>
                <a:ea typeface="+mn-ea"/>
              </a:defRPr>
            </a:lvl4pPr>
            <a:lvl5pPr marL="2057400" indent="-228600" algn="l" rtl="0" eaLnBrk="0" fontAlgn="base" hangingPunct="0">
              <a:spcBef>
                <a:spcPct val="20000"/>
              </a:spcBef>
              <a:spcAft>
                <a:spcPct val="0"/>
              </a:spcAft>
              <a:buChar char="»"/>
              <a:defRPr sz="2200">
                <a:solidFill>
                  <a:srgbClr val="626464"/>
                </a:solidFill>
                <a:latin typeface="+mn-lt"/>
                <a:ea typeface="+mn-ea"/>
              </a:defRPr>
            </a:lvl5pPr>
            <a:lvl6pPr marL="2514600" indent="-228600" algn="l" rtl="0" fontAlgn="base">
              <a:spcBef>
                <a:spcPct val="20000"/>
              </a:spcBef>
              <a:spcAft>
                <a:spcPct val="0"/>
              </a:spcAft>
              <a:buChar char="»"/>
              <a:defRPr sz="2200">
                <a:solidFill>
                  <a:srgbClr val="626464"/>
                </a:solidFill>
                <a:latin typeface="+mn-lt"/>
                <a:ea typeface="+mn-ea"/>
              </a:defRPr>
            </a:lvl6pPr>
            <a:lvl7pPr marL="2971800" indent="-228600" algn="l" rtl="0" fontAlgn="base">
              <a:spcBef>
                <a:spcPct val="20000"/>
              </a:spcBef>
              <a:spcAft>
                <a:spcPct val="0"/>
              </a:spcAft>
              <a:buChar char="»"/>
              <a:defRPr sz="2200">
                <a:solidFill>
                  <a:srgbClr val="626464"/>
                </a:solidFill>
                <a:latin typeface="+mn-lt"/>
                <a:ea typeface="+mn-ea"/>
              </a:defRPr>
            </a:lvl7pPr>
            <a:lvl8pPr marL="3429000" indent="-228600" algn="l" rtl="0" fontAlgn="base">
              <a:spcBef>
                <a:spcPct val="20000"/>
              </a:spcBef>
              <a:spcAft>
                <a:spcPct val="0"/>
              </a:spcAft>
              <a:buChar char="»"/>
              <a:defRPr sz="2200">
                <a:solidFill>
                  <a:srgbClr val="626464"/>
                </a:solidFill>
                <a:latin typeface="+mn-lt"/>
                <a:ea typeface="+mn-ea"/>
              </a:defRPr>
            </a:lvl8pPr>
            <a:lvl9pPr marL="3886200" indent="-228600" algn="l" rtl="0" fontAlgn="base">
              <a:spcBef>
                <a:spcPct val="20000"/>
              </a:spcBef>
              <a:spcAft>
                <a:spcPct val="0"/>
              </a:spcAft>
              <a:buChar char="»"/>
              <a:defRPr sz="2200">
                <a:solidFill>
                  <a:srgbClr val="626464"/>
                </a:solidFill>
                <a:latin typeface="+mn-lt"/>
                <a:ea typeface="+mn-ea"/>
              </a:defRPr>
            </a:lvl9pPr>
          </a:lstStyle>
          <a:p>
            <a:pPr eaLnBrk="1" hangingPunct="1"/>
            <a:r>
              <a:rPr lang="en-GB" altLang="en-US" sz="3500" kern="0" dirty="0"/>
              <a:t>DNA</a:t>
            </a:r>
          </a:p>
          <a:p>
            <a:pPr lvl="1" eaLnBrk="1" hangingPunct="1"/>
            <a:r>
              <a:rPr lang="en-GB" altLang="en-US" sz="3300" kern="0" dirty="0"/>
              <a:t>Genotyped data</a:t>
            </a:r>
          </a:p>
          <a:p>
            <a:pPr lvl="1" eaLnBrk="1" hangingPunct="1"/>
            <a:r>
              <a:rPr lang="en-GB" sz="3300" kern="0" dirty="0"/>
              <a:t>Epigenetics </a:t>
            </a:r>
          </a:p>
          <a:p>
            <a:pPr lvl="1" eaLnBrk="1" hangingPunct="1"/>
            <a:r>
              <a:rPr lang="en-GB" sz="3300" kern="0" dirty="0"/>
              <a:t>Proteomics</a:t>
            </a:r>
          </a:p>
          <a:p>
            <a:pPr lvl="1" eaLnBrk="1" hangingPunct="1"/>
            <a:r>
              <a:rPr lang="en-GB" sz="3300" kern="0" dirty="0"/>
              <a:t>Polygenic scores</a:t>
            </a:r>
          </a:p>
        </p:txBody>
      </p:sp>
      <p:sp>
        <p:nvSpPr>
          <p:cNvPr id="5" name="TextBox 4">
            <a:extLst>
              <a:ext uri="{FF2B5EF4-FFF2-40B4-BE49-F238E27FC236}">
                <a16:creationId xmlns:a16="http://schemas.microsoft.com/office/drawing/2014/main" id="{B62D5995-E0BC-A6DF-141C-F9F27A80712A}"/>
              </a:ext>
            </a:extLst>
          </p:cNvPr>
          <p:cNvSpPr txBox="1"/>
          <p:nvPr/>
        </p:nvSpPr>
        <p:spPr>
          <a:xfrm>
            <a:off x="2999656" y="6246167"/>
            <a:ext cx="8634351" cy="461665"/>
          </a:xfrm>
          <a:prstGeom prst="rect">
            <a:avLst/>
          </a:prstGeom>
          <a:noFill/>
        </p:spPr>
        <p:txBody>
          <a:bodyPr wrap="none" rtlCol="0">
            <a:spAutoFit/>
          </a:bodyPr>
          <a:lstStyle/>
          <a:p>
            <a:r>
              <a:rPr lang="en-GB" dirty="0"/>
              <a:t>https://www.understandingsociety.ac.uk/documentation/omics/</a:t>
            </a:r>
          </a:p>
        </p:txBody>
      </p:sp>
    </p:spTree>
    <p:extLst>
      <p:ext uri="{BB962C8B-B14F-4D97-AF65-F5344CB8AC3E}">
        <p14:creationId xmlns:p14="http://schemas.microsoft.com/office/powerpoint/2010/main" val="2567795797"/>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6D43D-7F02-7350-F249-0D9C19A15F29}"/>
              </a:ext>
            </a:extLst>
          </p:cNvPr>
          <p:cNvSpPr>
            <a:spLocks noGrp="1"/>
          </p:cNvSpPr>
          <p:nvPr>
            <p:ph type="title"/>
          </p:nvPr>
        </p:nvSpPr>
        <p:spPr/>
        <p:txBody>
          <a:bodyPr>
            <a:normAutofit fontScale="90000"/>
          </a:bodyPr>
          <a:lstStyle/>
          <a:p>
            <a:r>
              <a:rPr lang="en-GB" dirty="0"/>
              <a:t>Our challenge now is how to collect biomeasures without nurses</a:t>
            </a:r>
          </a:p>
        </p:txBody>
      </p:sp>
      <p:sp>
        <p:nvSpPr>
          <p:cNvPr id="3" name="Content Placeholder 2">
            <a:extLst>
              <a:ext uri="{FF2B5EF4-FFF2-40B4-BE49-F238E27FC236}">
                <a16:creationId xmlns:a16="http://schemas.microsoft.com/office/drawing/2014/main" id="{AE1ABD7D-1468-A0FD-2D14-C6E88F0C51E9}"/>
              </a:ext>
            </a:extLst>
          </p:cNvPr>
          <p:cNvSpPr>
            <a:spLocks noGrp="1"/>
          </p:cNvSpPr>
          <p:nvPr>
            <p:ph idx="1"/>
          </p:nvPr>
        </p:nvSpPr>
        <p:spPr/>
        <p:txBody>
          <a:bodyPr/>
          <a:lstStyle/>
          <a:p>
            <a:r>
              <a:rPr lang="en-GB" sz="3600" dirty="0"/>
              <a:t>Or the use of clinics</a:t>
            </a:r>
          </a:p>
          <a:p>
            <a:r>
              <a:rPr lang="en-GB" sz="3600" dirty="0"/>
              <a:t>And limited use of interviewers (mostly web-first survey)</a:t>
            </a:r>
          </a:p>
        </p:txBody>
      </p:sp>
    </p:spTree>
    <p:extLst>
      <p:ext uri="{BB962C8B-B14F-4D97-AF65-F5344CB8AC3E}">
        <p14:creationId xmlns:p14="http://schemas.microsoft.com/office/powerpoint/2010/main" val="16455325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787C0-A44A-9BEF-14E5-85BB4831511D}"/>
              </a:ext>
            </a:extLst>
          </p:cNvPr>
          <p:cNvSpPr>
            <a:spLocks noGrp="1"/>
          </p:cNvSpPr>
          <p:nvPr>
            <p:ph type="title"/>
          </p:nvPr>
        </p:nvSpPr>
        <p:spPr/>
        <p:txBody>
          <a:bodyPr>
            <a:normAutofit fontScale="90000"/>
          </a:bodyPr>
          <a:lstStyle/>
          <a:p>
            <a:r>
              <a:rPr lang="en-GB" dirty="0"/>
              <a:t>We experimented using the Innovation Panel (IP12) and the Wave 16 pilot</a:t>
            </a:r>
          </a:p>
        </p:txBody>
      </p:sp>
      <p:sp>
        <p:nvSpPr>
          <p:cNvPr id="3" name="Content Placeholder 2">
            <a:extLst>
              <a:ext uri="{FF2B5EF4-FFF2-40B4-BE49-F238E27FC236}">
                <a16:creationId xmlns:a16="http://schemas.microsoft.com/office/drawing/2014/main" id="{E6DC1939-DE7F-4A7E-02BA-69A20BBD7D0F}"/>
              </a:ext>
            </a:extLst>
          </p:cNvPr>
          <p:cNvSpPr>
            <a:spLocks noGrp="1"/>
          </p:cNvSpPr>
          <p:nvPr>
            <p:ph idx="1"/>
          </p:nvPr>
        </p:nvSpPr>
        <p:spPr>
          <a:xfrm>
            <a:off x="508000" y="1981200"/>
            <a:ext cx="9448800" cy="3608040"/>
          </a:xfrm>
        </p:spPr>
        <p:txBody>
          <a:bodyPr>
            <a:normAutofit fontScale="92500" lnSpcReduction="10000"/>
          </a:bodyPr>
          <a:lstStyle/>
          <a:p>
            <a:pPr marL="717550" indent="-717550"/>
            <a:r>
              <a:rPr lang="en-GB" sz="3200" dirty="0"/>
              <a:t>IP12: Interviewer-led vs participant-led (with nurse visit as comparison)</a:t>
            </a:r>
          </a:p>
          <a:p>
            <a:pPr marL="1403350" lvl="1" indent="-717550"/>
            <a:r>
              <a:rPr lang="en-GB" sz="3000" dirty="0"/>
              <a:t>Dried blood spots </a:t>
            </a:r>
          </a:p>
          <a:p>
            <a:pPr marL="1403350" lvl="1" indent="-717550"/>
            <a:r>
              <a:rPr lang="en-GB" sz="3000" dirty="0"/>
              <a:t>Hair</a:t>
            </a:r>
          </a:p>
          <a:p>
            <a:pPr marL="717550" indent="-717550"/>
            <a:r>
              <a:rPr lang="en-GB" sz="3200" dirty="0"/>
              <a:t>W16 pilot: </a:t>
            </a:r>
          </a:p>
          <a:p>
            <a:pPr marL="1403350" lvl="1" indent="-717550"/>
            <a:r>
              <a:rPr lang="en-GB" sz="3000" dirty="0"/>
              <a:t>Microbiome</a:t>
            </a:r>
          </a:p>
          <a:p>
            <a:pPr marL="1403350" lvl="1" indent="-717550"/>
            <a:r>
              <a:rPr lang="en-GB" sz="3000" dirty="0"/>
              <a:t>Blood sample</a:t>
            </a:r>
          </a:p>
        </p:txBody>
      </p:sp>
      <p:sp>
        <p:nvSpPr>
          <p:cNvPr id="4" name="TextBox 3">
            <a:extLst>
              <a:ext uri="{FF2B5EF4-FFF2-40B4-BE49-F238E27FC236}">
                <a16:creationId xmlns:a16="http://schemas.microsoft.com/office/drawing/2014/main" id="{74EBED1D-54F8-98BE-4635-FA135CEF4D7D}"/>
              </a:ext>
            </a:extLst>
          </p:cNvPr>
          <p:cNvSpPr txBox="1"/>
          <p:nvPr/>
        </p:nvSpPr>
        <p:spPr>
          <a:xfrm>
            <a:off x="623392" y="5805264"/>
            <a:ext cx="10052496" cy="830997"/>
          </a:xfrm>
          <a:prstGeom prst="rect">
            <a:avLst/>
          </a:prstGeom>
          <a:solidFill>
            <a:schemeClr val="bg1"/>
          </a:solidFill>
        </p:spPr>
        <p:txBody>
          <a:bodyPr wrap="square" rtlCol="0">
            <a:spAutoFit/>
          </a:bodyPr>
          <a:lstStyle/>
          <a:p>
            <a:r>
              <a:rPr lang="en-GB" sz="1600" dirty="0">
                <a:effectLst/>
                <a:latin typeface="Arial" panose="020B0604020202020204" pitchFamily="34" charset="0"/>
                <a:ea typeface="Times New Roman" panose="02020603050405020304" pitchFamily="18" charset="0"/>
              </a:rPr>
              <a:t>Tarek Al Baghal, Jonathan Burton, Thomas F Crossley, Michaela Benzeval, Meena Kumari, How Different Mixed-Mode Data Collection Approaches Impact Response Rates and Provision of Biomeasure Samples, Public Opinion Quarterly, 2025, https://doi.org/10.1093/poq/nfaf022</a:t>
            </a:r>
            <a:endParaRPr lang="en-GB"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1785127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CCD8E-9E7A-D6DA-FBEB-BEBF658F3700}"/>
              </a:ext>
            </a:extLst>
          </p:cNvPr>
          <p:cNvSpPr>
            <a:spLocks noGrp="1"/>
          </p:cNvSpPr>
          <p:nvPr>
            <p:ph type="title"/>
          </p:nvPr>
        </p:nvSpPr>
        <p:spPr/>
        <p:txBody>
          <a:bodyPr>
            <a:normAutofit fontScale="90000"/>
          </a:bodyPr>
          <a:lstStyle/>
          <a:p>
            <a:r>
              <a:rPr lang="en-GB" dirty="0"/>
              <a:t>At IP12 (2019) we experimented with interviewer- and participant-led collection</a:t>
            </a:r>
          </a:p>
        </p:txBody>
      </p:sp>
      <p:sp>
        <p:nvSpPr>
          <p:cNvPr id="3" name="Content Placeholder 2">
            <a:extLst>
              <a:ext uri="{FF2B5EF4-FFF2-40B4-BE49-F238E27FC236}">
                <a16:creationId xmlns:a16="http://schemas.microsoft.com/office/drawing/2014/main" id="{30503A93-97B1-6AFB-BE59-A3E3EBAEB87F}"/>
              </a:ext>
            </a:extLst>
          </p:cNvPr>
          <p:cNvSpPr>
            <a:spLocks noGrp="1"/>
          </p:cNvSpPr>
          <p:nvPr>
            <p:ph idx="1"/>
          </p:nvPr>
        </p:nvSpPr>
        <p:spPr>
          <a:xfrm>
            <a:off x="525140" y="1732980"/>
            <a:ext cx="9836472" cy="4688160"/>
          </a:xfrm>
        </p:spPr>
        <p:txBody>
          <a:bodyPr>
            <a:normAutofit/>
          </a:bodyPr>
          <a:lstStyle/>
          <a:p>
            <a:r>
              <a:rPr lang="en-GB" sz="3000" dirty="0"/>
              <a:t>Hair sample and Dried Blood spots</a:t>
            </a:r>
          </a:p>
          <a:p>
            <a:pPr lvl="1"/>
            <a:r>
              <a:rPr lang="en-GB" sz="3000" dirty="0"/>
              <a:t>(Taken by nurse)</a:t>
            </a:r>
          </a:p>
          <a:p>
            <a:pPr lvl="1"/>
            <a:r>
              <a:rPr lang="en-GB" sz="3000" dirty="0"/>
              <a:t>Kit left by interviewer / sent to online consenters</a:t>
            </a:r>
          </a:p>
          <a:p>
            <a:endParaRPr lang="en-GB" b="1" dirty="0"/>
          </a:p>
        </p:txBody>
      </p:sp>
    </p:spTree>
    <p:extLst>
      <p:ext uri="{BB962C8B-B14F-4D97-AF65-F5344CB8AC3E}">
        <p14:creationId xmlns:p14="http://schemas.microsoft.com/office/powerpoint/2010/main" val="357260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252B6-E404-8C26-5256-7B16C5D7E905}"/>
              </a:ext>
            </a:extLst>
          </p:cNvPr>
          <p:cNvSpPr>
            <a:spLocks noGrp="1"/>
          </p:cNvSpPr>
          <p:nvPr>
            <p:ph type="title"/>
          </p:nvPr>
        </p:nvSpPr>
        <p:spPr>
          <a:xfrm>
            <a:off x="508000" y="-1143000"/>
            <a:ext cx="9448800" cy="1143000"/>
          </a:xfrm>
        </p:spPr>
        <p:txBody>
          <a:bodyPr vert="horz" wrap="square" lIns="91440" tIns="45720" rIns="91440" bIns="45720" numCol="1" anchor="b" anchorCtr="0" compatLnSpc="1">
            <a:prstTxWarp prst="textNoShape">
              <a:avLst/>
            </a:prstTxWarp>
          </a:bodyPr>
          <a:lstStyle/>
          <a:p>
            <a:r>
              <a:rPr lang="en-GB" dirty="0"/>
              <a:t>The BHPS</a:t>
            </a:r>
          </a:p>
        </p:txBody>
      </p:sp>
      <p:pic>
        <p:nvPicPr>
          <p:cNvPr id="5" name="Picture 4" descr="A logo with black and red text">
            <a:extLst>
              <a:ext uri="{FF2B5EF4-FFF2-40B4-BE49-F238E27FC236}">
                <a16:creationId xmlns:a16="http://schemas.microsoft.com/office/drawing/2014/main" id="{3F2E2F09-323D-D279-3A97-248955050C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0" y="294612"/>
            <a:ext cx="3229426" cy="1124107"/>
          </a:xfrm>
          <a:prstGeom prst="rect">
            <a:avLst/>
          </a:prstGeom>
        </p:spPr>
      </p:pic>
      <p:sp>
        <p:nvSpPr>
          <p:cNvPr id="3" name="Content Placeholder 2">
            <a:extLst>
              <a:ext uri="{FF2B5EF4-FFF2-40B4-BE49-F238E27FC236}">
                <a16:creationId xmlns:a16="http://schemas.microsoft.com/office/drawing/2014/main" id="{F31B32B4-199E-0A41-8D33-67E71C8A97C3}"/>
              </a:ext>
            </a:extLst>
          </p:cNvPr>
          <p:cNvSpPr>
            <a:spLocks noGrp="1"/>
          </p:cNvSpPr>
          <p:nvPr>
            <p:ph idx="1"/>
          </p:nvPr>
        </p:nvSpPr>
        <p:spPr>
          <a:xfrm>
            <a:off x="508000" y="1981200"/>
            <a:ext cx="6599898" cy="4114800"/>
          </a:xfrm>
        </p:spPr>
        <p:txBody>
          <a:bodyPr/>
          <a:lstStyle/>
          <a:p>
            <a:r>
              <a:rPr lang="en-GB" sz="3200" dirty="0"/>
              <a:t>Around 230-250 interviewers</a:t>
            </a:r>
          </a:p>
          <a:p>
            <a:r>
              <a:rPr lang="en-GB" sz="3200" dirty="0"/>
              <a:t>Face-to-face interviews in the homes of respondents</a:t>
            </a:r>
          </a:p>
          <a:p>
            <a:r>
              <a:rPr lang="en-GB" sz="3200" dirty="0"/>
              <a:t>Paper questionnaires – very limited routing, almost no dependent interviewing</a:t>
            </a:r>
          </a:p>
        </p:txBody>
      </p:sp>
      <p:pic>
        <p:nvPicPr>
          <p:cNvPr id="4" name="Picture 3" descr="A copy of a paper questionnaire, showing very simple routing.">
            <a:extLst>
              <a:ext uri="{FF2B5EF4-FFF2-40B4-BE49-F238E27FC236}">
                <a16:creationId xmlns:a16="http://schemas.microsoft.com/office/drawing/2014/main" id="{FB6B7066-9C7E-FF9E-61DE-3311D5B4FB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2792" y="778396"/>
            <a:ext cx="5301208" cy="5301208"/>
          </a:xfrm>
          <a:prstGeom prst="rect">
            <a:avLst/>
          </a:prstGeom>
          <a:ln>
            <a:solidFill>
              <a:schemeClr val="tx1"/>
            </a:solidFill>
          </a:ln>
        </p:spPr>
      </p:pic>
    </p:spTree>
    <p:extLst>
      <p:ext uri="{BB962C8B-B14F-4D97-AF65-F5344CB8AC3E}">
        <p14:creationId xmlns:p14="http://schemas.microsoft.com/office/powerpoint/2010/main" val="1111439224"/>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CCD8E-9E7A-D6DA-FBEB-BEBF658F3700}"/>
              </a:ext>
            </a:extLst>
          </p:cNvPr>
          <p:cNvSpPr>
            <a:spLocks noGrp="1"/>
          </p:cNvSpPr>
          <p:nvPr>
            <p:ph type="title"/>
          </p:nvPr>
        </p:nvSpPr>
        <p:spPr/>
        <p:txBody>
          <a:bodyPr>
            <a:normAutofit fontScale="90000"/>
          </a:bodyPr>
          <a:lstStyle/>
          <a:p>
            <a:r>
              <a:rPr lang="en-GB" dirty="0"/>
              <a:t>Higher response to the survey for those issued web-first</a:t>
            </a:r>
          </a:p>
        </p:txBody>
      </p:sp>
      <p:sp>
        <p:nvSpPr>
          <p:cNvPr id="3" name="Content Placeholder 2">
            <a:extLst>
              <a:ext uri="{FF2B5EF4-FFF2-40B4-BE49-F238E27FC236}">
                <a16:creationId xmlns:a16="http://schemas.microsoft.com/office/drawing/2014/main" id="{30503A93-97B1-6AFB-BE59-A3E3EBAEB87F}"/>
              </a:ext>
            </a:extLst>
          </p:cNvPr>
          <p:cNvSpPr>
            <a:spLocks noGrp="1"/>
          </p:cNvSpPr>
          <p:nvPr>
            <p:ph sz="half" idx="1"/>
          </p:nvPr>
        </p:nvSpPr>
        <p:spPr>
          <a:xfrm>
            <a:off x="508000" y="1981200"/>
            <a:ext cx="5227960" cy="4114800"/>
          </a:xfrm>
        </p:spPr>
        <p:txBody>
          <a:bodyPr>
            <a:normAutofit/>
          </a:bodyPr>
          <a:lstStyle/>
          <a:p>
            <a:r>
              <a:rPr lang="en-GB" sz="3200" dirty="0"/>
              <a:t>Response to the survey</a:t>
            </a:r>
          </a:p>
          <a:p>
            <a:pPr marL="468313" lvl="1" indent="-11113"/>
            <a:r>
              <a:rPr lang="en-GB" sz="3200" dirty="0">
                <a:solidFill>
                  <a:schemeClr val="tx1"/>
                </a:solidFill>
              </a:rPr>
              <a:t>Highest in web-first</a:t>
            </a:r>
          </a:p>
          <a:p>
            <a:pPr marL="468313" lvl="1" indent="-11113"/>
            <a:r>
              <a:rPr lang="en-GB" sz="3200" dirty="0">
                <a:solidFill>
                  <a:schemeClr val="tx1"/>
                </a:solidFill>
              </a:rPr>
              <a:t>No difference between interviewer-first or nurse</a:t>
            </a:r>
          </a:p>
          <a:p>
            <a:pPr lvl="1"/>
            <a:endParaRPr lang="en-GB" dirty="0"/>
          </a:p>
        </p:txBody>
      </p:sp>
      <p:graphicFrame>
        <p:nvGraphicFramePr>
          <p:cNvPr id="9" name="Content Placeholder 8" descr="Graph showing higher survey response (55%) for those who were issued web-first, compared to nurse (50%) and interviewer (48%). ">
            <a:extLst>
              <a:ext uri="{FF2B5EF4-FFF2-40B4-BE49-F238E27FC236}">
                <a16:creationId xmlns:a16="http://schemas.microsoft.com/office/drawing/2014/main" id="{8E1BBE13-E52B-D43B-B79A-29C3A6942BE2}"/>
              </a:ext>
            </a:extLst>
          </p:cNvPr>
          <p:cNvGraphicFramePr>
            <a:graphicFrameLocks noGrp="1"/>
          </p:cNvGraphicFramePr>
          <p:nvPr>
            <p:ph sz="half" idx="2"/>
            <p:extLst>
              <p:ext uri="{D42A27DB-BD31-4B8C-83A1-F6EECF244321}">
                <p14:modId xmlns:p14="http://schemas.microsoft.com/office/powerpoint/2010/main" val="3039373934"/>
              </p:ext>
            </p:extLst>
          </p:nvPr>
        </p:nvGraphicFramePr>
        <p:xfrm>
          <a:off x="6384032" y="1600200"/>
          <a:ext cx="46228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B4E3475F-37F8-8527-331A-80A8C374DE7E}"/>
              </a:ext>
            </a:extLst>
          </p:cNvPr>
          <p:cNvSpPr txBox="1"/>
          <p:nvPr/>
        </p:nvSpPr>
        <p:spPr>
          <a:xfrm>
            <a:off x="6363692" y="5716612"/>
            <a:ext cx="4878259" cy="461665"/>
          </a:xfrm>
          <a:prstGeom prst="rect">
            <a:avLst/>
          </a:prstGeom>
          <a:noFill/>
        </p:spPr>
        <p:txBody>
          <a:bodyPr wrap="none" rtlCol="0">
            <a:spAutoFit/>
          </a:bodyPr>
          <a:lstStyle/>
          <a:p>
            <a:r>
              <a:rPr lang="en-GB" dirty="0"/>
              <a:t>Response among all issued adults</a:t>
            </a:r>
          </a:p>
        </p:txBody>
      </p:sp>
    </p:spTree>
    <p:extLst>
      <p:ext uri="{BB962C8B-B14F-4D97-AF65-F5344CB8AC3E}">
        <p14:creationId xmlns:p14="http://schemas.microsoft.com/office/powerpoint/2010/main" val="190539142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CCD8E-9E7A-D6DA-FBEB-BEBF658F3700}"/>
              </a:ext>
            </a:extLst>
          </p:cNvPr>
          <p:cNvSpPr>
            <a:spLocks noGrp="1"/>
          </p:cNvSpPr>
          <p:nvPr>
            <p:ph type="title"/>
          </p:nvPr>
        </p:nvSpPr>
        <p:spPr/>
        <p:txBody>
          <a:bodyPr>
            <a:normAutofit fontScale="90000"/>
          </a:bodyPr>
          <a:lstStyle/>
          <a:p>
            <a:r>
              <a:rPr lang="en-GB" dirty="0"/>
              <a:t>But, as expected, higher return of samples from those with a nurse visit</a:t>
            </a:r>
          </a:p>
        </p:txBody>
      </p:sp>
      <p:sp>
        <p:nvSpPr>
          <p:cNvPr id="3" name="Content Placeholder 2">
            <a:extLst>
              <a:ext uri="{FF2B5EF4-FFF2-40B4-BE49-F238E27FC236}">
                <a16:creationId xmlns:a16="http://schemas.microsoft.com/office/drawing/2014/main" id="{30503A93-97B1-6AFB-BE59-A3E3EBAEB87F}"/>
              </a:ext>
            </a:extLst>
          </p:cNvPr>
          <p:cNvSpPr>
            <a:spLocks noGrp="1"/>
          </p:cNvSpPr>
          <p:nvPr>
            <p:ph idx="1"/>
          </p:nvPr>
        </p:nvSpPr>
        <p:spPr>
          <a:xfrm>
            <a:off x="471995" y="1744960"/>
            <a:ext cx="5299969" cy="4402832"/>
          </a:xfrm>
        </p:spPr>
        <p:txBody>
          <a:bodyPr>
            <a:normAutofit/>
          </a:bodyPr>
          <a:lstStyle/>
          <a:p>
            <a:r>
              <a:rPr lang="en-GB" sz="2800" dirty="0"/>
              <a:t>Return rate for samples (hair/DBS)</a:t>
            </a:r>
          </a:p>
          <a:p>
            <a:pPr lvl="1"/>
            <a:r>
              <a:rPr lang="en-GB" sz="2800" dirty="0"/>
              <a:t>Highest for nurses</a:t>
            </a:r>
          </a:p>
          <a:p>
            <a:pPr lvl="1"/>
            <a:r>
              <a:rPr lang="en-GB" sz="2800" dirty="0"/>
              <a:t>Interviewer-led higher than participant-led</a:t>
            </a:r>
          </a:p>
          <a:p>
            <a:r>
              <a:rPr lang="en-GB" sz="2800" dirty="0"/>
              <a:t>But offering </a:t>
            </a:r>
            <a:r>
              <a:rPr lang="en-GB" sz="2800" b="1" dirty="0"/>
              <a:t>feedback</a:t>
            </a:r>
            <a:r>
              <a:rPr lang="en-GB" sz="2800" dirty="0"/>
              <a:t> of results was most effective for web and interviewer modes</a:t>
            </a:r>
          </a:p>
        </p:txBody>
      </p:sp>
      <p:graphicFrame>
        <p:nvGraphicFramePr>
          <p:cNvPr id="4" name="Content Placeholder 8" descr="Graph showing that the return rate for dried blood spots and hair was much greater for those interviewed by a nurse than those who had an interviewer or completed online. ">
            <a:extLst>
              <a:ext uri="{FF2B5EF4-FFF2-40B4-BE49-F238E27FC236}">
                <a16:creationId xmlns:a16="http://schemas.microsoft.com/office/drawing/2014/main" id="{66A24690-38A5-2C72-C68D-71011B576C03}"/>
              </a:ext>
            </a:extLst>
          </p:cNvPr>
          <p:cNvGraphicFramePr>
            <a:graphicFrameLocks/>
          </p:cNvGraphicFramePr>
          <p:nvPr>
            <p:extLst>
              <p:ext uri="{D42A27DB-BD31-4B8C-83A1-F6EECF244321}">
                <p14:modId xmlns:p14="http://schemas.microsoft.com/office/powerpoint/2010/main" val="273847489"/>
              </p:ext>
            </p:extLst>
          </p:nvPr>
        </p:nvGraphicFramePr>
        <p:xfrm>
          <a:off x="6096000" y="1484784"/>
          <a:ext cx="5588000" cy="440283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CBD0A3A9-FE9E-D0B8-EE86-C3980D198549}"/>
              </a:ext>
            </a:extLst>
          </p:cNvPr>
          <p:cNvSpPr txBox="1"/>
          <p:nvPr/>
        </p:nvSpPr>
        <p:spPr>
          <a:xfrm>
            <a:off x="263352" y="6309320"/>
            <a:ext cx="11017224" cy="523220"/>
          </a:xfrm>
          <a:prstGeom prst="rect">
            <a:avLst/>
          </a:prstGeom>
          <a:noFill/>
        </p:spPr>
        <p:txBody>
          <a:bodyPr wrap="square" rtlCol="0">
            <a:spAutoFit/>
          </a:bodyPr>
          <a:lstStyle/>
          <a:p>
            <a:r>
              <a:rPr lang="en-GB" sz="1400" b="0" i="0" dirty="0">
                <a:solidFill>
                  <a:srgbClr val="333333"/>
                </a:solidFill>
                <a:effectLst/>
                <a:latin typeface="-apple-system"/>
              </a:rPr>
              <a:t>Benzeval, M., </a:t>
            </a:r>
            <a:r>
              <a:rPr lang="en-GB" sz="1400" b="0" i="0" dirty="0" err="1">
                <a:solidFill>
                  <a:srgbClr val="333333"/>
                </a:solidFill>
                <a:effectLst/>
                <a:latin typeface="-apple-system"/>
              </a:rPr>
              <a:t>Andrayas</a:t>
            </a:r>
            <a:r>
              <a:rPr lang="en-GB" sz="1400" b="0" i="0" dirty="0">
                <a:solidFill>
                  <a:srgbClr val="333333"/>
                </a:solidFill>
                <a:effectLst/>
                <a:latin typeface="-apple-system"/>
              </a:rPr>
              <a:t>, A., Mazza, J. </a:t>
            </a:r>
            <a:r>
              <a:rPr lang="en-GB" sz="1400" b="0" i="1" dirty="0">
                <a:solidFill>
                  <a:srgbClr val="333333"/>
                </a:solidFill>
                <a:effectLst/>
                <a:latin typeface="-apple-system"/>
              </a:rPr>
              <a:t>et al.</a:t>
            </a:r>
            <a:r>
              <a:rPr lang="en-GB" sz="1400" b="0" i="0" dirty="0">
                <a:solidFill>
                  <a:srgbClr val="333333"/>
                </a:solidFill>
                <a:effectLst/>
                <a:latin typeface="-apple-system"/>
              </a:rPr>
              <a:t> Does the feedback of blood results in observational studies influence response and consent? A randomised study of the Understanding Society Innovation Panel. </a:t>
            </a:r>
            <a:r>
              <a:rPr lang="en-GB" sz="1400" b="0" i="1" dirty="0">
                <a:solidFill>
                  <a:srgbClr val="333333"/>
                </a:solidFill>
                <a:effectLst/>
                <a:latin typeface="-apple-system"/>
              </a:rPr>
              <a:t>BMC Med Res </a:t>
            </a:r>
            <a:r>
              <a:rPr lang="en-GB" sz="1400" b="0" i="1" dirty="0" err="1">
                <a:solidFill>
                  <a:srgbClr val="333333"/>
                </a:solidFill>
                <a:effectLst/>
                <a:latin typeface="-apple-system"/>
              </a:rPr>
              <a:t>Methodol</a:t>
            </a:r>
            <a:r>
              <a:rPr lang="en-GB" sz="1400" b="0" i="0" dirty="0">
                <a:solidFill>
                  <a:srgbClr val="333333"/>
                </a:solidFill>
                <a:effectLst/>
                <a:latin typeface="-apple-system"/>
              </a:rPr>
              <a:t> </a:t>
            </a:r>
            <a:r>
              <a:rPr lang="en-GB" sz="1400" b="1" i="0" dirty="0">
                <a:solidFill>
                  <a:srgbClr val="333333"/>
                </a:solidFill>
                <a:effectLst/>
                <a:latin typeface="-apple-system"/>
              </a:rPr>
              <a:t>23</a:t>
            </a:r>
            <a:r>
              <a:rPr lang="en-GB" sz="1400" b="0" i="0" dirty="0">
                <a:solidFill>
                  <a:srgbClr val="333333"/>
                </a:solidFill>
                <a:effectLst/>
                <a:latin typeface="-apple-system"/>
              </a:rPr>
              <a:t>, 134 (2023). https://doi.org/10.1186/s12874-023-01948-y</a:t>
            </a:r>
            <a:endParaRPr lang="en-GB" sz="1400" dirty="0"/>
          </a:p>
        </p:txBody>
      </p:sp>
    </p:spTree>
    <p:extLst>
      <p:ext uri="{BB962C8B-B14F-4D97-AF65-F5344CB8AC3E}">
        <p14:creationId xmlns:p14="http://schemas.microsoft.com/office/powerpoint/2010/main" val="417492142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7E896-C98B-2F04-A3BF-81798C198CD1}"/>
              </a:ext>
            </a:extLst>
          </p:cNvPr>
          <p:cNvSpPr>
            <a:spLocks noGrp="1"/>
          </p:cNvSpPr>
          <p:nvPr>
            <p:ph type="title"/>
          </p:nvPr>
        </p:nvSpPr>
        <p:spPr/>
        <p:txBody>
          <a:bodyPr>
            <a:normAutofit fontScale="90000"/>
          </a:bodyPr>
          <a:lstStyle/>
          <a:p>
            <a:r>
              <a:rPr lang="en-GB" dirty="0"/>
              <a:t>Microbiome – new for Understanding Society (Wave 16 pilot)</a:t>
            </a:r>
          </a:p>
        </p:txBody>
      </p:sp>
      <p:sp>
        <p:nvSpPr>
          <p:cNvPr id="3" name="Content Placeholder 2">
            <a:extLst>
              <a:ext uri="{FF2B5EF4-FFF2-40B4-BE49-F238E27FC236}">
                <a16:creationId xmlns:a16="http://schemas.microsoft.com/office/drawing/2014/main" id="{0FC64579-E2E1-3803-259E-D313A52781AD}"/>
              </a:ext>
            </a:extLst>
          </p:cNvPr>
          <p:cNvSpPr>
            <a:spLocks noGrp="1"/>
          </p:cNvSpPr>
          <p:nvPr>
            <p:ph idx="1"/>
          </p:nvPr>
        </p:nvSpPr>
        <p:spPr>
          <a:xfrm>
            <a:off x="497256" y="1916832"/>
            <a:ext cx="10700568" cy="4176464"/>
          </a:xfrm>
        </p:spPr>
        <p:txBody>
          <a:bodyPr>
            <a:normAutofit/>
          </a:bodyPr>
          <a:lstStyle/>
          <a:p>
            <a:r>
              <a:rPr lang="en-GB" sz="2400" b="0" i="0" u="none" strike="noStrike" baseline="0" dirty="0">
                <a:solidFill>
                  <a:srgbClr val="000000"/>
                </a:solidFill>
              </a:rPr>
              <a:t>Gut microbiome: implicated in depression, anxiety, dementia, obesity and metabolic syndrome. </a:t>
            </a:r>
          </a:p>
          <a:p>
            <a:r>
              <a:rPr lang="en-GB" sz="2400" b="0" i="0" u="none" strike="noStrike" baseline="0" dirty="0">
                <a:solidFill>
                  <a:srgbClr val="000000"/>
                </a:solidFill>
              </a:rPr>
              <a:t>Evidence suggests that the environment plays a greater role in shaping gut microbiota than genetics</a:t>
            </a:r>
          </a:p>
          <a:p>
            <a:r>
              <a:rPr lang="en-GB" sz="2400" dirty="0">
                <a:solidFill>
                  <a:srgbClr val="000000"/>
                </a:solidFill>
              </a:rPr>
              <a:t>A</a:t>
            </a:r>
            <a:r>
              <a:rPr lang="en-GB" sz="2400" b="0" i="0" u="none" strike="noStrike" baseline="0" dirty="0">
                <a:solidFill>
                  <a:srgbClr val="000000"/>
                </a:solidFill>
              </a:rPr>
              <a:t>ssociation of environmental and social factors with the gut microbiota requires further investigation </a:t>
            </a:r>
          </a:p>
          <a:p>
            <a:r>
              <a:rPr lang="en-GB" sz="2400" dirty="0"/>
              <a:t>Experiment in the Wave 16 pilot</a:t>
            </a:r>
          </a:p>
          <a:p>
            <a:pPr lvl="1"/>
            <a:r>
              <a:rPr lang="en-GB" sz="2400" b="1" dirty="0"/>
              <a:t>Half the sample </a:t>
            </a:r>
            <a:r>
              <a:rPr lang="en-GB" sz="2400" dirty="0"/>
              <a:t>allocated to be asked for permission to send a collection kit</a:t>
            </a:r>
          </a:p>
        </p:txBody>
      </p:sp>
      <p:sp>
        <p:nvSpPr>
          <p:cNvPr id="4" name="TextBox 3">
            <a:extLst>
              <a:ext uri="{FF2B5EF4-FFF2-40B4-BE49-F238E27FC236}">
                <a16:creationId xmlns:a16="http://schemas.microsoft.com/office/drawing/2014/main" id="{758B5459-700C-C3E2-8A52-7CECF7150FF7}"/>
              </a:ext>
              <a:ext uri="{C183D7F6-B498-43B3-948B-1728B52AA6E4}">
                <adec:decorative xmlns:adec="http://schemas.microsoft.com/office/drawing/2017/decorative" val="1"/>
              </a:ext>
            </a:extLst>
          </p:cNvPr>
          <p:cNvSpPr txBox="1"/>
          <p:nvPr/>
        </p:nvSpPr>
        <p:spPr>
          <a:xfrm>
            <a:off x="497256" y="4581128"/>
            <a:ext cx="10567295" cy="1368152"/>
          </a:xfrm>
          <a:prstGeom prst="rect">
            <a:avLst/>
          </a:prstGeom>
          <a:noFill/>
          <a:ln w="15875">
            <a:solidFill>
              <a:schemeClr val="tx1"/>
            </a:solidFill>
          </a:ln>
        </p:spPr>
        <p:txBody>
          <a:bodyPr wrap="square" rtlCol="0">
            <a:spAutoFit/>
          </a:bodyPr>
          <a:lstStyle/>
          <a:p>
            <a:endParaRPr lang="en-GB" dirty="0"/>
          </a:p>
        </p:txBody>
      </p:sp>
    </p:spTree>
    <p:extLst>
      <p:ext uri="{BB962C8B-B14F-4D97-AF65-F5344CB8AC3E}">
        <p14:creationId xmlns:p14="http://schemas.microsoft.com/office/powerpoint/2010/main" val="81949597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546BA-1AE3-9C90-D3DC-3ECE0D5DC866}"/>
              </a:ext>
            </a:extLst>
          </p:cNvPr>
          <p:cNvSpPr>
            <a:spLocks noGrp="1"/>
          </p:cNvSpPr>
          <p:nvPr>
            <p:ph type="title"/>
          </p:nvPr>
        </p:nvSpPr>
        <p:spPr>
          <a:xfrm>
            <a:off x="508000" y="457200"/>
            <a:ext cx="9836472" cy="1143000"/>
          </a:xfrm>
        </p:spPr>
        <p:txBody>
          <a:bodyPr>
            <a:normAutofit fontScale="90000"/>
          </a:bodyPr>
          <a:lstStyle/>
          <a:p>
            <a:r>
              <a:rPr lang="en-GB" dirty="0"/>
              <a:t>However, mentioning microbiome in the advance letter affected response to the survey</a:t>
            </a:r>
          </a:p>
        </p:txBody>
      </p:sp>
      <p:sp>
        <p:nvSpPr>
          <p:cNvPr id="4" name="Content Placeholder 3">
            <a:extLst>
              <a:ext uri="{FF2B5EF4-FFF2-40B4-BE49-F238E27FC236}">
                <a16:creationId xmlns:a16="http://schemas.microsoft.com/office/drawing/2014/main" id="{CEA2DADD-154F-095C-ED9B-965244D7939B}"/>
              </a:ext>
            </a:extLst>
          </p:cNvPr>
          <p:cNvSpPr>
            <a:spLocks noGrp="1"/>
          </p:cNvSpPr>
          <p:nvPr>
            <p:ph sz="half" idx="1"/>
          </p:nvPr>
        </p:nvSpPr>
        <p:spPr/>
        <p:txBody>
          <a:bodyPr/>
          <a:lstStyle/>
          <a:p>
            <a:r>
              <a:rPr lang="en-GB" dirty="0"/>
              <a:t>Request to send a kit included in the questionnaire</a:t>
            </a:r>
          </a:p>
          <a:p>
            <a:r>
              <a:rPr lang="en-GB" dirty="0"/>
              <a:t>But information about this measure also included in advance materials</a:t>
            </a:r>
          </a:p>
          <a:p>
            <a:r>
              <a:rPr lang="en-GB" dirty="0"/>
              <a:t>Additional testing at IP18 (data due soon)</a:t>
            </a:r>
          </a:p>
        </p:txBody>
      </p:sp>
      <p:graphicFrame>
        <p:nvGraphicFramePr>
          <p:cNvPr id="8" name="Content Placeholder 7" descr="Response rate was higher for those where the microbiome was not mentioned in the letter (68%) than when it was (50%). ">
            <a:extLst>
              <a:ext uri="{FF2B5EF4-FFF2-40B4-BE49-F238E27FC236}">
                <a16:creationId xmlns:a16="http://schemas.microsoft.com/office/drawing/2014/main" id="{A2EC133E-81B9-7451-C6B7-3A128435B389}"/>
              </a:ext>
            </a:extLst>
          </p:cNvPr>
          <p:cNvGraphicFramePr>
            <a:graphicFrameLocks noGrp="1"/>
          </p:cNvGraphicFramePr>
          <p:nvPr>
            <p:ph sz="half" idx="2"/>
            <p:extLst>
              <p:ext uri="{D42A27DB-BD31-4B8C-83A1-F6EECF244321}">
                <p14:modId xmlns:p14="http://schemas.microsoft.com/office/powerpoint/2010/main" val="2267391815"/>
              </p:ext>
            </p:extLst>
          </p:nvPr>
        </p:nvGraphicFramePr>
        <p:xfrm>
          <a:off x="5951984" y="1612280"/>
          <a:ext cx="5184576" cy="46250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5688345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7C643-E6AA-F942-A735-D1F05058FDAC}"/>
              </a:ext>
            </a:extLst>
          </p:cNvPr>
          <p:cNvSpPr>
            <a:spLocks noGrp="1"/>
          </p:cNvSpPr>
          <p:nvPr>
            <p:ph type="title"/>
          </p:nvPr>
        </p:nvSpPr>
        <p:spPr/>
        <p:txBody>
          <a:bodyPr>
            <a:noAutofit/>
          </a:bodyPr>
          <a:lstStyle/>
          <a:p>
            <a:r>
              <a:rPr lang="en-GB" sz="3200" dirty="0"/>
              <a:t>Wave 16 pilot: Those interviewed in-person more likely to agree to have a blood kit sent to them</a:t>
            </a:r>
          </a:p>
        </p:txBody>
      </p:sp>
      <p:graphicFrame>
        <p:nvGraphicFramePr>
          <p:cNvPr id="6" name="Content Placeholder 5" descr="Graph showing that 73% of those interviewed in-person agreed to have a blood kit sent to them, compared to 59% of those who completed online. ">
            <a:extLst>
              <a:ext uri="{FF2B5EF4-FFF2-40B4-BE49-F238E27FC236}">
                <a16:creationId xmlns:a16="http://schemas.microsoft.com/office/drawing/2014/main" id="{5EFDD53F-BE8A-8853-EB55-66A4611BD3FB}"/>
              </a:ext>
            </a:extLst>
          </p:cNvPr>
          <p:cNvGraphicFramePr>
            <a:graphicFrameLocks noGrp="1"/>
          </p:cNvGraphicFramePr>
          <p:nvPr>
            <p:ph idx="1"/>
            <p:extLst>
              <p:ext uri="{D42A27DB-BD31-4B8C-83A1-F6EECF244321}">
                <p14:modId xmlns:p14="http://schemas.microsoft.com/office/powerpoint/2010/main" val="2460291105"/>
              </p:ext>
            </p:extLst>
          </p:nvPr>
        </p:nvGraphicFramePr>
        <p:xfrm>
          <a:off x="508000" y="1772816"/>
          <a:ext cx="9548440" cy="43231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7268060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7C643-E6AA-F942-A735-D1F05058FDAC}"/>
              </a:ext>
            </a:extLst>
          </p:cNvPr>
          <p:cNvSpPr>
            <a:spLocks noGrp="1"/>
          </p:cNvSpPr>
          <p:nvPr>
            <p:ph type="title"/>
          </p:nvPr>
        </p:nvSpPr>
        <p:spPr/>
        <p:txBody>
          <a:bodyPr>
            <a:normAutofit/>
          </a:bodyPr>
          <a:lstStyle/>
          <a:p>
            <a:r>
              <a:rPr lang="en-GB" dirty="0"/>
              <a:t>But less likely to return the blood sample </a:t>
            </a:r>
          </a:p>
        </p:txBody>
      </p:sp>
      <p:graphicFrame>
        <p:nvGraphicFramePr>
          <p:cNvPr id="6" name="Content Placeholder 5" descr="Those who were interviewed face-to-face were actually less likely to return the sample than those who completed online. ">
            <a:extLst>
              <a:ext uri="{FF2B5EF4-FFF2-40B4-BE49-F238E27FC236}">
                <a16:creationId xmlns:a16="http://schemas.microsoft.com/office/drawing/2014/main" id="{5EFDD53F-BE8A-8853-EB55-66A4611BD3FB}"/>
              </a:ext>
            </a:extLst>
          </p:cNvPr>
          <p:cNvGraphicFramePr>
            <a:graphicFrameLocks noGrp="1"/>
          </p:cNvGraphicFramePr>
          <p:nvPr>
            <p:ph idx="1"/>
            <p:extLst>
              <p:ext uri="{D42A27DB-BD31-4B8C-83A1-F6EECF244321}">
                <p14:modId xmlns:p14="http://schemas.microsoft.com/office/powerpoint/2010/main" val="1625923974"/>
              </p:ext>
            </p:extLst>
          </p:nvPr>
        </p:nvGraphicFramePr>
        <p:xfrm>
          <a:off x="689613" y="1340768"/>
          <a:ext cx="8358715" cy="506003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B7515C6C-3AE5-F6F0-A085-22A4322AE630}"/>
              </a:ext>
            </a:extLst>
          </p:cNvPr>
          <p:cNvSpPr txBox="1"/>
          <p:nvPr/>
        </p:nvSpPr>
        <p:spPr>
          <a:xfrm>
            <a:off x="8182554" y="1859340"/>
            <a:ext cx="3548492" cy="1938992"/>
          </a:xfrm>
          <a:prstGeom prst="rect">
            <a:avLst/>
          </a:prstGeom>
          <a:noFill/>
          <a:ln>
            <a:solidFill>
              <a:srgbClr val="FF0000"/>
            </a:solidFill>
          </a:ln>
        </p:spPr>
        <p:txBody>
          <a:bodyPr wrap="square" rtlCol="0">
            <a:spAutoFit/>
          </a:bodyPr>
          <a:lstStyle/>
          <a:p>
            <a:pPr algn="ctr"/>
            <a:r>
              <a:rPr lang="en-US" dirty="0"/>
              <a:t>Social desirability? Say Yes to the interviewer and then ignore the kit when sent? Delay the actual decision?</a:t>
            </a:r>
            <a:endParaRPr lang="en-GB" dirty="0"/>
          </a:p>
        </p:txBody>
      </p:sp>
    </p:spTree>
    <p:extLst>
      <p:ext uri="{BB962C8B-B14F-4D97-AF65-F5344CB8AC3E}">
        <p14:creationId xmlns:p14="http://schemas.microsoft.com/office/powerpoint/2010/main" val="690041676"/>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54FC7-2172-2C53-0104-FA11B21F0BF7}"/>
              </a:ext>
            </a:extLst>
          </p:cNvPr>
          <p:cNvSpPr>
            <a:spLocks noGrp="1"/>
          </p:cNvSpPr>
          <p:nvPr>
            <p:ph type="title"/>
          </p:nvPr>
        </p:nvSpPr>
        <p:spPr/>
        <p:txBody>
          <a:bodyPr/>
          <a:lstStyle/>
          <a:p>
            <a:r>
              <a:rPr lang="en-GB" dirty="0"/>
              <a:t>A couple more examples</a:t>
            </a:r>
          </a:p>
        </p:txBody>
      </p:sp>
      <p:sp>
        <p:nvSpPr>
          <p:cNvPr id="3" name="Content Placeholder 2">
            <a:extLst>
              <a:ext uri="{FF2B5EF4-FFF2-40B4-BE49-F238E27FC236}">
                <a16:creationId xmlns:a16="http://schemas.microsoft.com/office/drawing/2014/main" id="{6E9343D1-38DB-4386-21A5-3B093C7BE4B9}"/>
              </a:ext>
            </a:extLst>
          </p:cNvPr>
          <p:cNvSpPr>
            <a:spLocks noGrp="1"/>
          </p:cNvSpPr>
          <p:nvPr>
            <p:ph idx="1"/>
          </p:nvPr>
        </p:nvSpPr>
        <p:spPr/>
        <p:txBody>
          <a:bodyPr/>
          <a:lstStyle/>
          <a:p>
            <a:r>
              <a:rPr lang="en-GB" dirty="0"/>
              <a:t>Less detail</a:t>
            </a:r>
          </a:p>
          <a:p>
            <a:r>
              <a:rPr lang="en-GB" dirty="0"/>
              <a:t>Areas that we’re looking at now</a:t>
            </a:r>
          </a:p>
          <a:p>
            <a:r>
              <a:rPr lang="en-GB" dirty="0"/>
              <a:t>But other people in this (virtual) room know much more…</a:t>
            </a:r>
          </a:p>
        </p:txBody>
      </p:sp>
    </p:spTree>
    <p:extLst>
      <p:ext uri="{BB962C8B-B14F-4D97-AF65-F5344CB8AC3E}">
        <p14:creationId xmlns:p14="http://schemas.microsoft.com/office/powerpoint/2010/main" val="390842856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3103C-1CA9-9093-D06C-10A14F0185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F1C733-F4D6-8087-0EF8-7C9B160F3635}"/>
              </a:ext>
            </a:extLst>
          </p:cNvPr>
          <p:cNvSpPr>
            <a:spLocks noGrp="1"/>
          </p:cNvSpPr>
          <p:nvPr>
            <p:ph type="title"/>
          </p:nvPr>
        </p:nvSpPr>
        <p:spPr>
          <a:xfrm>
            <a:off x="1559496" y="2996952"/>
            <a:ext cx="9448800" cy="1143000"/>
          </a:xfrm>
        </p:spPr>
        <p:txBody>
          <a:bodyPr/>
          <a:lstStyle/>
          <a:p>
            <a:r>
              <a:rPr lang="en-US" sz="5400" dirty="0"/>
              <a:t>Data Donation</a:t>
            </a:r>
            <a:endParaRPr lang="en-GB" sz="5400" dirty="0"/>
          </a:p>
        </p:txBody>
      </p:sp>
    </p:spTree>
    <p:extLst>
      <p:ext uri="{BB962C8B-B14F-4D97-AF65-F5344CB8AC3E}">
        <p14:creationId xmlns:p14="http://schemas.microsoft.com/office/powerpoint/2010/main" val="113347309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B9986E-2ADA-6E25-A152-041A32EA0E09}"/>
              </a:ext>
            </a:extLst>
          </p:cNvPr>
          <p:cNvSpPr>
            <a:spLocks noGrp="1"/>
          </p:cNvSpPr>
          <p:nvPr>
            <p:ph type="title"/>
          </p:nvPr>
        </p:nvSpPr>
        <p:spPr/>
        <p:txBody>
          <a:bodyPr>
            <a:normAutofit fontScale="90000"/>
          </a:bodyPr>
          <a:lstStyle/>
          <a:p>
            <a:r>
              <a:rPr lang="en-US" dirty="0"/>
              <a:t>Asking for the data rather than collecting it</a:t>
            </a:r>
            <a:endParaRPr lang="en-GB" dirty="0"/>
          </a:p>
        </p:txBody>
      </p:sp>
      <p:sp>
        <p:nvSpPr>
          <p:cNvPr id="4" name="Content Placeholder 3">
            <a:extLst>
              <a:ext uri="{FF2B5EF4-FFF2-40B4-BE49-F238E27FC236}">
                <a16:creationId xmlns:a16="http://schemas.microsoft.com/office/drawing/2014/main" id="{2D007180-9819-5656-B068-F3DBF9CC2AF0}"/>
              </a:ext>
            </a:extLst>
          </p:cNvPr>
          <p:cNvSpPr>
            <a:spLocks noGrp="1"/>
          </p:cNvSpPr>
          <p:nvPr>
            <p:ph idx="1"/>
          </p:nvPr>
        </p:nvSpPr>
        <p:spPr>
          <a:xfrm>
            <a:off x="508000" y="1412776"/>
            <a:ext cx="10484544" cy="4248472"/>
          </a:xfrm>
        </p:spPr>
        <p:txBody>
          <a:bodyPr>
            <a:normAutofit fontScale="92500"/>
          </a:bodyPr>
          <a:lstStyle/>
          <a:p>
            <a:r>
              <a:rPr lang="en-US" sz="2800" dirty="0"/>
              <a:t>Alternative to asking respondents to download an app to collect digital trace data</a:t>
            </a:r>
          </a:p>
          <a:p>
            <a:r>
              <a:rPr lang="en-US" sz="2800" dirty="0"/>
              <a:t>Ask respondent to ‘donate’ their data – often by uploading it to an online portal</a:t>
            </a:r>
          </a:p>
          <a:p>
            <a:pPr lvl="1"/>
            <a:r>
              <a:rPr lang="en-US" sz="2800" dirty="0"/>
              <a:t>Made easier with European GDPR (and similar) rules on data portability – the right for citizens to get a copy of their data</a:t>
            </a:r>
          </a:p>
          <a:p>
            <a:pPr lvl="1"/>
            <a:r>
              <a:rPr lang="en-US" sz="2800" dirty="0"/>
              <a:t>Digital platforms provide a </a:t>
            </a:r>
            <a:r>
              <a:rPr lang="en-GB" sz="2800" dirty="0"/>
              <a:t>Data Download Package (DDP)</a:t>
            </a:r>
          </a:p>
          <a:p>
            <a:pPr lvl="1"/>
            <a:r>
              <a:rPr lang="en-GB" sz="2800" dirty="0"/>
              <a:t>Respondents can review this and upload all or part of the DDP; pre-processing to extract the required data</a:t>
            </a:r>
          </a:p>
        </p:txBody>
      </p:sp>
    </p:spTree>
    <p:extLst>
      <p:ext uri="{BB962C8B-B14F-4D97-AF65-F5344CB8AC3E}">
        <p14:creationId xmlns:p14="http://schemas.microsoft.com/office/powerpoint/2010/main" val="304057468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8D836-8F7D-6FD5-2919-23E2E3CC9B4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6966221-DF69-96F9-8B03-2CF6EA7323E5}"/>
              </a:ext>
            </a:extLst>
          </p:cNvPr>
          <p:cNvSpPr>
            <a:spLocks noGrp="1"/>
          </p:cNvSpPr>
          <p:nvPr>
            <p:ph type="title"/>
          </p:nvPr>
        </p:nvSpPr>
        <p:spPr/>
        <p:txBody>
          <a:bodyPr>
            <a:normAutofit fontScale="90000"/>
          </a:bodyPr>
          <a:lstStyle/>
          <a:p>
            <a:r>
              <a:rPr lang="en-US" dirty="0"/>
              <a:t>Asking for the data rather than collecting it - 2</a:t>
            </a:r>
            <a:endParaRPr lang="en-GB" dirty="0"/>
          </a:p>
        </p:txBody>
      </p:sp>
      <p:sp>
        <p:nvSpPr>
          <p:cNvPr id="4" name="Content Placeholder 3">
            <a:extLst>
              <a:ext uri="{FF2B5EF4-FFF2-40B4-BE49-F238E27FC236}">
                <a16:creationId xmlns:a16="http://schemas.microsoft.com/office/drawing/2014/main" id="{ADC7B5EF-2B61-5C29-EF34-7B76DB0957EC}"/>
              </a:ext>
            </a:extLst>
          </p:cNvPr>
          <p:cNvSpPr>
            <a:spLocks noGrp="1"/>
          </p:cNvSpPr>
          <p:nvPr>
            <p:ph idx="1"/>
          </p:nvPr>
        </p:nvSpPr>
        <p:spPr>
          <a:xfrm>
            <a:off x="508000" y="2132856"/>
            <a:ext cx="10268520" cy="4176464"/>
          </a:xfrm>
        </p:spPr>
        <p:txBody>
          <a:bodyPr>
            <a:normAutofit/>
          </a:bodyPr>
          <a:lstStyle/>
          <a:p>
            <a:r>
              <a:rPr lang="en-GB" sz="2800" dirty="0"/>
              <a:t>Examples with Instagram (van Driel et al 2022), Facebook (Kmetty and Németh 2022), smartphone health monitoring apps (Keusch et al 2025); but note differences between platforms (Wedel et al 2025).</a:t>
            </a:r>
          </a:p>
          <a:p>
            <a:r>
              <a:rPr lang="en-GB" sz="2800" dirty="0"/>
              <a:t>Best Practice guide by </a:t>
            </a:r>
            <a:r>
              <a:rPr lang="en-GB" sz="2800" dirty="0" err="1"/>
              <a:t>Carrière</a:t>
            </a:r>
            <a:r>
              <a:rPr lang="en-GB" sz="2800" dirty="0"/>
              <a:t> et al (2025): https://doi.org/10.1007/s11135-024-01983-x</a:t>
            </a:r>
          </a:p>
        </p:txBody>
      </p:sp>
    </p:spTree>
    <p:extLst>
      <p:ext uri="{BB962C8B-B14F-4D97-AF65-F5344CB8AC3E}">
        <p14:creationId xmlns:p14="http://schemas.microsoft.com/office/powerpoint/2010/main" val="4247443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B10FB-57E7-D3DD-90C4-EA7E00215C46}"/>
              </a:ext>
            </a:extLst>
          </p:cNvPr>
          <p:cNvSpPr>
            <a:spLocks noGrp="1"/>
          </p:cNvSpPr>
          <p:nvPr>
            <p:ph type="title"/>
          </p:nvPr>
        </p:nvSpPr>
        <p:spPr>
          <a:xfrm>
            <a:off x="508000" y="-1143000"/>
            <a:ext cx="9448800" cy="1143000"/>
          </a:xfrm>
        </p:spPr>
        <p:txBody>
          <a:bodyPr vert="horz" wrap="square" lIns="91440" tIns="45720" rIns="91440" bIns="45720" numCol="1" anchor="b" anchorCtr="0" compatLnSpc="1">
            <a:prstTxWarp prst="textNoShape">
              <a:avLst/>
            </a:prstTxWarp>
          </a:bodyPr>
          <a:lstStyle/>
          <a:p>
            <a:r>
              <a:rPr lang="en-GB" dirty="0"/>
              <a:t>The BHPS - 2</a:t>
            </a:r>
          </a:p>
        </p:txBody>
      </p:sp>
      <p:pic>
        <p:nvPicPr>
          <p:cNvPr id="5" name="Picture 4" descr="A logo with black and red text">
            <a:extLst>
              <a:ext uri="{FF2B5EF4-FFF2-40B4-BE49-F238E27FC236}">
                <a16:creationId xmlns:a16="http://schemas.microsoft.com/office/drawing/2014/main" id="{3F2E2F09-323D-D279-3A97-248955050C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0" y="294612"/>
            <a:ext cx="3229426" cy="1124107"/>
          </a:xfrm>
          <a:prstGeom prst="rect">
            <a:avLst/>
          </a:prstGeom>
        </p:spPr>
      </p:pic>
      <p:sp>
        <p:nvSpPr>
          <p:cNvPr id="3" name="Content Placeholder 2">
            <a:extLst>
              <a:ext uri="{FF2B5EF4-FFF2-40B4-BE49-F238E27FC236}">
                <a16:creationId xmlns:a16="http://schemas.microsoft.com/office/drawing/2014/main" id="{F31B32B4-199E-0A41-8D33-67E71C8A97C3}"/>
              </a:ext>
            </a:extLst>
          </p:cNvPr>
          <p:cNvSpPr>
            <a:spLocks noGrp="1"/>
          </p:cNvSpPr>
          <p:nvPr>
            <p:ph idx="1"/>
          </p:nvPr>
        </p:nvSpPr>
        <p:spPr>
          <a:xfrm>
            <a:off x="508000" y="1981200"/>
            <a:ext cx="10700568" cy="4114800"/>
          </a:xfrm>
        </p:spPr>
        <p:txBody>
          <a:bodyPr>
            <a:normAutofit fontScale="92500" lnSpcReduction="10000"/>
          </a:bodyPr>
          <a:lstStyle/>
          <a:p>
            <a:r>
              <a:rPr lang="en-GB" sz="3200" dirty="0"/>
              <a:t>From Wave 9 (1999) – CAPI – allows more complex routing</a:t>
            </a:r>
          </a:p>
          <a:p>
            <a:r>
              <a:rPr lang="en-GB" sz="3200" dirty="0"/>
              <a:t>Primarily face-to-face (1-2% telephone as refusal conversion)</a:t>
            </a:r>
          </a:p>
          <a:p>
            <a:r>
              <a:rPr lang="en-GB" sz="3200" dirty="0"/>
              <a:t>Boost samples in Scotland/Wales (1999) and Northern Ireland (2001)</a:t>
            </a:r>
          </a:p>
          <a:p>
            <a:pPr>
              <a:buFont typeface="Wingdings" panose="05000000000000000000" pitchFamily="2" charset="2"/>
              <a:buChar char="Ø"/>
            </a:pPr>
            <a:r>
              <a:rPr lang="en-GB" sz="3200" dirty="0"/>
              <a:t>Ability to use previous-wave information and more complex routing makes it feasible to target key groups of interest in the sample</a:t>
            </a:r>
          </a:p>
        </p:txBody>
      </p:sp>
    </p:spTree>
    <p:extLst>
      <p:ext uri="{BB962C8B-B14F-4D97-AF65-F5344CB8AC3E}">
        <p14:creationId xmlns:p14="http://schemas.microsoft.com/office/powerpoint/2010/main" val="3296671472"/>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41C87-4C67-EBE0-0429-DC27EBABF973}"/>
              </a:ext>
            </a:extLst>
          </p:cNvPr>
          <p:cNvSpPr>
            <a:spLocks noGrp="1"/>
          </p:cNvSpPr>
          <p:nvPr>
            <p:ph type="title"/>
          </p:nvPr>
        </p:nvSpPr>
        <p:spPr/>
        <p:txBody>
          <a:bodyPr>
            <a:normAutofit fontScale="90000"/>
          </a:bodyPr>
          <a:lstStyle/>
          <a:p>
            <a:r>
              <a:rPr lang="en-US" dirty="0"/>
              <a:t>Often a gap between willingness and ability to donate data</a:t>
            </a:r>
            <a:endParaRPr lang="en-GB" dirty="0"/>
          </a:p>
        </p:txBody>
      </p:sp>
      <p:sp>
        <p:nvSpPr>
          <p:cNvPr id="3" name="Content Placeholder 2">
            <a:extLst>
              <a:ext uri="{FF2B5EF4-FFF2-40B4-BE49-F238E27FC236}">
                <a16:creationId xmlns:a16="http://schemas.microsoft.com/office/drawing/2014/main" id="{9E297D63-F335-29F8-FFCB-652BEDD54948}"/>
              </a:ext>
            </a:extLst>
          </p:cNvPr>
          <p:cNvSpPr>
            <a:spLocks noGrp="1"/>
          </p:cNvSpPr>
          <p:nvPr>
            <p:ph idx="1"/>
          </p:nvPr>
        </p:nvSpPr>
        <p:spPr>
          <a:xfrm>
            <a:off x="508000" y="1981200"/>
            <a:ext cx="10484544" cy="4544144"/>
          </a:xfrm>
        </p:spPr>
        <p:txBody>
          <a:bodyPr>
            <a:normAutofit lnSpcReduction="10000"/>
          </a:bodyPr>
          <a:lstStyle/>
          <a:p>
            <a:r>
              <a:rPr lang="en-US" sz="2800" dirty="0"/>
              <a:t>E.g., Keusch et al (2025), LISS panel, over 50s with device: 29% willing, 12% successful</a:t>
            </a:r>
          </a:p>
          <a:p>
            <a:r>
              <a:rPr lang="en-GB" sz="2800" dirty="0"/>
              <a:t>Hase &amp; Haim (2024), two studies, 63% &amp; 52% willingness, 20% &amp; 12% donated</a:t>
            </a:r>
          </a:p>
          <a:p>
            <a:r>
              <a:rPr lang="en-US" sz="2800" dirty="0"/>
              <a:t>Requires respondents who want to give this detailed data</a:t>
            </a:r>
          </a:p>
          <a:p>
            <a:r>
              <a:rPr lang="en-US" sz="2800" i="1" dirty="0"/>
              <a:t>And</a:t>
            </a:r>
            <a:r>
              <a:rPr lang="en-US" sz="2800" dirty="0"/>
              <a:t> are technically comfortable in navigating the data donation process</a:t>
            </a:r>
          </a:p>
          <a:p>
            <a:pPr lvl="1"/>
            <a:r>
              <a:rPr lang="en-US" sz="2400" dirty="0"/>
              <a:t>But this is getting easier</a:t>
            </a:r>
          </a:p>
          <a:p>
            <a:r>
              <a:rPr lang="en-GB" sz="2800" dirty="0">
                <a:highlight>
                  <a:srgbClr val="FFFF00"/>
                </a:highlight>
              </a:rPr>
              <a:t>(to be tested in IP19 later this year)</a:t>
            </a:r>
          </a:p>
        </p:txBody>
      </p:sp>
    </p:spTree>
    <p:extLst>
      <p:ext uri="{BB962C8B-B14F-4D97-AF65-F5344CB8AC3E}">
        <p14:creationId xmlns:p14="http://schemas.microsoft.com/office/powerpoint/2010/main" val="1594442349"/>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3885AD-49D6-C973-A70F-11D974F1FDD0}"/>
              </a:ext>
            </a:extLst>
          </p:cNvPr>
          <p:cNvSpPr>
            <a:spLocks noGrp="1"/>
          </p:cNvSpPr>
          <p:nvPr>
            <p:ph type="title"/>
          </p:nvPr>
        </p:nvSpPr>
        <p:spPr>
          <a:xfrm>
            <a:off x="1559496" y="2857500"/>
            <a:ext cx="9448800" cy="1143000"/>
          </a:xfrm>
        </p:spPr>
        <p:txBody>
          <a:bodyPr/>
          <a:lstStyle/>
          <a:p>
            <a:r>
              <a:rPr lang="en-GB" dirty="0"/>
              <a:t>Life History Calendars</a:t>
            </a:r>
          </a:p>
        </p:txBody>
      </p:sp>
    </p:spTree>
    <p:extLst>
      <p:ext uri="{BB962C8B-B14F-4D97-AF65-F5344CB8AC3E}">
        <p14:creationId xmlns:p14="http://schemas.microsoft.com/office/powerpoint/2010/main" val="19872951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0B02EB-60AD-2D5A-ABA2-C3032E1EF113}"/>
              </a:ext>
            </a:extLst>
          </p:cNvPr>
          <p:cNvSpPr>
            <a:spLocks noGrp="1"/>
          </p:cNvSpPr>
          <p:nvPr>
            <p:ph type="title"/>
          </p:nvPr>
        </p:nvSpPr>
        <p:spPr/>
        <p:txBody>
          <a:bodyPr/>
          <a:lstStyle/>
          <a:p>
            <a:r>
              <a:rPr lang="en-GB" dirty="0"/>
              <a:t>Presenting a life history graphically</a:t>
            </a:r>
          </a:p>
        </p:txBody>
      </p:sp>
      <p:sp>
        <p:nvSpPr>
          <p:cNvPr id="4" name="Content Placeholder 3">
            <a:extLst>
              <a:ext uri="{FF2B5EF4-FFF2-40B4-BE49-F238E27FC236}">
                <a16:creationId xmlns:a16="http://schemas.microsoft.com/office/drawing/2014/main" id="{C3710149-91A9-8178-476E-D7FE12682861}"/>
              </a:ext>
            </a:extLst>
          </p:cNvPr>
          <p:cNvSpPr>
            <a:spLocks noGrp="1"/>
          </p:cNvSpPr>
          <p:nvPr>
            <p:ph idx="1"/>
          </p:nvPr>
        </p:nvSpPr>
        <p:spPr>
          <a:xfrm>
            <a:off x="508000" y="1772816"/>
            <a:ext cx="10412536" cy="4536504"/>
          </a:xfrm>
        </p:spPr>
        <p:txBody>
          <a:bodyPr>
            <a:normAutofit/>
          </a:bodyPr>
          <a:lstStyle/>
          <a:p>
            <a:r>
              <a:rPr lang="en-GB" sz="2800" dirty="0"/>
              <a:t>Data collection tools used to reconstruct key events (e.g., residences, education, partnership, childbirth, employment)</a:t>
            </a:r>
          </a:p>
          <a:p>
            <a:r>
              <a:rPr lang="en-GB" sz="2800" dirty="0"/>
              <a:t>Aim to improve quality and completeness of retrospective reporting</a:t>
            </a:r>
          </a:p>
          <a:p>
            <a:pPr lvl="1"/>
            <a:r>
              <a:rPr lang="en-GB" sz="2800" dirty="0"/>
              <a:t>Use key events as an ‘anchor’ when thinking about other events</a:t>
            </a:r>
          </a:p>
          <a:p>
            <a:r>
              <a:rPr lang="en-GB" sz="2800" dirty="0"/>
              <a:t>Strength is reducing recall bias and improve consistency (vs questionnaire-based) (Glasner and van der </a:t>
            </a:r>
            <a:r>
              <a:rPr lang="en-GB" sz="2800" dirty="0" err="1"/>
              <a:t>Vaart</a:t>
            </a:r>
            <a:r>
              <a:rPr lang="en-GB" sz="2800" dirty="0"/>
              <a:t>, 2009; Smith et al., 2021a; </a:t>
            </a:r>
            <a:r>
              <a:rPr lang="en-GB" sz="2800" dirty="0" err="1"/>
              <a:t>Morselli</a:t>
            </a:r>
            <a:r>
              <a:rPr lang="en-GB" sz="2800" dirty="0"/>
              <a:t> and Berchtold, 2023)</a:t>
            </a:r>
          </a:p>
        </p:txBody>
      </p:sp>
    </p:spTree>
    <p:extLst>
      <p:ext uri="{BB962C8B-B14F-4D97-AF65-F5344CB8AC3E}">
        <p14:creationId xmlns:p14="http://schemas.microsoft.com/office/powerpoint/2010/main" val="985097829"/>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7DCAD3-AC9A-F18E-B3DF-346BB5A4DBB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74CF39F-03BA-D7FD-7F0D-68C22A2ED3C3}"/>
              </a:ext>
            </a:extLst>
          </p:cNvPr>
          <p:cNvSpPr>
            <a:spLocks noGrp="1"/>
          </p:cNvSpPr>
          <p:nvPr>
            <p:ph type="title"/>
          </p:nvPr>
        </p:nvSpPr>
        <p:spPr/>
        <p:txBody>
          <a:bodyPr>
            <a:normAutofit fontScale="90000"/>
          </a:bodyPr>
          <a:lstStyle/>
          <a:p>
            <a:r>
              <a:rPr lang="en-GB" dirty="0"/>
              <a:t>Limited research on impact of asking as additional task</a:t>
            </a:r>
          </a:p>
        </p:txBody>
      </p:sp>
      <p:sp>
        <p:nvSpPr>
          <p:cNvPr id="4" name="Content Placeholder 3">
            <a:extLst>
              <a:ext uri="{FF2B5EF4-FFF2-40B4-BE49-F238E27FC236}">
                <a16:creationId xmlns:a16="http://schemas.microsoft.com/office/drawing/2014/main" id="{8A7889D8-01B4-7754-243E-1D43FBD956C5}"/>
              </a:ext>
            </a:extLst>
          </p:cNvPr>
          <p:cNvSpPr>
            <a:spLocks noGrp="1"/>
          </p:cNvSpPr>
          <p:nvPr>
            <p:ph idx="1"/>
          </p:nvPr>
        </p:nvSpPr>
        <p:spPr>
          <a:xfrm>
            <a:off x="508000" y="1772816"/>
            <a:ext cx="10412536" cy="4680520"/>
          </a:xfrm>
        </p:spPr>
        <p:txBody>
          <a:bodyPr>
            <a:normAutofit/>
          </a:bodyPr>
          <a:lstStyle/>
          <a:p>
            <a:r>
              <a:rPr lang="en-GB" sz="2800" dirty="0"/>
              <a:t>But limited research on the effect on response/attrition </a:t>
            </a:r>
          </a:p>
          <a:p>
            <a:pPr lvl="1"/>
            <a:r>
              <a:rPr lang="en-GB" sz="2800" dirty="0"/>
              <a:t>Little or no impact: Kominski, 1990; Belli et al, 2001</a:t>
            </a:r>
          </a:p>
          <a:p>
            <a:pPr lvl="1"/>
            <a:r>
              <a:rPr lang="en-GB" sz="2800" dirty="0"/>
              <a:t>Negative impact (where calendar is foregrounded): </a:t>
            </a:r>
            <a:r>
              <a:rPr lang="nl-NL" sz="2800" dirty="0"/>
              <a:t>Van der Vaart and Glasner, 2005; Yoshihama et al., 2005.</a:t>
            </a:r>
          </a:p>
          <a:p>
            <a:r>
              <a:rPr lang="nl-NL" sz="2800" dirty="0"/>
              <a:t>And limited research on online calendars</a:t>
            </a:r>
          </a:p>
          <a:p>
            <a:pPr lvl="1"/>
            <a:r>
              <a:rPr lang="nl-NL" sz="2800" dirty="0"/>
              <a:t>Mostly referring to data quality/break-offs rather then response (e.g., Calderwood, 2012; West et al, 2022; Yu et al, 2026)</a:t>
            </a:r>
            <a:endParaRPr lang="en-GB" sz="2800" dirty="0"/>
          </a:p>
        </p:txBody>
      </p:sp>
    </p:spTree>
    <p:extLst>
      <p:ext uri="{BB962C8B-B14F-4D97-AF65-F5344CB8AC3E}">
        <p14:creationId xmlns:p14="http://schemas.microsoft.com/office/powerpoint/2010/main" val="3704622999"/>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84ACA-E91C-102C-88E1-19E1E91034C6}"/>
              </a:ext>
            </a:extLst>
          </p:cNvPr>
          <p:cNvSpPr>
            <a:spLocks noGrp="1"/>
          </p:cNvSpPr>
          <p:nvPr>
            <p:ph type="title"/>
          </p:nvPr>
        </p:nvSpPr>
        <p:spPr/>
        <p:txBody>
          <a:bodyPr/>
          <a:lstStyle/>
          <a:p>
            <a:r>
              <a:rPr lang="en-GB" dirty="0"/>
              <a:t>Testing on Understanding Society</a:t>
            </a:r>
          </a:p>
        </p:txBody>
      </p:sp>
      <p:sp>
        <p:nvSpPr>
          <p:cNvPr id="3" name="Content Placeholder 2">
            <a:extLst>
              <a:ext uri="{FF2B5EF4-FFF2-40B4-BE49-F238E27FC236}">
                <a16:creationId xmlns:a16="http://schemas.microsoft.com/office/drawing/2014/main" id="{20144192-1DA1-3D8D-56A0-4562EEFD798C}"/>
              </a:ext>
            </a:extLst>
          </p:cNvPr>
          <p:cNvSpPr>
            <a:spLocks noGrp="1"/>
          </p:cNvSpPr>
          <p:nvPr>
            <p:ph idx="1"/>
          </p:nvPr>
        </p:nvSpPr>
        <p:spPr/>
        <p:txBody>
          <a:bodyPr>
            <a:noAutofit/>
          </a:bodyPr>
          <a:lstStyle/>
          <a:p>
            <a:r>
              <a:rPr lang="en-GB" sz="2700" dirty="0"/>
              <a:t>Internal piloting/testing</a:t>
            </a:r>
          </a:p>
          <a:p>
            <a:pPr lvl="1"/>
            <a:r>
              <a:rPr lang="en-GB" sz="2500" dirty="0"/>
              <a:t>Using </a:t>
            </a:r>
            <a:r>
              <a:rPr lang="en-GB" sz="2500" dirty="0" err="1"/>
              <a:t>formr</a:t>
            </a:r>
            <a:r>
              <a:rPr lang="en-GB" sz="2500" dirty="0"/>
              <a:t> – open-source survey framework built in R</a:t>
            </a:r>
          </a:p>
          <a:p>
            <a:pPr lvl="1"/>
            <a:r>
              <a:rPr lang="en-GB" sz="2500" dirty="0"/>
              <a:t>Iterative and extensive testing</a:t>
            </a:r>
          </a:p>
          <a:p>
            <a:r>
              <a:rPr lang="en-GB" sz="2700" dirty="0"/>
              <a:t>Piloting – just under 500 pilot sample members invited to take part (outside of annual interviews)</a:t>
            </a:r>
          </a:p>
          <a:p>
            <a:pPr lvl="1"/>
            <a:r>
              <a:rPr lang="en-GB" sz="2500" dirty="0"/>
              <a:t>Pilot sample not used often</a:t>
            </a:r>
          </a:p>
          <a:p>
            <a:pPr lvl="1"/>
            <a:r>
              <a:rPr lang="en-GB" sz="2500" dirty="0"/>
              <a:t>39% started; 37% completed at least one section; 33% completed all</a:t>
            </a:r>
          </a:p>
          <a:p>
            <a:pPr lvl="1"/>
            <a:endParaRPr lang="en-GB" dirty="0"/>
          </a:p>
          <a:p>
            <a:pPr lvl="1"/>
            <a:endParaRPr lang="en-GB" dirty="0"/>
          </a:p>
          <a:p>
            <a:pPr lvl="1"/>
            <a:endParaRPr lang="en-GB" dirty="0"/>
          </a:p>
        </p:txBody>
      </p:sp>
    </p:spTree>
    <p:extLst>
      <p:ext uri="{BB962C8B-B14F-4D97-AF65-F5344CB8AC3E}">
        <p14:creationId xmlns:p14="http://schemas.microsoft.com/office/powerpoint/2010/main" val="804203216"/>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21C64-A298-AF6C-58CD-8EC0B6CAB246}"/>
              </a:ext>
            </a:extLst>
          </p:cNvPr>
          <p:cNvSpPr>
            <a:spLocks noGrp="1"/>
          </p:cNvSpPr>
          <p:nvPr>
            <p:ph type="title"/>
          </p:nvPr>
        </p:nvSpPr>
        <p:spPr/>
        <p:txBody>
          <a:bodyPr>
            <a:normAutofit fontScale="90000"/>
          </a:bodyPr>
          <a:lstStyle/>
          <a:p>
            <a:r>
              <a:rPr lang="en-GB" dirty="0"/>
              <a:t>Test version: Participants able to download their version of the calendar</a:t>
            </a:r>
          </a:p>
        </p:txBody>
      </p:sp>
      <p:pic>
        <p:nvPicPr>
          <p:cNvPr id="4" name="Content Placeholder 10" descr="A picture of a life-history calendar. The timeline is along the bottom and the rows are different life domains showing the state of the respondent. For example, there is a block showing they lived in France between 1975 and 1980 and then moved to the UK, fools. It shows the different levels of education, as they move through time. ">
            <a:extLst>
              <a:ext uri="{FF2B5EF4-FFF2-40B4-BE49-F238E27FC236}">
                <a16:creationId xmlns:a16="http://schemas.microsoft.com/office/drawing/2014/main" id="{F42BEECB-9018-A255-C00C-C7324F4D7CB8}"/>
              </a:ext>
            </a:extLst>
          </p:cNvPr>
          <p:cNvPicPr>
            <a:picLocks noGrp="1" noChangeAspect="1"/>
          </p:cNvPicPr>
          <p:nvPr>
            <p:ph idx="1"/>
          </p:nvPr>
        </p:nvPicPr>
        <p:blipFill rotWithShape="1">
          <a:blip r:embed="rId2"/>
          <a:srcRect l="20007" t="18777" r="20155" b="20146"/>
          <a:stretch/>
        </p:blipFill>
        <p:spPr bwMode="auto">
          <a:xfrm>
            <a:off x="1271464" y="1600200"/>
            <a:ext cx="8838968" cy="50748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40179483"/>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8C4E9-9B7A-ABB8-D984-26F2CBE418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C39544-70D1-C373-9C5F-AAB66A6F004B}"/>
              </a:ext>
            </a:extLst>
          </p:cNvPr>
          <p:cNvSpPr>
            <a:spLocks noGrp="1"/>
          </p:cNvSpPr>
          <p:nvPr>
            <p:ph type="title"/>
          </p:nvPr>
        </p:nvSpPr>
        <p:spPr/>
        <p:txBody>
          <a:bodyPr/>
          <a:lstStyle/>
          <a:p>
            <a:r>
              <a:rPr lang="en-GB" dirty="0"/>
              <a:t>Testing on Understanding Society - 2</a:t>
            </a:r>
          </a:p>
        </p:txBody>
      </p:sp>
      <p:sp>
        <p:nvSpPr>
          <p:cNvPr id="3" name="Content Placeholder 2">
            <a:extLst>
              <a:ext uri="{FF2B5EF4-FFF2-40B4-BE49-F238E27FC236}">
                <a16:creationId xmlns:a16="http://schemas.microsoft.com/office/drawing/2014/main" id="{7B786841-D620-4CC8-183C-48DB82ACCAD1}"/>
              </a:ext>
            </a:extLst>
          </p:cNvPr>
          <p:cNvSpPr>
            <a:spLocks noGrp="1"/>
          </p:cNvSpPr>
          <p:nvPr>
            <p:ph idx="1"/>
          </p:nvPr>
        </p:nvSpPr>
        <p:spPr>
          <a:xfrm>
            <a:off x="508000" y="1600200"/>
            <a:ext cx="10484544" cy="4800600"/>
          </a:xfrm>
        </p:spPr>
        <p:txBody>
          <a:bodyPr>
            <a:normAutofit/>
          </a:bodyPr>
          <a:lstStyle/>
          <a:p>
            <a:endParaRPr lang="en-GB" dirty="0"/>
          </a:p>
          <a:p>
            <a:r>
              <a:rPr lang="en-GB" dirty="0"/>
              <a:t>Further usability testing Spring/Summer 2026</a:t>
            </a:r>
          </a:p>
          <a:p>
            <a:r>
              <a:rPr lang="en-GB" dirty="0"/>
              <a:t>Testing on IP sample (after IP19)</a:t>
            </a:r>
          </a:p>
          <a:p>
            <a:endParaRPr lang="en-GB" dirty="0"/>
          </a:p>
          <a:p>
            <a:r>
              <a:rPr lang="en-GB" sz="2900" dirty="0"/>
              <a:t>https://www.understandingsociety.ac.uk/participants/projects/life-history-calendar-faqs/</a:t>
            </a:r>
          </a:p>
        </p:txBody>
      </p:sp>
    </p:spTree>
    <p:extLst>
      <p:ext uri="{BB962C8B-B14F-4D97-AF65-F5344CB8AC3E}">
        <p14:creationId xmlns:p14="http://schemas.microsoft.com/office/powerpoint/2010/main" val="2866035625"/>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84CD7-5497-90E4-8C52-D8909647C2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5DC11A-ED8C-2FC0-AD48-0DD545B5E267}"/>
              </a:ext>
            </a:extLst>
          </p:cNvPr>
          <p:cNvSpPr>
            <a:spLocks noGrp="1"/>
          </p:cNvSpPr>
          <p:nvPr>
            <p:ph type="title"/>
          </p:nvPr>
        </p:nvSpPr>
        <p:spPr>
          <a:xfrm>
            <a:off x="1559496" y="2996952"/>
            <a:ext cx="9448800" cy="1143000"/>
          </a:xfrm>
        </p:spPr>
        <p:txBody>
          <a:bodyPr>
            <a:normAutofit fontScale="90000"/>
          </a:bodyPr>
          <a:lstStyle/>
          <a:p>
            <a:r>
              <a:rPr lang="en-US" sz="5400" dirty="0"/>
              <a:t>How can we persuade people to do additional tasks? </a:t>
            </a:r>
            <a:endParaRPr lang="en-GB" sz="5400" dirty="0"/>
          </a:p>
        </p:txBody>
      </p:sp>
    </p:spTree>
    <p:extLst>
      <p:ext uri="{BB962C8B-B14F-4D97-AF65-F5344CB8AC3E}">
        <p14:creationId xmlns:p14="http://schemas.microsoft.com/office/powerpoint/2010/main" val="61308159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1FB88-337E-8828-D55E-5CB7A5243D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FF9858-2961-7A70-E260-6B99497393A9}"/>
              </a:ext>
            </a:extLst>
          </p:cNvPr>
          <p:cNvSpPr>
            <a:spLocks noGrp="1"/>
          </p:cNvSpPr>
          <p:nvPr>
            <p:ph type="title"/>
          </p:nvPr>
        </p:nvSpPr>
        <p:spPr/>
        <p:txBody>
          <a:bodyPr/>
          <a:lstStyle/>
          <a:p>
            <a:r>
              <a:rPr lang="en-GB" dirty="0"/>
              <a:t>Conceptual Framework for additional tasks. </a:t>
            </a:r>
          </a:p>
        </p:txBody>
      </p:sp>
      <p:grpSp>
        <p:nvGrpSpPr>
          <p:cNvPr id="4" name="Group 3">
            <a:extLst>
              <a:ext uri="{FF2B5EF4-FFF2-40B4-BE49-F238E27FC236}">
                <a16:creationId xmlns:a16="http://schemas.microsoft.com/office/drawing/2014/main" id="{6B049DD7-AD2A-55C5-7AF4-DF53EB303E6A}"/>
              </a:ext>
              <a:ext uri="{C183D7F6-B498-43B3-948B-1728B52AA6E4}">
                <adec:decorative xmlns:adec="http://schemas.microsoft.com/office/drawing/2017/decorative" val="1"/>
              </a:ext>
            </a:extLst>
          </p:cNvPr>
          <p:cNvGrpSpPr/>
          <p:nvPr/>
        </p:nvGrpSpPr>
        <p:grpSpPr>
          <a:xfrm>
            <a:off x="407368" y="1340768"/>
            <a:ext cx="11588963" cy="4920580"/>
            <a:chOff x="332104" y="1028700"/>
            <a:chExt cx="8373105" cy="4920580"/>
          </a:xfrm>
        </p:grpSpPr>
        <p:sp>
          <p:nvSpPr>
            <p:cNvPr id="5" name="Content Placeholder 2">
              <a:extLst>
                <a:ext uri="{FF2B5EF4-FFF2-40B4-BE49-F238E27FC236}">
                  <a16:creationId xmlns:a16="http://schemas.microsoft.com/office/drawing/2014/main" id="{9F9D4BB1-DE9C-068F-E6BB-F7F64B53A885}"/>
                </a:ext>
              </a:extLst>
            </p:cNvPr>
            <p:cNvSpPr txBox="1">
              <a:spLocks/>
            </p:cNvSpPr>
            <p:nvPr/>
          </p:nvSpPr>
          <p:spPr>
            <a:xfrm>
              <a:off x="430774" y="1028700"/>
              <a:ext cx="7086600" cy="4114800"/>
            </a:xfrm>
            <a:prstGeom prst="rect">
              <a:avLst/>
            </a:prstGeom>
          </p:spPr>
          <p:txBody>
            <a:bodyPr/>
            <a:lstStyle>
              <a:lvl1pPr marL="257175" indent="-257175" algn="l" rtl="0" eaLnBrk="0" fontAlgn="base" hangingPunct="0">
                <a:lnSpc>
                  <a:spcPct val="110000"/>
                </a:lnSpc>
                <a:spcBef>
                  <a:spcPct val="20000"/>
                </a:spcBef>
                <a:spcAft>
                  <a:spcPct val="0"/>
                </a:spcAft>
                <a:buClr>
                  <a:srgbClr val="0095D3"/>
                </a:buClr>
                <a:buChar char="•"/>
                <a:defRPr sz="1650">
                  <a:solidFill>
                    <a:schemeClr val="tx1"/>
                  </a:solidFill>
                  <a:latin typeface="+mn-lt"/>
                  <a:ea typeface="+mn-ea"/>
                  <a:cs typeface="+mn-cs"/>
                </a:defRPr>
              </a:lvl1pPr>
              <a:lvl2pPr marL="557213" indent="-214313" algn="l" rtl="0" eaLnBrk="0" fontAlgn="base" hangingPunct="0">
                <a:spcBef>
                  <a:spcPct val="20000"/>
                </a:spcBef>
                <a:spcAft>
                  <a:spcPct val="0"/>
                </a:spcAft>
                <a:buClr>
                  <a:srgbClr val="1776B2"/>
                </a:buClr>
                <a:defRPr sz="1650">
                  <a:solidFill>
                    <a:srgbClr val="626464"/>
                  </a:solidFill>
                  <a:latin typeface="+mn-lt"/>
                  <a:ea typeface="+mn-ea"/>
                </a:defRPr>
              </a:lvl2pPr>
              <a:lvl3pPr marL="857250" indent="-171450" algn="l" rtl="0" eaLnBrk="0" fontAlgn="base" hangingPunct="0">
                <a:spcBef>
                  <a:spcPct val="20000"/>
                </a:spcBef>
                <a:spcAft>
                  <a:spcPct val="0"/>
                </a:spcAft>
                <a:buChar char="–"/>
                <a:defRPr sz="1200">
                  <a:solidFill>
                    <a:srgbClr val="626464"/>
                  </a:solidFill>
                  <a:latin typeface="+mn-lt"/>
                  <a:ea typeface="+mn-ea"/>
                </a:defRPr>
              </a:lvl3pPr>
              <a:lvl4pPr marL="1200150" indent="-171450" algn="l" rtl="0" eaLnBrk="0" fontAlgn="base" hangingPunct="0">
                <a:spcBef>
                  <a:spcPct val="20000"/>
                </a:spcBef>
                <a:spcAft>
                  <a:spcPct val="0"/>
                </a:spcAft>
                <a:defRPr sz="1650">
                  <a:solidFill>
                    <a:srgbClr val="626464"/>
                  </a:solidFill>
                  <a:latin typeface="+mn-lt"/>
                  <a:ea typeface="+mn-ea"/>
                </a:defRPr>
              </a:lvl4pPr>
              <a:lvl5pPr marL="1543050" indent="-171450" algn="l" rtl="0" eaLnBrk="0" fontAlgn="base" hangingPunct="0">
                <a:spcBef>
                  <a:spcPct val="20000"/>
                </a:spcBef>
                <a:spcAft>
                  <a:spcPct val="0"/>
                </a:spcAft>
                <a:buChar char="»"/>
                <a:defRPr sz="1650">
                  <a:solidFill>
                    <a:srgbClr val="626464"/>
                  </a:solidFill>
                  <a:latin typeface="+mn-lt"/>
                  <a:ea typeface="+mn-ea"/>
                </a:defRPr>
              </a:lvl5pPr>
              <a:lvl6pPr marL="1885950" indent="-171450" algn="l" rtl="0" fontAlgn="base">
                <a:spcBef>
                  <a:spcPct val="20000"/>
                </a:spcBef>
                <a:spcAft>
                  <a:spcPct val="0"/>
                </a:spcAft>
                <a:buChar char="»"/>
                <a:defRPr sz="1650">
                  <a:solidFill>
                    <a:srgbClr val="626464"/>
                  </a:solidFill>
                  <a:latin typeface="+mn-lt"/>
                  <a:ea typeface="+mn-ea"/>
                </a:defRPr>
              </a:lvl6pPr>
              <a:lvl7pPr marL="2228850" indent="-171450" algn="l" rtl="0" fontAlgn="base">
                <a:spcBef>
                  <a:spcPct val="20000"/>
                </a:spcBef>
                <a:spcAft>
                  <a:spcPct val="0"/>
                </a:spcAft>
                <a:buChar char="»"/>
                <a:defRPr sz="1650">
                  <a:solidFill>
                    <a:srgbClr val="626464"/>
                  </a:solidFill>
                  <a:latin typeface="+mn-lt"/>
                  <a:ea typeface="+mn-ea"/>
                </a:defRPr>
              </a:lvl7pPr>
              <a:lvl8pPr marL="2571750" indent="-171450" algn="l" rtl="0" fontAlgn="base">
                <a:spcBef>
                  <a:spcPct val="20000"/>
                </a:spcBef>
                <a:spcAft>
                  <a:spcPct val="0"/>
                </a:spcAft>
                <a:buChar char="»"/>
                <a:defRPr sz="1650">
                  <a:solidFill>
                    <a:srgbClr val="626464"/>
                  </a:solidFill>
                  <a:latin typeface="+mn-lt"/>
                  <a:ea typeface="+mn-ea"/>
                </a:defRPr>
              </a:lvl8pPr>
              <a:lvl9pPr marL="2914650" indent="-171450" algn="l" rtl="0" fontAlgn="base">
                <a:spcBef>
                  <a:spcPct val="20000"/>
                </a:spcBef>
                <a:spcAft>
                  <a:spcPct val="0"/>
                </a:spcAft>
                <a:buChar char="»"/>
                <a:defRPr sz="1650">
                  <a:solidFill>
                    <a:srgbClr val="626464"/>
                  </a:solidFill>
                  <a:latin typeface="+mn-lt"/>
                  <a:ea typeface="+mn-ea"/>
                </a:defRPr>
              </a:lvl9pPr>
            </a:lstStyle>
            <a:p>
              <a:pPr marL="0" indent="0">
                <a:buFontTx/>
                <a:buNone/>
              </a:pPr>
              <a:endParaRPr lang="en-GB" sz="2400" kern="0" dirty="0"/>
            </a:p>
          </p:txBody>
        </p:sp>
        <p:sp>
          <p:nvSpPr>
            <p:cNvPr id="6" name="TextBox 5">
              <a:extLst>
                <a:ext uri="{FF2B5EF4-FFF2-40B4-BE49-F238E27FC236}">
                  <a16:creationId xmlns:a16="http://schemas.microsoft.com/office/drawing/2014/main" id="{64B60DB7-B505-3469-FC84-F0159D4D6E99}"/>
                </a:ext>
              </a:extLst>
            </p:cNvPr>
            <p:cNvSpPr txBox="1"/>
            <p:nvPr/>
          </p:nvSpPr>
          <p:spPr>
            <a:xfrm>
              <a:off x="6902857" y="2954055"/>
              <a:ext cx="1802352" cy="1384995"/>
            </a:xfrm>
            <a:prstGeom prst="rect">
              <a:avLst/>
            </a:prstGeom>
            <a:solidFill>
              <a:srgbClr val="C3D69B"/>
            </a:solidFill>
            <a:ln>
              <a:solidFill>
                <a:schemeClr val="tx1"/>
              </a:solidFill>
            </a:ln>
          </p:spPr>
          <p:txBody>
            <a:bodyPr wrap="square" rtlCol="0">
              <a:spAutoFit/>
            </a:bodyPr>
            <a:lstStyle/>
            <a:p>
              <a:r>
                <a:rPr lang="en-US" sz="2000" b="1" dirty="0">
                  <a:latin typeface="Calibri" panose="020F0502020204030204" pitchFamily="34" charset="0"/>
                  <a:cs typeface="Calibri" panose="020F0502020204030204" pitchFamily="34" charset="0"/>
                </a:rPr>
                <a:t>Outcomes:</a:t>
              </a:r>
            </a:p>
            <a:p>
              <a:pPr marL="182880" indent="-182880">
                <a:buFont typeface="Arial" panose="020B0604020202020204" pitchFamily="34" charset="0"/>
                <a:buChar char="•"/>
              </a:pPr>
              <a:r>
                <a:rPr lang="en-US" sz="1600" dirty="0">
                  <a:latin typeface="Calibri" panose="020F0502020204030204" pitchFamily="34" charset="0"/>
                  <a:cs typeface="Calibri" panose="020F0502020204030204" pitchFamily="34" charset="0"/>
                </a:rPr>
                <a:t>Participation</a:t>
              </a:r>
            </a:p>
            <a:p>
              <a:pPr marL="182880" indent="-182880">
                <a:buFont typeface="Arial" panose="020B0604020202020204" pitchFamily="34" charset="0"/>
                <a:buChar char="•"/>
              </a:pPr>
              <a:r>
                <a:rPr lang="en-US" sz="1600" dirty="0">
                  <a:latin typeface="Calibri" panose="020F0502020204030204" pitchFamily="34" charset="0"/>
                  <a:cs typeface="Calibri" panose="020F0502020204030204" pitchFamily="34" charset="0"/>
                </a:rPr>
                <a:t>Compliance </a:t>
              </a:r>
            </a:p>
            <a:p>
              <a:pPr marL="182880" indent="-182880">
                <a:buFont typeface="Arial" panose="020B0604020202020204" pitchFamily="34" charset="0"/>
                <a:buChar char="•"/>
              </a:pPr>
              <a:r>
                <a:rPr lang="en-US" sz="1600" dirty="0">
                  <a:latin typeface="Calibri" panose="020F0502020204030204" pitchFamily="34" charset="0"/>
                  <a:cs typeface="Calibri" panose="020F0502020204030204" pitchFamily="34" charset="0"/>
                </a:rPr>
                <a:t>Comprehension</a:t>
              </a:r>
            </a:p>
            <a:p>
              <a:pPr marL="182880" indent="-182880">
                <a:buFont typeface="Arial" panose="020B0604020202020204" pitchFamily="34" charset="0"/>
                <a:buChar char="•"/>
              </a:pPr>
              <a:r>
                <a:rPr lang="en-US" sz="1600" dirty="0">
                  <a:latin typeface="Calibri" panose="020F0502020204030204" pitchFamily="34" charset="0"/>
                  <a:cs typeface="Calibri" panose="020F0502020204030204" pitchFamily="34" charset="0"/>
                </a:rPr>
                <a:t>Confidence in decision</a:t>
              </a:r>
              <a:endParaRPr lang="en-US" sz="1800" dirty="0">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77305FE1-B1B3-4C85-171F-429D0E8F812D}"/>
                </a:ext>
              </a:extLst>
            </p:cNvPr>
            <p:cNvSpPr/>
            <p:nvPr/>
          </p:nvSpPr>
          <p:spPr>
            <a:xfrm>
              <a:off x="2990009" y="1996460"/>
              <a:ext cx="2663289" cy="3186946"/>
            </a:xfrm>
            <a:prstGeom prst="rect">
              <a:avLst/>
            </a:prstGeom>
            <a:solidFill>
              <a:srgbClr val="95B3D7"/>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a:p>
              <a:pPr marL="182880" indent="-182880">
                <a:buFont typeface="Arial" panose="020B0604020202020204" pitchFamily="34" charset="0"/>
                <a:buChar char="•"/>
              </a:pPr>
              <a:endParaRPr lang="en-US" dirty="0"/>
            </a:p>
            <a:p>
              <a:pPr marL="182880" indent="-182880">
                <a:buFont typeface="Arial" panose="020B0604020202020204" pitchFamily="34" charset="0"/>
                <a:buChar char="•"/>
              </a:pPr>
              <a:endParaRPr lang="en-US" dirty="0"/>
            </a:p>
            <a:p>
              <a:pPr marL="182880" indent="-182880">
                <a:buFont typeface="Arial" panose="020B0604020202020204" pitchFamily="34" charset="0"/>
                <a:buChar char="•"/>
              </a:pPr>
              <a:endParaRPr lang="en-US" dirty="0"/>
            </a:p>
            <a:p>
              <a:pPr marL="182880" indent="-182880">
                <a:buFont typeface="Arial" panose="020B0604020202020204" pitchFamily="34" charset="0"/>
                <a:buChar char="•"/>
              </a:pPr>
              <a:endParaRPr lang="en-US" dirty="0"/>
            </a:p>
            <a:p>
              <a:pPr marL="182880" indent="-182880">
                <a:buFont typeface="Arial" panose="020B0604020202020204" pitchFamily="34" charset="0"/>
                <a:buChar char="•"/>
              </a:pPr>
              <a:endParaRPr lang="en-US" dirty="0"/>
            </a:p>
            <a:p>
              <a:pPr marL="182880" indent="-182880">
                <a:buFont typeface="Arial" panose="020B0604020202020204" pitchFamily="34" charset="0"/>
                <a:buChar char="•"/>
              </a:pPr>
              <a:endParaRPr lang="en-US" dirty="0"/>
            </a:p>
            <a:p>
              <a:pPr algn="ctr"/>
              <a:endParaRPr lang="en-US" sz="1100" dirty="0">
                <a:solidFill>
                  <a:schemeClr val="tx1"/>
                </a:solidFill>
              </a:endParaRPr>
            </a:p>
            <a:p>
              <a:pPr algn="ctr"/>
              <a:r>
                <a:rPr lang="en-US" sz="2000" b="1" dirty="0">
                  <a:solidFill>
                    <a:schemeClr val="tx1"/>
                  </a:solidFill>
                  <a:latin typeface="Calibri" panose="020F0502020204030204" pitchFamily="34" charset="0"/>
                  <a:cs typeface="Calibri" panose="020F0502020204030204" pitchFamily="34" charset="0"/>
                </a:rPr>
                <a:t>Markers of Effort:</a:t>
              </a:r>
            </a:p>
            <a:p>
              <a:pPr marL="640080" lvl="1" indent="-182880">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Time taken</a:t>
              </a:r>
            </a:p>
            <a:p>
              <a:pPr marL="640080" lvl="1" indent="-182880">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View leaflet/diagram</a:t>
              </a:r>
            </a:p>
            <a:p>
              <a:pPr marL="640080" lvl="1" indent="-182880">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Self-reported effort</a:t>
              </a:r>
            </a:p>
            <a:p>
              <a:pPr marL="182880" indent="-182880">
                <a:buFont typeface="Arial" panose="020B0604020202020204" pitchFamily="34" charset="0"/>
                <a:buChar char="•"/>
              </a:pPr>
              <a:endParaRPr lang="en-US" dirty="0"/>
            </a:p>
            <a:p>
              <a:pPr marL="182880" indent="-182880">
                <a:buFont typeface="Arial" panose="020B0604020202020204" pitchFamily="34" charset="0"/>
                <a:buChar char="•"/>
              </a:pPr>
              <a:endParaRPr lang="en-US" dirty="0"/>
            </a:p>
          </p:txBody>
        </p:sp>
        <p:sp>
          <p:nvSpPr>
            <p:cNvPr id="8" name="TextBox 7">
              <a:extLst>
                <a:ext uri="{FF2B5EF4-FFF2-40B4-BE49-F238E27FC236}">
                  <a16:creationId xmlns:a16="http://schemas.microsoft.com/office/drawing/2014/main" id="{EB1CF644-4F55-66C4-23B4-51769CF5BA1A}"/>
                </a:ext>
              </a:extLst>
            </p:cNvPr>
            <p:cNvSpPr txBox="1"/>
            <p:nvPr/>
          </p:nvSpPr>
          <p:spPr>
            <a:xfrm>
              <a:off x="3146056" y="2109537"/>
              <a:ext cx="2351195" cy="461665"/>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Decision Process</a:t>
              </a:r>
            </a:p>
          </p:txBody>
        </p:sp>
        <p:sp>
          <p:nvSpPr>
            <p:cNvPr id="9" name="TextBox 8">
              <a:extLst>
                <a:ext uri="{FF2B5EF4-FFF2-40B4-BE49-F238E27FC236}">
                  <a16:creationId xmlns:a16="http://schemas.microsoft.com/office/drawing/2014/main" id="{0F70D6F1-4DD3-BA13-7BB8-D1AA11ED47C9}"/>
                </a:ext>
              </a:extLst>
            </p:cNvPr>
            <p:cNvSpPr txBox="1"/>
            <p:nvPr/>
          </p:nvSpPr>
          <p:spPr>
            <a:xfrm>
              <a:off x="3144863" y="2640610"/>
              <a:ext cx="1277006" cy="369332"/>
            </a:xfrm>
            <a:prstGeom prst="rect">
              <a:avLst/>
            </a:prstGeom>
            <a:noFill/>
          </p:spPr>
          <p:txBody>
            <a:bodyPr wrap="square" rtlCol="0">
              <a:spAutoFit/>
            </a:bodyPr>
            <a:lstStyle/>
            <a:p>
              <a:r>
                <a:rPr lang="en-US" sz="1800" dirty="0">
                  <a:latin typeface="Calibri" panose="020F0502020204030204" pitchFamily="34" charset="0"/>
                  <a:cs typeface="Calibri" panose="020F0502020204030204" pitchFamily="34" charset="0"/>
                </a:rPr>
                <a:t>Less reflective</a:t>
              </a:r>
            </a:p>
          </p:txBody>
        </p:sp>
        <p:sp>
          <p:nvSpPr>
            <p:cNvPr id="10" name="TextBox 9">
              <a:extLst>
                <a:ext uri="{FF2B5EF4-FFF2-40B4-BE49-F238E27FC236}">
                  <a16:creationId xmlns:a16="http://schemas.microsoft.com/office/drawing/2014/main" id="{76D8B6C5-1445-A9B9-9924-346606015B06}"/>
                </a:ext>
              </a:extLst>
            </p:cNvPr>
            <p:cNvSpPr txBox="1"/>
            <p:nvPr/>
          </p:nvSpPr>
          <p:spPr>
            <a:xfrm>
              <a:off x="4267209" y="2672351"/>
              <a:ext cx="1277006" cy="369332"/>
            </a:xfrm>
            <a:prstGeom prst="rect">
              <a:avLst/>
            </a:prstGeom>
            <a:noFill/>
          </p:spPr>
          <p:txBody>
            <a:bodyPr wrap="square" rtlCol="0">
              <a:spAutoFit/>
            </a:bodyPr>
            <a:lstStyle/>
            <a:p>
              <a:pPr algn="r"/>
              <a:r>
                <a:rPr lang="en-US" sz="1800" dirty="0">
                  <a:latin typeface="Calibri" panose="020F0502020204030204" pitchFamily="34" charset="0"/>
                  <a:cs typeface="Calibri" panose="020F0502020204030204" pitchFamily="34" charset="0"/>
                </a:rPr>
                <a:t>More reflective</a:t>
              </a:r>
            </a:p>
          </p:txBody>
        </p:sp>
        <p:cxnSp>
          <p:nvCxnSpPr>
            <p:cNvPr id="11" name="Straight Arrow Connector 10">
              <a:extLst>
                <a:ext uri="{FF2B5EF4-FFF2-40B4-BE49-F238E27FC236}">
                  <a16:creationId xmlns:a16="http://schemas.microsoft.com/office/drawing/2014/main" id="{92CADBC6-1CF9-6E2B-8FCB-D09747355A9A}"/>
                </a:ext>
              </a:extLst>
            </p:cNvPr>
            <p:cNvCxnSpPr>
              <a:cxnSpLocks/>
            </p:cNvCxnSpPr>
            <p:nvPr/>
          </p:nvCxnSpPr>
          <p:spPr>
            <a:xfrm>
              <a:off x="3725073" y="3200152"/>
              <a:ext cx="1166351" cy="0"/>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5139B006-E707-5932-DECA-9C13429E854C}"/>
                </a:ext>
              </a:extLst>
            </p:cNvPr>
            <p:cNvSpPr txBox="1"/>
            <p:nvPr/>
          </p:nvSpPr>
          <p:spPr>
            <a:xfrm>
              <a:off x="332104" y="1640408"/>
              <a:ext cx="1955227" cy="4308872"/>
            </a:xfrm>
            <a:prstGeom prst="rect">
              <a:avLst/>
            </a:prstGeom>
            <a:solidFill>
              <a:srgbClr val="D99694"/>
            </a:solidFill>
            <a:ln>
              <a:solidFill>
                <a:schemeClr val="tx1"/>
              </a:solidFill>
            </a:ln>
          </p:spPr>
          <p:txBody>
            <a:bodyPr wrap="square" rtlCol="0">
              <a:spAutoFit/>
            </a:bodyPr>
            <a:lstStyle/>
            <a:p>
              <a:r>
                <a:rPr lang="en-US" sz="2000" b="1" dirty="0">
                  <a:latin typeface="Calibri" panose="020F0502020204030204" pitchFamily="34" charset="0"/>
                  <a:cs typeface="Calibri" panose="020F0502020204030204" pitchFamily="34" charset="0"/>
                </a:rPr>
                <a:t>Background Characteristics</a:t>
              </a:r>
            </a:p>
            <a:p>
              <a:endParaRPr lang="en-US" sz="1600" dirty="0"/>
            </a:p>
            <a:p>
              <a:r>
                <a:rPr lang="en-GB" sz="2000" b="1" dirty="0">
                  <a:latin typeface="Calibri" panose="020F0502020204030204" pitchFamily="34" charset="0"/>
                  <a:cs typeface="Calibri" panose="020F0502020204030204" pitchFamily="34" charset="0"/>
                </a:rPr>
                <a:t>Organisations Involved</a:t>
              </a:r>
            </a:p>
            <a:p>
              <a:pPr marL="182880" indent="-182880">
                <a:buFont typeface="Arial" panose="020B0604020202020204" pitchFamily="34" charset="0"/>
                <a:buChar char="•"/>
              </a:pPr>
              <a:endParaRPr lang="it-IT" sz="1600" dirty="0"/>
            </a:p>
            <a:p>
              <a:r>
                <a:rPr lang="en-US" sz="2000" b="1" dirty="0">
                  <a:latin typeface="Calibri" panose="020F0502020204030204" pitchFamily="34" charset="0"/>
                  <a:cs typeface="Calibri" panose="020F0502020204030204" pitchFamily="34" charset="0"/>
                </a:rPr>
                <a:t>Survey Design</a:t>
              </a:r>
            </a:p>
            <a:p>
              <a:pPr marL="182880" indent="-18288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r>
                <a:rPr lang="en-US" sz="2000" b="1" dirty="0">
                  <a:latin typeface="Calibri" panose="020F0502020204030204" pitchFamily="34" charset="0"/>
                  <a:cs typeface="Calibri" panose="020F0502020204030204" pitchFamily="34" charset="0"/>
                </a:rPr>
                <a:t>Additional task request:</a:t>
              </a:r>
            </a:p>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What are we asking?</a:t>
              </a:r>
            </a:p>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How are we asking?</a:t>
              </a:r>
            </a:p>
            <a:p>
              <a:pPr marL="285750" indent="-285750">
                <a:buFont typeface="Arial" panose="020B0604020202020204" pitchFamily="34" charset="0"/>
                <a:buChar char="•"/>
              </a:pPr>
              <a:r>
                <a:rPr lang="en-US" sz="1800" dirty="0">
                  <a:latin typeface="Calibri" panose="020F0502020204030204" pitchFamily="34" charset="0"/>
                  <a:cs typeface="Calibri" panose="020F0502020204030204" pitchFamily="34" charset="0"/>
                </a:rPr>
                <a:t>What are we offering?</a:t>
              </a:r>
            </a:p>
            <a:p>
              <a:pPr marL="285750" indent="-285750">
                <a:buFont typeface="Arial" panose="020B0604020202020204" pitchFamily="34" charset="0"/>
                <a:buChar char="•"/>
              </a:pPr>
              <a:endParaRPr lang="en-US" sz="18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18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18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1800" dirty="0">
                <a:latin typeface="Calibri" panose="020F0502020204030204" pitchFamily="34" charset="0"/>
                <a:cs typeface="Calibri" panose="020F0502020204030204" pitchFamily="34" charset="0"/>
              </a:endParaRPr>
            </a:p>
          </p:txBody>
        </p:sp>
        <p:cxnSp>
          <p:nvCxnSpPr>
            <p:cNvPr id="13" name="Straight Arrow Connector 12">
              <a:extLst>
                <a:ext uri="{FF2B5EF4-FFF2-40B4-BE49-F238E27FC236}">
                  <a16:creationId xmlns:a16="http://schemas.microsoft.com/office/drawing/2014/main" id="{4D82F312-EF2F-01D7-6D33-E0EF77F1EC18}"/>
                </a:ext>
              </a:extLst>
            </p:cNvPr>
            <p:cNvCxnSpPr>
              <a:cxnSpLocks/>
            </p:cNvCxnSpPr>
            <p:nvPr/>
          </p:nvCxnSpPr>
          <p:spPr>
            <a:xfrm flipV="1">
              <a:off x="2287331" y="3580111"/>
              <a:ext cx="677432" cy="9822"/>
            </a:xfrm>
            <a:prstGeom prst="straightConnector1">
              <a:avLst/>
            </a:prstGeom>
            <a:ln w="635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83A52540-7EB3-0172-9F97-812330CA002F}"/>
                </a:ext>
              </a:extLst>
            </p:cNvPr>
            <p:cNvCxnSpPr>
              <a:cxnSpLocks/>
              <a:stCxn id="7" idx="3"/>
            </p:cNvCxnSpPr>
            <p:nvPr/>
          </p:nvCxnSpPr>
          <p:spPr>
            <a:xfrm flipV="1">
              <a:off x="5653297" y="3580111"/>
              <a:ext cx="1249559" cy="9822"/>
            </a:xfrm>
            <a:prstGeom prst="straightConnector1">
              <a:avLst/>
            </a:prstGeom>
            <a:ln w="635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Connector: Elbow 14">
              <a:extLst>
                <a:ext uri="{FF2B5EF4-FFF2-40B4-BE49-F238E27FC236}">
                  <a16:creationId xmlns:a16="http://schemas.microsoft.com/office/drawing/2014/main" id="{C764A2AC-6B31-3748-F0DD-AAE99B5C08A9}"/>
                </a:ext>
              </a:extLst>
            </p:cNvPr>
            <p:cNvCxnSpPr>
              <a:cxnSpLocks/>
            </p:cNvCxnSpPr>
            <p:nvPr/>
          </p:nvCxnSpPr>
          <p:spPr>
            <a:xfrm flipV="1">
              <a:off x="2287331" y="4195664"/>
              <a:ext cx="5516702" cy="1393576"/>
            </a:xfrm>
            <a:prstGeom prst="bentConnector2">
              <a:avLst/>
            </a:prstGeom>
            <a:ln w="57150">
              <a:solidFill>
                <a:schemeClr val="tx1"/>
              </a:solidFill>
              <a:prstDash val="sysDot"/>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sp>
        <p:nvSpPr>
          <p:cNvPr id="19" name="Rectangle 18">
            <a:extLst>
              <a:ext uri="{FF2B5EF4-FFF2-40B4-BE49-F238E27FC236}">
                <a16:creationId xmlns:a16="http://schemas.microsoft.com/office/drawing/2014/main" id="{60153C22-B2C0-F686-30AE-5D7F249B964C}"/>
              </a:ext>
              <a:ext uri="{C183D7F6-B498-43B3-948B-1728B52AA6E4}">
                <adec:decorative xmlns:adec="http://schemas.microsoft.com/office/drawing/2017/decorative" val="1"/>
              </a:ext>
            </a:extLst>
          </p:cNvPr>
          <p:cNvSpPr/>
          <p:nvPr/>
        </p:nvSpPr>
        <p:spPr bwMode="auto">
          <a:xfrm>
            <a:off x="8008932" y="1093435"/>
            <a:ext cx="3436252" cy="1283169"/>
          </a:xfrm>
          <a:prstGeom prst="rect">
            <a:avLst/>
          </a:prstGeom>
          <a:solidFill>
            <a:schemeClr val="accent5"/>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Ability</a:t>
            </a:r>
            <a:endParaRPr kumimoji="0" lang="en-US" sz="180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42900" marR="0" indent="-34290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180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Necessary kit</a:t>
            </a:r>
          </a:p>
          <a:p>
            <a:pPr marL="342900" marR="0" indent="-34290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180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Technical capability</a:t>
            </a:r>
            <a:endParaRPr kumimoji="0" lang="en-GB" sz="240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cxnSp>
        <p:nvCxnSpPr>
          <p:cNvPr id="21" name="Straight Arrow Connector 20">
            <a:extLst>
              <a:ext uri="{FF2B5EF4-FFF2-40B4-BE49-F238E27FC236}">
                <a16:creationId xmlns:a16="http://schemas.microsoft.com/office/drawing/2014/main" id="{A41A6F75-E06D-445B-BBE3-A8B6B4A0E879}"/>
              </a:ext>
              <a:ext uri="{C183D7F6-B498-43B3-948B-1728B52AA6E4}">
                <adec:decorative xmlns:adec="http://schemas.microsoft.com/office/drawing/2017/decorative" val="1"/>
              </a:ext>
            </a:extLst>
          </p:cNvPr>
          <p:cNvCxnSpPr/>
          <p:nvPr/>
        </p:nvCxnSpPr>
        <p:spPr bwMode="auto">
          <a:xfrm>
            <a:off x="8688288" y="2376604"/>
            <a:ext cx="0" cy="1515575"/>
          </a:xfrm>
          <a:prstGeom prst="straightConnector1">
            <a:avLst/>
          </a:prstGeom>
          <a:solidFill>
            <a:schemeClr val="accent1"/>
          </a:solidFill>
          <a:ln w="762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Box 15">
            <a:extLst>
              <a:ext uri="{FF2B5EF4-FFF2-40B4-BE49-F238E27FC236}">
                <a16:creationId xmlns:a16="http://schemas.microsoft.com/office/drawing/2014/main" id="{BC15B8BB-2D23-3232-843D-A5B425F9D27D}"/>
              </a:ext>
              <a:ext uri="{C183D7F6-B498-43B3-948B-1728B52AA6E4}">
                <adec:decorative xmlns:adec="http://schemas.microsoft.com/office/drawing/2017/decorative" val="1"/>
              </a:ext>
            </a:extLst>
          </p:cNvPr>
          <p:cNvSpPr txBox="1"/>
          <p:nvPr/>
        </p:nvSpPr>
        <p:spPr>
          <a:xfrm>
            <a:off x="8400256" y="6336222"/>
            <a:ext cx="3757107" cy="369332"/>
          </a:xfrm>
          <a:prstGeom prst="rect">
            <a:avLst/>
          </a:prstGeom>
          <a:noFill/>
        </p:spPr>
        <p:txBody>
          <a:bodyPr wrap="square" rtlCol="0">
            <a:spAutoFit/>
          </a:bodyPr>
          <a:lstStyle/>
          <a:p>
            <a:r>
              <a:rPr lang="en-GB" sz="1800" dirty="0">
                <a:ea typeface="Times New Roman" panose="02020603050405020304" pitchFamily="18" charset="0"/>
                <a:cs typeface="Calibri" panose="020F0502020204030204" pitchFamily="34" charset="0"/>
              </a:rPr>
              <a:t>Modified from Burton et al (2021)</a:t>
            </a:r>
            <a:endParaRPr lang="en-GB" sz="1800" dirty="0"/>
          </a:p>
        </p:txBody>
      </p:sp>
    </p:spTree>
    <p:extLst>
      <p:ext uri="{BB962C8B-B14F-4D97-AF65-F5344CB8AC3E}">
        <p14:creationId xmlns:p14="http://schemas.microsoft.com/office/powerpoint/2010/main" val="1179491631"/>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EBDF8-D4CD-4B1F-B7BF-429161E00429}"/>
              </a:ext>
            </a:extLst>
          </p:cNvPr>
          <p:cNvSpPr>
            <a:spLocks noGrp="1"/>
          </p:cNvSpPr>
          <p:nvPr>
            <p:ph type="title"/>
          </p:nvPr>
        </p:nvSpPr>
        <p:spPr>
          <a:xfrm>
            <a:off x="623392" y="457200"/>
            <a:ext cx="9001000" cy="1143000"/>
          </a:xfrm>
        </p:spPr>
        <p:txBody>
          <a:bodyPr>
            <a:normAutofit fontScale="90000"/>
          </a:bodyPr>
          <a:lstStyle/>
          <a:p>
            <a:r>
              <a:rPr lang="en-GB" dirty="0">
                <a:solidFill>
                  <a:schemeClr val="tx1"/>
                </a:solidFill>
                <a:latin typeface="+mn-lt"/>
                <a:cs typeface="Calibri" panose="020F0502020204030204" pitchFamily="34" charset="0"/>
              </a:rPr>
              <a:t>Participation in additional tasks depends on…</a:t>
            </a:r>
          </a:p>
        </p:txBody>
      </p:sp>
      <p:sp>
        <p:nvSpPr>
          <p:cNvPr id="3" name="Content Placeholder 2">
            <a:extLst>
              <a:ext uri="{FF2B5EF4-FFF2-40B4-BE49-F238E27FC236}">
                <a16:creationId xmlns:a16="http://schemas.microsoft.com/office/drawing/2014/main" id="{C29D02B9-DD20-470C-98B3-B9C0D0680D37}"/>
              </a:ext>
            </a:extLst>
          </p:cNvPr>
          <p:cNvSpPr>
            <a:spLocks noGrp="1"/>
          </p:cNvSpPr>
          <p:nvPr>
            <p:ph idx="1"/>
          </p:nvPr>
        </p:nvSpPr>
        <p:spPr>
          <a:xfrm>
            <a:off x="983432" y="1772816"/>
            <a:ext cx="9793088" cy="4320480"/>
          </a:xfrm>
        </p:spPr>
        <p:txBody>
          <a:bodyPr>
            <a:normAutofit fontScale="85000" lnSpcReduction="10000"/>
          </a:bodyPr>
          <a:lstStyle/>
          <a:p>
            <a:r>
              <a:rPr lang="en-GB" sz="3200" dirty="0"/>
              <a:t>Design of baseline survey</a:t>
            </a:r>
          </a:p>
          <a:p>
            <a:pPr lvl="1"/>
            <a:r>
              <a:rPr lang="en-GB" sz="3200" dirty="0"/>
              <a:t>Survey mode (interviewer / self-completion)</a:t>
            </a:r>
          </a:p>
          <a:p>
            <a:pPr lvl="1"/>
            <a:r>
              <a:rPr lang="en-GB" sz="3200" dirty="0"/>
              <a:t>Respondent incentives (for baseline survey / for additional task)</a:t>
            </a:r>
          </a:p>
          <a:p>
            <a:pPr lvl="1"/>
            <a:r>
              <a:rPr lang="en-GB" sz="3200" dirty="0"/>
              <a:t>How the task is presented (affecting willingness)</a:t>
            </a:r>
          </a:p>
          <a:p>
            <a:r>
              <a:rPr lang="en-GB" sz="3200" dirty="0"/>
              <a:t>Nature of task</a:t>
            </a:r>
          </a:p>
          <a:p>
            <a:pPr lvl="1"/>
            <a:r>
              <a:rPr lang="en-GB" sz="3200" dirty="0"/>
              <a:t>Domain/topic of data (health, wellbeing &gt; finance)</a:t>
            </a:r>
          </a:p>
          <a:p>
            <a:pPr lvl="1"/>
            <a:r>
              <a:rPr lang="en-GB" sz="3200" dirty="0"/>
              <a:t>Duration of task (number of days / time per day)</a:t>
            </a:r>
          </a:p>
          <a:p>
            <a:pPr lvl="1"/>
            <a:r>
              <a:rPr lang="en-GB" sz="3200" dirty="0"/>
              <a:t>Technical ease – lack of friction – to carry out the task</a:t>
            </a:r>
          </a:p>
        </p:txBody>
      </p:sp>
    </p:spTree>
    <p:extLst>
      <p:ext uri="{BB962C8B-B14F-4D97-AF65-F5344CB8AC3E}">
        <p14:creationId xmlns:p14="http://schemas.microsoft.com/office/powerpoint/2010/main" val="69068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5407D-9A52-8028-0757-ED01A1BA83F7}"/>
              </a:ext>
            </a:extLst>
          </p:cNvPr>
          <p:cNvSpPr>
            <a:spLocks noGrp="1"/>
          </p:cNvSpPr>
          <p:nvPr>
            <p:ph type="title"/>
          </p:nvPr>
        </p:nvSpPr>
        <p:spPr/>
        <p:txBody>
          <a:bodyPr/>
          <a:lstStyle/>
          <a:p>
            <a:r>
              <a:rPr lang="en-GB" dirty="0"/>
              <a:t>Understanding Society: The UK Household Longitudinal Study (UKHLS)</a:t>
            </a:r>
          </a:p>
        </p:txBody>
      </p:sp>
      <p:sp>
        <p:nvSpPr>
          <p:cNvPr id="3" name="Content Placeholder 2">
            <a:extLst>
              <a:ext uri="{FF2B5EF4-FFF2-40B4-BE49-F238E27FC236}">
                <a16:creationId xmlns:a16="http://schemas.microsoft.com/office/drawing/2014/main" id="{3B0CE961-AFB6-C06C-E9D2-AB3B40E4B8B2}"/>
              </a:ext>
            </a:extLst>
          </p:cNvPr>
          <p:cNvSpPr>
            <a:spLocks noGrp="1"/>
          </p:cNvSpPr>
          <p:nvPr>
            <p:ph idx="1"/>
          </p:nvPr>
        </p:nvSpPr>
        <p:spPr/>
        <p:txBody>
          <a:bodyPr/>
          <a:lstStyle/>
          <a:p>
            <a:r>
              <a:rPr lang="en-GB" sz="3200" dirty="0"/>
              <a:t>Increased interest in key groups </a:t>
            </a:r>
            <a:r>
              <a:rPr lang="en-GB" sz="3200" dirty="0">
                <a:sym typeface="Wingdings" panose="05000000000000000000" pitchFamily="2" charset="2"/>
              </a:rPr>
              <a:t></a:t>
            </a:r>
            <a:r>
              <a:rPr lang="en-GB" sz="3200" dirty="0"/>
              <a:t> demand for larger sample sizes</a:t>
            </a:r>
          </a:p>
          <a:p>
            <a:r>
              <a:rPr lang="en-GB" sz="3200" dirty="0"/>
              <a:t>2009 – Understanding Society was launched</a:t>
            </a:r>
          </a:p>
          <a:p>
            <a:r>
              <a:rPr lang="en-GB" sz="3200" dirty="0"/>
              <a:t>Funded by the ESRC</a:t>
            </a:r>
          </a:p>
          <a:p>
            <a:r>
              <a:rPr lang="en-GB" sz="3200" dirty="0"/>
              <a:t>Same design as the BHPS…</a:t>
            </a:r>
          </a:p>
          <a:p>
            <a:r>
              <a:rPr lang="en-GB" sz="3200" dirty="0"/>
              <a:t>… but bigger and better!</a:t>
            </a:r>
          </a:p>
          <a:p>
            <a:endParaRPr lang="en-GB" sz="3200" dirty="0"/>
          </a:p>
        </p:txBody>
      </p:sp>
    </p:spTree>
    <p:extLst>
      <p:ext uri="{BB962C8B-B14F-4D97-AF65-F5344CB8AC3E}">
        <p14:creationId xmlns:p14="http://schemas.microsoft.com/office/powerpoint/2010/main" val="733728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1D71E-3D27-534D-1797-0EBD87F648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712E54-EA77-BE8F-7834-A2A2D84C89B9}"/>
              </a:ext>
            </a:extLst>
          </p:cNvPr>
          <p:cNvSpPr>
            <a:spLocks noGrp="1"/>
          </p:cNvSpPr>
          <p:nvPr>
            <p:ph type="title"/>
          </p:nvPr>
        </p:nvSpPr>
        <p:spPr>
          <a:xfrm>
            <a:off x="623392" y="457200"/>
            <a:ext cx="9001000" cy="1143000"/>
          </a:xfrm>
        </p:spPr>
        <p:txBody>
          <a:bodyPr>
            <a:normAutofit fontScale="90000"/>
          </a:bodyPr>
          <a:lstStyle/>
          <a:p>
            <a:r>
              <a:rPr lang="en-GB" dirty="0">
                <a:solidFill>
                  <a:schemeClr val="tx1"/>
                </a:solidFill>
                <a:latin typeface="+mn-lt"/>
                <a:cs typeface="Calibri" panose="020F0502020204030204" pitchFamily="34" charset="0"/>
              </a:rPr>
              <a:t>Participation in additional tasks depends on… 2</a:t>
            </a:r>
          </a:p>
        </p:txBody>
      </p:sp>
      <p:sp>
        <p:nvSpPr>
          <p:cNvPr id="3" name="Content Placeholder 2">
            <a:extLst>
              <a:ext uri="{FF2B5EF4-FFF2-40B4-BE49-F238E27FC236}">
                <a16:creationId xmlns:a16="http://schemas.microsoft.com/office/drawing/2014/main" id="{FCDFDFA5-DFCA-E65A-6377-5CFA762C137E}"/>
              </a:ext>
            </a:extLst>
          </p:cNvPr>
          <p:cNvSpPr>
            <a:spLocks noGrp="1"/>
          </p:cNvSpPr>
          <p:nvPr>
            <p:ph idx="1"/>
          </p:nvPr>
        </p:nvSpPr>
        <p:spPr>
          <a:xfrm>
            <a:off x="983432" y="1772816"/>
            <a:ext cx="9793088" cy="4464496"/>
          </a:xfrm>
        </p:spPr>
        <p:txBody>
          <a:bodyPr>
            <a:normAutofit fontScale="85000" lnSpcReduction="10000"/>
          </a:bodyPr>
          <a:lstStyle/>
          <a:p>
            <a:r>
              <a:rPr lang="en-GB" sz="3400" dirty="0"/>
              <a:t>Protocols for implementation of task</a:t>
            </a:r>
          </a:p>
          <a:p>
            <a:pPr lvl="1"/>
            <a:r>
              <a:rPr lang="en-GB" sz="3200" dirty="0"/>
              <a:t>Incentives (bonuses for compliance)</a:t>
            </a:r>
          </a:p>
          <a:p>
            <a:pPr lvl="1"/>
            <a:r>
              <a:rPr lang="en-GB" sz="3200" dirty="0"/>
              <a:t>Feedback (if information not known to respondents)</a:t>
            </a:r>
          </a:p>
          <a:p>
            <a:pPr lvl="1"/>
            <a:r>
              <a:rPr lang="en-GB" sz="3200" dirty="0"/>
              <a:t>Mode of invitation to task (in interview &gt; by post)</a:t>
            </a:r>
          </a:p>
          <a:p>
            <a:pPr lvl="1"/>
            <a:r>
              <a:rPr lang="en-GB" sz="3200" dirty="0"/>
              <a:t>Placement of invitation to task in baseline survey (early &gt; late)</a:t>
            </a:r>
          </a:p>
          <a:p>
            <a:pPr lvl="1"/>
            <a:r>
              <a:rPr lang="en-GB" sz="3200" dirty="0"/>
              <a:t>Reminders </a:t>
            </a:r>
          </a:p>
          <a:p>
            <a:pPr>
              <a:buFont typeface="Wingdings" panose="05000000000000000000" pitchFamily="2" charset="2"/>
              <a:buChar char="Ø"/>
            </a:pPr>
            <a:r>
              <a:rPr lang="en-GB" sz="3400" dirty="0"/>
              <a:t>Reviewing the points at which people may drop out and reducing the ‘friction’</a:t>
            </a:r>
          </a:p>
        </p:txBody>
      </p:sp>
    </p:spTree>
    <p:extLst>
      <p:ext uri="{BB962C8B-B14F-4D97-AF65-F5344CB8AC3E}">
        <p14:creationId xmlns:p14="http://schemas.microsoft.com/office/powerpoint/2010/main" val="21138556"/>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AF4E2-4B7E-282D-3139-9940A8D2683D}"/>
              </a:ext>
            </a:extLst>
          </p:cNvPr>
          <p:cNvSpPr>
            <a:spLocks noGrp="1"/>
          </p:cNvSpPr>
          <p:nvPr>
            <p:ph type="title"/>
          </p:nvPr>
        </p:nvSpPr>
        <p:spPr/>
        <p:txBody>
          <a:bodyPr/>
          <a:lstStyle/>
          <a:p>
            <a:r>
              <a:rPr lang="en-US" dirty="0"/>
              <a:t>On a final note – can we ask too much?</a:t>
            </a:r>
            <a:endParaRPr lang="en-GB" dirty="0"/>
          </a:p>
        </p:txBody>
      </p:sp>
      <p:sp>
        <p:nvSpPr>
          <p:cNvPr id="3" name="Content Placeholder 2">
            <a:extLst>
              <a:ext uri="{FF2B5EF4-FFF2-40B4-BE49-F238E27FC236}">
                <a16:creationId xmlns:a16="http://schemas.microsoft.com/office/drawing/2014/main" id="{7E2B1C8D-778E-0B55-B01D-7EDA7B0E8DF7}"/>
              </a:ext>
            </a:extLst>
          </p:cNvPr>
          <p:cNvSpPr>
            <a:spLocks noGrp="1"/>
          </p:cNvSpPr>
          <p:nvPr>
            <p:ph idx="1"/>
          </p:nvPr>
        </p:nvSpPr>
        <p:spPr>
          <a:xfrm>
            <a:off x="508000" y="1613936"/>
            <a:ext cx="10412536" cy="4758154"/>
          </a:xfrm>
        </p:spPr>
        <p:txBody>
          <a:bodyPr>
            <a:normAutofit fontScale="85000" lnSpcReduction="10000"/>
          </a:bodyPr>
          <a:lstStyle/>
          <a:p>
            <a:r>
              <a:rPr lang="en-US" sz="2800" dirty="0"/>
              <a:t>In a recent working paper Mitchell and </a:t>
            </a:r>
            <a:r>
              <a:rPr lang="en-US" sz="2800" dirty="0" err="1"/>
              <a:t>Jäckle</a:t>
            </a:r>
            <a:r>
              <a:rPr lang="en-US" sz="2800" dirty="0"/>
              <a:t> (2026) use the multiple requests in the IP</a:t>
            </a:r>
          </a:p>
          <a:p>
            <a:pPr lvl="1"/>
            <a:r>
              <a:rPr lang="en-US" sz="2800" dirty="0"/>
              <a:t>Sample members participated in just under half of tasks they were invited to</a:t>
            </a:r>
          </a:p>
          <a:p>
            <a:pPr lvl="1"/>
            <a:r>
              <a:rPr lang="en-US" sz="2800" dirty="0"/>
              <a:t>Controlling for selection bias, each additional task:</a:t>
            </a:r>
          </a:p>
          <a:p>
            <a:pPr lvl="2"/>
            <a:r>
              <a:rPr lang="en-US" sz="2800" dirty="0"/>
              <a:t>Decreases the probability of participating in a task (by 4pp)</a:t>
            </a:r>
          </a:p>
          <a:p>
            <a:pPr lvl="2"/>
            <a:r>
              <a:rPr lang="en-GB" sz="2800" dirty="0"/>
              <a:t>Decreases the probability of taking part at the next wave (by 0.5pp)</a:t>
            </a:r>
          </a:p>
          <a:p>
            <a:pPr>
              <a:buFont typeface="Wingdings" panose="05000000000000000000" pitchFamily="2" charset="2"/>
              <a:buChar char="Ø"/>
            </a:pPr>
            <a:r>
              <a:rPr lang="en-GB" sz="2800" dirty="0"/>
              <a:t>We can ask people to do more, but we need to weigh up the benefits to the study with the potential risk</a:t>
            </a:r>
          </a:p>
          <a:p>
            <a:r>
              <a:rPr lang="en-GB" sz="2800" dirty="0"/>
              <a:t>This is one of the values of the Innovation Panel – to test the effects of these additional task and work out how best to implement them. </a:t>
            </a:r>
          </a:p>
        </p:txBody>
      </p:sp>
      <p:sp>
        <p:nvSpPr>
          <p:cNvPr id="4" name="TextBox 3">
            <a:extLst>
              <a:ext uri="{FF2B5EF4-FFF2-40B4-BE49-F238E27FC236}">
                <a16:creationId xmlns:a16="http://schemas.microsoft.com/office/drawing/2014/main" id="{2C29990C-A308-CEF2-DD68-100D330BBAAE}"/>
              </a:ext>
            </a:extLst>
          </p:cNvPr>
          <p:cNvSpPr txBox="1"/>
          <p:nvPr/>
        </p:nvSpPr>
        <p:spPr>
          <a:xfrm>
            <a:off x="508000" y="6400800"/>
            <a:ext cx="11132616" cy="338554"/>
          </a:xfrm>
          <a:prstGeom prst="rect">
            <a:avLst/>
          </a:prstGeom>
          <a:noFill/>
        </p:spPr>
        <p:txBody>
          <a:bodyPr wrap="square" rtlCol="0">
            <a:spAutoFit/>
          </a:bodyPr>
          <a:lstStyle/>
          <a:p>
            <a:r>
              <a:rPr lang="en-GB" sz="1600" dirty="0"/>
              <a:t>https://www.understandingsociety.ac.uk/research/publications/working-paper/understanding-society/2026-01/</a:t>
            </a:r>
          </a:p>
        </p:txBody>
      </p:sp>
    </p:spTree>
    <p:extLst>
      <p:ext uri="{BB962C8B-B14F-4D97-AF65-F5344CB8AC3E}">
        <p14:creationId xmlns:p14="http://schemas.microsoft.com/office/powerpoint/2010/main" val="380311874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CFA49-F4B9-E015-2D4F-16D0DCD265FF}"/>
              </a:ext>
            </a:extLst>
          </p:cNvPr>
          <p:cNvSpPr>
            <a:spLocks noGrp="1"/>
          </p:cNvSpPr>
          <p:nvPr>
            <p:ph type="title"/>
          </p:nvPr>
        </p:nvSpPr>
        <p:spPr/>
        <p:txBody>
          <a:bodyPr/>
          <a:lstStyle/>
          <a:p>
            <a:r>
              <a:rPr lang="en-GB" dirty="0"/>
              <a:t>Thank you</a:t>
            </a:r>
          </a:p>
        </p:txBody>
      </p:sp>
      <p:sp>
        <p:nvSpPr>
          <p:cNvPr id="3" name="Content Placeholder 2">
            <a:extLst>
              <a:ext uri="{FF2B5EF4-FFF2-40B4-BE49-F238E27FC236}">
                <a16:creationId xmlns:a16="http://schemas.microsoft.com/office/drawing/2014/main" id="{34C1C9E3-E02E-FE78-85F1-C41C67E7788F}"/>
              </a:ext>
            </a:extLst>
          </p:cNvPr>
          <p:cNvSpPr>
            <a:spLocks noGrp="1"/>
          </p:cNvSpPr>
          <p:nvPr>
            <p:ph idx="1"/>
          </p:nvPr>
        </p:nvSpPr>
        <p:spPr>
          <a:xfrm>
            <a:off x="508000" y="1268760"/>
            <a:ext cx="10340528" cy="4976192"/>
          </a:xfrm>
        </p:spPr>
        <p:txBody>
          <a:bodyPr>
            <a:normAutofit fontScale="92500" lnSpcReduction="10000"/>
          </a:bodyPr>
          <a:lstStyle/>
          <a:p>
            <a:pPr marL="0" indent="0">
              <a:lnSpc>
                <a:spcPct val="130000"/>
              </a:lnSpc>
              <a:spcBef>
                <a:spcPts val="768"/>
              </a:spcBef>
              <a:buNone/>
            </a:pPr>
            <a:r>
              <a:rPr lang="en-GB" sz="1600" dirty="0"/>
              <a:t>Colleagues </a:t>
            </a:r>
          </a:p>
          <a:p>
            <a:pPr marL="719138" lvl="1" indent="-419100">
              <a:lnSpc>
                <a:spcPct val="130000"/>
              </a:lnSpc>
              <a:spcBef>
                <a:spcPts val="768"/>
              </a:spcBef>
            </a:pPr>
            <a:r>
              <a:rPr lang="en-GB" sz="1600" dirty="0">
                <a:cs typeface="Calibri" panose="020F0502020204030204" pitchFamily="34" charset="0"/>
              </a:rPr>
              <a:t>Annette Jäckle, Mick Couper, Tom Crossley, </a:t>
            </a:r>
            <a:r>
              <a:rPr lang="en-GB" sz="1600" dirty="0"/>
              <a:t>Sandra </a:t>
            </a:r>
            <a:r>
              <a:rPr lang="en-GB" sz="1600" dirty="0" err="1"/>
              <a:t>Walzenbach</a:t>
            </a:r>
            <a:r>
              <a:rPr lang="en-GB" sz="1600" dirty="0"/>
              <a:t>, Jim Vine, Michaela </a:t>
            </a:r>
            <a:r>
              <a:rPr lang="en-GB" sz="1600" dirty="0" err="1"/>
              <a:t>Benzeval</a:t>
            </a:r>
            <a:r>
              <a:rPr lang="en-GB" sz="1600" dirty="0"/>
              <a:t>, Brienna Perelli-Harris, Brendan Read, Paulo Serodio, Alexander Wenz, Daniel Horn, plus advice and help from many other colleagues </a:t>
            </a:r>
          </a:p>
          <a:p>
            <a:pPr marL="0" indent="0">
              <a:lnSpc>
                <a:spcPct val="130000"/>
              </a:lnSpc>
              <a:spcBef>
                <a:spcPts val="768"/>
              </a:spcBef>
              <a:buNone/>
            </a:pPr>
            <a:r>
              <a:rPr lang="en-GB" sz="1600" dirty="0"/>
              <a:t>Fieldwork organisations</a:t>
            </a:r>
          </a:p>
          <a:p>
            <a:pPr marL="719138" lvl="1" indent="-419100">
              <a:lnSpc>
                <a:spcPct val="130000"/>
              </a:lnSpc>
              <a:spcBef>
                <a:spcPts val="768"/>
              </a:spcBef>
            </a:pPr>
            <a:r>
              <a:rPr lang="en-GB" sz="1600" dirty="0">
                <a:cs typeface="Calibri" panose="020F0502020204030204" pitchFamily="34" charset="0"/>
              </a:rPr>
              <a:t>Verian, NatCen Social Research, Ipsos MORI</a:t>
            </a:r>
          </a:p>
          <a:p>
            <a:pPr marL="0" indent="0">
              <a:lnSpc>
                <a:spcPct val="130000"/>
              </a:lnSpc>
              <a:spcBef>
                <a:spcPts val="768"/>
              </a:spcBef>
              <a:buNone/>
            </a:pPr>
            <a:r>
              <a:rPr lang="en-GB" sz="1600" dirty="0"/>
              <a:t>App developers</a:t>
            </a:r>
          </a:p>
          <a:p>
            <a:pPr marL="719138" indent="-452438">
              <a:lnSpc>
                <a:spcPct val="130000"/>
              </a:lnSpc>
              <a:spcBef>
                <a:spcPts val="768"/>
              </a:spcBef>
            </a:pPr>
            <a:r>
              <a:rPr lang="en-GB" sz="1600" dirty="0">
                <a:cs typeface="Calibri" panose="020F0502020204030204" pitchFamily="34" charset="0"/>
              </a:rPr>
              <a:t>Kantar Worldpanel, </a:t>
            </a:r>
            <a:r>
              <a:rPr lang="en-GB" sz="1600" dirty="0" err="1">
                <a:cs typeface="Calibri" panose="020F0502020204030204" pitchFamily="34" charset="0"/>
              </a:rPr>
              <a:t>Qmob</a:t>
            </a:r>
            <a:r>
              <a:rPr lang="en-GB" sz="1600" dirty="0">
                <a:cs typeface="Calibri" panose="020F0502020204030204" pitchFamily="34" charset="0"/>
              </a:rPr>
              <a:t>, Connect Internet Solutions, Select Research, </a:t>
            </a:r>
            <a:r>
              <a:rPr lang="en-GB" sz="1600" dirty="0" err="1">
                <a:cs typeface="Calibri" panose="020F0502020204030204" pitchFamily="34" charset="0"/>
              </a:rPr>
              <a:t>Glitchers</a:t>
            </a:r>
            <a:endParaRPr lang="en-GB" sz="1600" dirty="0">
              <a:cs typeface="Calibri" panose="020F0502020204030204" pitchFamily="34" charset="0"/>
            </a:endParaRPr>
          </a:p>
          <a:p>
            <a:pPr marL="0" indent="0">
              <a:lnSpc>
                <a:spcPct val="130000"/>
              </a:lnSpc>
              <a:spcBef>
                <a:spcPts val="768"/>
              </a:spcBef>
              <a:buNone/>
            </a:pPr>
            <a:r>
              <a:rPr lang="en-GB" sz="1600" dirty="0"/>
              <a:t>Funder</a:t>
            </a:r>
          </a:p>
          <a:p>
            <a:pPr marL="719138" lvl="1" indent="-419100">
              <a:lnSpc>
                <a:spcPct val="130000"/>
              </a:lnSpc>
              <a:spcBef>
                <a:spcPts val="768"/>
              </a:spcBef>
            </a:pPr>
            <a:r>
              <a:rPr lang="en-GB" sz="1600" dirty="0">
                <a:cs typeface="Calibri" panose="020F0502020204030204" pitchFamily="34" charset="0"/>
              </a:rPr>
              <a:t>Economic and Social Research Council UK</a:t>
            </a:r>
          </a:p>
          <a:p>
            <a:pPr marL="0" indent="0">
              <a:lnSpc>
                <a:spcPct val="130000"/>
              </a:lnSpc>
              <a:spcBef>
                <a:spcPts val="768"/>
              </a:spcBef>
              <a:buNone/>
            </a:pPr>
            <a:r>
              <a:rPr lang="en-GB" sz="1600" dirty="0"/>
              <a:t>Data</a:t>
            </a:r>
          </a:p>
          <a:p>
            <a:pPr>
              <a:lnSpc>
                <a:spcPct val="130000"/>
              </a:lnSpc>
              <a:spcBef>
                <a:spcPts val="768"/>
              </a:spcBef>
            </a:pPr>
            <a:r>
              <a:rPr lang="en-US" sz="1600" dirty="0"/>
              <a:t>University of Essex, Institute for Social and Economic Research (2025). Understanding Society: Innovation Panel, Waves 1-17, 2008-2024. [data collection]. 14th Edition. UK Data Service. SN: 6849, </a:t>
            </a:r>
            <a:r>
              <a:rPr lang="en-US" sz="1600" dirty="0">
                <a:hlinkClick r:id="rId3"/>
              </a:rPr>
              <a:t>DOI: http://doi.org/10.5255/UKDA-SN-6849-17</a:t>
            </a:r>
            <a:endParaRPr lang="en-GB" sz="1600" dirty="0"/>
          </a:p>
        </p:txBody>
      </p:sp>
    </p:spTree>
    <p:extLst>
      <p:ext uri="{BB962C8B-B14F-4D97-AF65-F5344CB8AC3E}">
        <p14:creationId xmlns:p14="http://schemas.microsoft.com/office/powerpoint/2010/main" val="177861271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E558C-A288-B196-BA22-C0B0A9A8BC9B}"/>
              </a:ext>
            </a:extLst>
          </p:cNvPr>
          <p:cNvSpPr>
            <a:spLocks noGrp="1"/>
          </p:cNvSpPr>
          <p:nvPr>
            <p:ph type="title"/>
          </p:nvPr>
        </p:nvSpPr>
        <p:spPr/>
        <p:txBody>
          <a:bodyPr/>
          <a:lstStyle/>
          <a:p>
            <a:r>
              <a:rPr lang="en-GB" dirty="0"/>
              <a:t>What about you?</a:t>
            </a:r>
          </a:p>
        </p:txBody>
      </p:sp>
      <p:sp>
        <p:nvSpPr>
          <p:cNvPr id="3" name="Content Placeholder 2">
            <a:extLst>
              <a:ext uri="{FF2B5EF4-FFF2-40B4-BE49-F238E27FC236}">
                <a16:creationId xmlns:a16="http://schemas.microsoft.com/office/drawing/2014/main" id="{1234EC42-7CB5-178E-E047-DBBA0CDAD945}"/>
              </a:ext>
            </a:extLst>
          </p:cNvPr>
          <p:cNvSpPr>
            <a:spLocks noGrp="1"/>
          </p:cNvSpPr>
          <p:nvPr>
            <p:ph idx="1"/>
          </p:nvPr>
        </p:nvSpPr>
        <p:spPr>
          <a:xfrm>
            <a:off x="508000" y="1600200"/>
            <a:ext cx="10412536" cy="4800600"/>
          </a:xfrm>
        </p:spPr>
        <p:txBody>
          <a:bodyPr>
            <a:normAutofit/>
          </a:bodyPr>
          <a:lstStyle/>
          <a:p>
            <a:r>
              <a:rPr lang="en-GB" sz="2800" dirty="0"/>
              <a:t>Consent to data linkage</a:t>
            </a:r>
          </a:p>
          <a:p>
            <a:pPr lvl="1"/>
            <a:r>
              <a:rPr lang="en-GB" sz="2800" dirty="0"/>
              <a:t>Are you required to ask for consent?</a:t>
            </a:r>
          </a:p>
          <a:p>
            <a:pPr lvl="1"/>
            <a:r>
              <a:rPr lang="en-GB" sz="2800" dirty="0"/>
              <a:t>What other legal/ethical issues do you encounter?</a:t>
            </a:r>
          </a:p>
          <a:p>
            <a:r>
              <a:rPr lang="en-GB" sz="2800" dirty="0"/>
              <a:t>Additional tasks</a:t>
            </a:r>
          </a:p>
          <a:p>
            <a:pPr lvl="1"/>
            <a:r>
              <a:rPr lang="en-GB" sz="2800" dirty="0"/>
              <a:t>What additional tasks have you asked respondents to do?</a:t>
            </a:r>
          </a:p>
          <a:p>
            <a:pPr lvl="1"/>
            <a:r>
              <a:rPr lang="en-GB" sz="2800" dirty="0"/>
              <a:t>Have you been able to test these experimentally?</a:t>
            </a:r>
          </a:p>
          <a:p>
            <a:pPr lvl="1"/>
            <a:r>
              <a:rPr lang="en-GB" sz="2800" dirty="0"/>
              <a:t>What have you found?</a:t>
            </a:r>
          </a:p>
          <a:p>
            <a:pPr lvl="1"/>
            <a:r>
              <a:rPr lang="en-GB" sz="2800" dirty="0"/>
              <a:t>What is next….?</a:t>
            </a:r>
          </a:p>
        </p:txBody>
      </p:sp>
    </p:spTree>
    <p:extLst>
      <p:ext uri="{BB962C8B-B14F-4D97-AF65-F5344CB8AC3E}">
        <p14:creationId xmlns:p14="http://schemas.microsoft.com/office/powerpoint/2010/main" val="2304855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89611-6CFD-9E2C-5CEB-6DB86A7C1CD8}"/>
              </a:ext>
            </a:extLst>
          </p:cNvPr>
          <p:cNvSpPr>
            <a:spLocks noGrp="1"/>
          </p:cNvSpPr>
          <p:nvPr>
            <p:ph type="title"/>
          </p:nvPr>
        </p:nvSpPr>
        <p:spPr>
          <a:xfrm>
            <a:off x="508000" y="-1143000"/>
            <a:ext cx="9448800" cy="1143000"/>
          </a:xfrm>
        </p:spPr>
        <p:txBody>
          <a:bodyPr vert="horz" wrap="square" lIns="91440" tIns="45720" rIns="91440" bIns="45720" numCol="1" anchor="b" anchorCtr="0" compatLnSpc="1">
            <a:prstTxWarp prst="textNoShape">
              <a:avLst/>
            </a:prstTxWarp>
          </a:bodyPr>
          <a:lstStyle/>
          <a:p>
            <a:r>
              <a:rPr lang="en-GB" dirty="0"/>
              <a:t>Key Features of Understanding Society</a:t>
            </a:r>
          </a:p>
        </p:txBody>
      </p:sp>
      <p:pic>
        <p:nvPicPr>
          <p:cNvPr id="5" name="Content Placeholder 2" descr="A diagram, in the middle there is a large circle with the words &quot;Key features of Understanding Society&quot;. Around the outside, attached to the centre, are smaller circles. They read: &#10;Focus on households&#10;Longitudinal&#10;Annual interviews&#10;Builds on the BHPS &#10;Multi-topic&#10;UK-wide general population&#10;Large sample size&#10;Ethnic Minority Boost&#10;Biomarkers and genetic data&#10;Innovation&#10;Data linkage">
            <a:extLst>
              <a:ext uri="{FF2B5EF4-FFF2-40B4-BE49-F238E27FC236}">
                <a16:creationId xmlns:a16="http://schemas.microsoft.com/office/drawing/2014/main" id="{E0A8FFC8-2EE2-2C9A-748F-BEF326C5D78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2020944" y="97641"/>
            <a:ext cx="8150111" cy="6662718"/>
          </a:xfrm>
          <a:noFill/>
        </p:spPr>
      </p:pic>
    </p:spTree>
    <p:extLst>
      <p:ext uri="{BB962C8B-B14F-4D97-AF65-F5344CB8AC3E}">
        <p14:creationId xmlns:p14="http://schemas.microsoft.com/office/powerpoint/2010/main" val="1125849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2E14A-7C9D-049E-1302-1B98A4870BAA}"/>
              </a:ext>
            </a:extLst>
          </p:cNvPr>
          <p:cNvSpPr>
            <a:spLocks noGrp="1"/>
          </p:cNvSpPr>
          <p:nvPr>
            <p:ph type="title"/>
          </p:nvPr>
        </p:nvSpPr>
        <p:spPr/>
        <p:txBody>
          <a:bodyPr>
            <a:normAutofit fontScale="90000"/>
          </a:bodyPr>
          <a:lstStyle/>
          <a:p>
            <a:r>
              <a:rPr lang="en-GB" dirty="0"/>
              <a:t>Background: Part of the NIMLAS programme</a:t>
            </a:r>
          </a:p>
        </p:txBody>
      </p:sp>
      <p:sp>
        <p:nvSpPr>
          <p:cNvPr id="3" name="Content Placeholder 2">
            <a:extLst>
              <a:ext uri="{FF2B5EF4-FFF2-40B4-BE49-F238E27FC236}">
                <a16:creationId xmlns:a16="http://schemas.microsoft.com/office/drawing/2014/main" id="{289218AC-B8E4-514A-D8A7-C7A5146B6EE8}"/>
              </a:ext>
            </a:extLst>
          </p:cNvPr>
          <p:cNvSpPr>
            <a:spLocks noGrp="1"/>
          </p:cNvSpPr>
          <p:nvPr>
            <p:ph idx="1"/>
          </p:nvPr>
        </p:nvSpPr>
        <p:spPr>
          <a:xfrm>
            <a:off x="508000" y="1981200"/>
            <a:ext cx="10556552" cy="3896072"/>
          </a:xfrm>
        </p:spPr>
        <p:txBody>
          <a:bodyPr>
            <a:normAutofit/>
          </a:bodyPr>
          <a:lstStyle/>
          <a:p>
            <a:r>
              <a:rPr lang="en-US" sz="2800" dirty="0"/>
              <a:t>Network for Innovative Methods in Longitudinal Aging Studies</a:t>
            </a:r>
          </a:p>
          <a:p>
            <a:r>
              <a:rPr lang="en-US" sz="2800" dirty="0"/>
              <a:t>Sub-group on “Maximizing Rates of Consent to Record Linkage and Additional Data Collection”</a:t>
            </a:r>
          </a:p>
          <a:p>
            <a:r>
              <a:rPr lang="en-GB" sz="2800" dirty="0">
                <a:hlinkClick r:id="rId3"/>
              </a:rPr>
              <a:t>https://nimlas.isr.umich.edu/research-areas/consent-to-additional-data-collection/</a:t>
            </a:r>
            <a:endParaRPr lang="en-GB" sz="2800" dirty="0"/>
          </a:p>
          <a:p>
            <a:r>
              <a:rPr lang="en-GB" sz="2800" dirty="0"/>
              <a:t>Aim of </a:t>
            </a:r>
            <a:r>
              <a:rPr lang="en-GB" sz="2800" i="1" dirty="0"/>
              <a:t>this </a:t>
            </a:r>
            <a:r>
              <a:rPr lang="en-GB" sz="2800" dirty="0"/>
              <a:t>presentation is to complement the forthcoming white paper on best practice in this area</a:t>
            </a:r>
          </a:p>
        </p:txBody>
      </p:sp>
    </p:spTree>
    <p:extLst>
      <p:ext uri="{BB962C8B-B14F-4D97-AF65-F5344CB8AC3E}">
        <p14:creationId xmlns:p14="http://schemas.microsoft.com/office/powerpoint/2010/main" val="14869887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E8B35-3611-C4AE-059F-6015AA06110E}"/>
              </a:ext>
            </a:extLst>
          </p:cNvPr>
          <p:cNvSpPr>
            <a:spLocks noGrp="1"/>
          </p:cNvSpPr>
          <p:nvPr>
            <p:ph type="title"/>
          </p:nvPr>
        </p:nvSpPr>
        <p:spPr/>
        <p:txBody>
          <a:bodyPr/>
          <a:lstStyle/>
          <a:p>
            <a:r>
              <a:rPr lang="en-GB" dirty="0"/>
              <a:t>Innovation has always been a central part of Understanding Society</a:t>
            </a:r>
          </a:p>
        </p:txBody>
      </p:sp>
      <p:sp>
        <p:nvSpPr>
          <p:cNvPr id="3" name="Content Placeholder 2">
            <a:extLst>
              <a:ext uri="{FF2B5EF4-FFF2-40B4-BE49-F238E27FC236}">
                <a16:creationId xmlns:a16="http://schemas.microsoft.com/office/drawing/2014/main" id="{D217935F-C03A-9DA0-F12F-68FEB0738C11}"/>
              </a:ext>
            </a:extLst>
          </p:cNvPr>
          <p:cNvSpPr>
            <a:spLocks noGrp="1"/>
          </p:cNvSpPr>
          <p:nvPr>
            <p:ph idx="1"/>
          </p:nvPr>
        </p:nvSpPr>
        <p:spPr>
          <a:xfrm>
            <a:off x="508000" y="1981200"/>
            <a:ext cx="9836472" cy="4184104"/>
          </a:xfrm>
        </p:spPr>
        <p:txBody>
          <a:bodyPr>
            <a:normAutofit/>
          </a:bodyPr>
          <a:lstStyle/>
          <a:p>
            <a:r>
              <a:rPr lang="en-GB" sz="2800" dirty="0"/>
              <a:t>Initial funding from Large Science Facilities Fund included “</a:t>
            </a:r>
            <a:r>
              <a:rPr lang="en-GB" sz="2800" i="1" dirty="0"/>
              <a:t>innovative methods and types of data collection</a:t>
            </a:r>
            <a:r>
              <a:rPr lang="en-GB" sz="2800" dirty="0"/>
              <a:t>”, and </a:t>
            </a:r>
          </a:p>
          <a:p>
            <a:r>
              <a:rPr lang="en-GB" sz="2800" dirty="0"/>
              <a:t>“‘</a:t>
            </a:r>
            <a:r>
              <a:rPr lang="en-GB" sz="2800" i="1" dirty="0"/>
              <a:t>Innovation Panel’ to trial new methods of data collection</a:t>
            </a:r>
            <a:r>
              <a:rPr lang="en-GB" sz="2800" dirty="0"/>
              <a:t>”</a:t>
            </a:r>
          </a:p>
          <a:p>
            <a:r>
              <a:rPr lang="en-GB" sz="2800" dirty="0"/>
              <a:t>The Innovation Panel (IP) started one year earlier than the main Understanding Society study</a:t>
            </a:r>
          </a:p>
          <a:p>
            <a:r>
              <a:rPr lang="en-GB" sz="2800" dirty="0"/>
              <a:t>“Enhancements” budget in the current contract to try new things</a:t>
            </a:r>
          </a:p>
        </p:txBody>
      </p:sp>
    </p:spTree>
    <p:extLst>
      <p:ext uri="{BB962C8B-B14F-4D97-AF65-F5344CB8AC3E}">
        <p14:creationId xmlns:p14="http://schemas.microsoft.com/office/powerpoint/2010/main" val="368253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22039-DC03-3BD0-7E6E-5569BFA41DA8}"/>
              </a:ext>
            </a:extLst>
          </p:cNvPr>
          <p:cNvSpPr>
            <a:spLocks noGrp="1"/>
          </p:cNvSpPr>
          <p:nvPr>
            <p:ph type="title"/>
          </p:nvPr>
        </p:nvSpPr>
        <p:spPr>
          <a:xfrm>
            <a:off x="609600" y="476672"/>
            <a:ext cx="9448800" cy="1143000"/>
          </a:xfrm>
        </p:spPr>
        <p:txBody>
          <a:bodyPr>
            <a:normAutofit fontScale="90000"/>
          </a:bodyPr>
          <a:lstStyle/>
          <a:p>
            <a:r>
              <a:rPr lang="en-GB" sz="4000" dirty="0"/>
              <a:t>Understanding Society has developed into a mixed-mode study</a:t>
            </a:r>
            <a:endParaRPr lang="en-GB" dirty="0"/>
          </a:p>
        </p:txBody>
      </p:sp>
      <p:graphicFrame>
        <p:nvGraphicFramePr>
          <p:cNvPr id="7" name="Content Placeholder 6" descr="A graph showing the increasing proportion of households issued web-first, from 13% at Wave 7 to 88% at Wave 15. It also shows the increasing proportion of all respondents who complete online. This increases from 5% at Wave 7 to 88% at Wave 15.">
            <a:extLst>
              <a:ext uri="{FF2B5EF4-FFF2-40B4-BE49-F238E27FC236}">
                <a16:creationId xmlns:a16="http://schemas.microsoft.com/office/drawing/2014/main" id="{DAF58A41-9A1B-53C3-CA27-E30B2473426C}"/>
              </a:ext>
            </a:extLst>
          </p:cNvPr>
          <p:cNvGraphicFramePr>
            <a:graphicFrameLocks noGrp="1"/>
          </p:cNvGraphicFramePr>
          <p:nvPr>
            <p:ph sz="half" idx="2"/>
            <p:extLst>
              <p:ext uri="{D42A27DB-BD31-4B8C-83A1-F6EECF244321}">
                <p14:modId xmlns:p14="http://schemas.microsoft.com/office/powerpoint/2010/main" val="4086376480"/>
              </p:ext>
            </p:extLst>
          </p:nvPr>
        </p:nvGraphicFramePr>
        <p:xfrm>
          <a:off x="335360" y="1484784"/>
          <a:ext cx="11665296" cy="46112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78605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25DF2-FF3B-C0F4-97EA-7A028D5E393F}"/>
              </a:ext>
            </a:extLst>
          </p:cNvPr>
          <p:cNvSpPr>
            <a:spLocks noGrp="1"/>
          </p:cNvSpPr>
          <p:nvPr>
            <p:ph type="title"/>
          </p:nvPr>
        </p:nvSpPr>
        <p:spPr>
          <a:xfrm>
            <a:off x="508000" y="457200"/>
            <a:ext cx="9476432" cy="1143000"/>
          </a:xfrm>
        </p:spPr>
        <p:txBody>
          <a:bodyPr>
            <a:normAutofit fontScale="90000"/>
          </a:bodyPr>
          <a:lstStyle/>
          <a:p>
            <a:r>
              <a:rPr lang="en-US" dirty="0"/>
              <a:t>Over the last ten years: Growth in smartphone ownership and daily internet use</a:t>
            </a:r>
            <a:br>
              <a:rPr lang="en-US" dirty="0"/>
            </a:br>
            <a:endParaRPr lang="en-GB" dirty="0"/>
          </a:p>
        </p:txBody>
      </p:sp>
      <p:graphicFrame>
        <p:nvGraphicFramePr>
          <p:cNvPr id="6" name="Content Placeholder 5" descr="A graph showing the increase proportion of the sample who have a smartphone (from 62% to 94%) between Wave 5 and Wave 15. Also showing the proportion of people who use the internet daily - from 65% to 90%.">
            <a:extLst>
              <a:ext uri="{FF2B5EF4-FFF2-40B4-BE49-F238E27FC236}">
                <a16:creationId xmlns:a16="http://schemas.microsoft.com/office/drawing/2014/main" id="{F1FFBDF0-1F1F-201F-9D5C-E06C0AB7C33B}"/>
              </a:ext>
            </a:extLst>
          </p:cNvPr>
          <p:cNvGraphicFramePr>
            <a:graphicFrameLocks noGrp="1"/>
          </p:cNvGraphicFramePr>
          <p:nvPr>
            <p:ph idx="1"/>
            <p:extLst>
              <p:ext uri="{D42A27DB-BD31-4B8C-83A1-F6EECF244321}">
                <p14:modId xmlns:p14="http://schemas.microsoft.com/office/powerpoint/2010/main" val="2808453019"/>
              </p:ext>
            </p:extLst>
          </p:nvPr>
        </p:nvGraphicFramePr>
        <p:xfrm>
          <a:off x="508000" y="1981200"/>
          <a:ext cx="10988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8172476D-88AA-BFA0-A2C8-2761602E3CA1}"/>
              </a:ext>
            </a:extLst>
          </p:cNvPr>
          <p:cNvSpPr txBox="1"/>
          <p:nvPr/>
        </p:nvSpPr>
        <p:spPr>
          <a:xfrm>
            <a:off x="839416" y="3198167"/>
            <a:ext cx="936104" cy="461665"/>
          </a:xfrm>
          <a:prstGeom prst="rect">
            <a:avLst/>
          </a:prstGeom>
          <a:noFill/>
        </p:spPr>
        <p:txBody>
          <a:bodyPr wrap="square" rtlCol="0">
            <a:spAutoFit/>
          </a:bodyPr>
          <a:lstStyle/>
          <a:p>
            <a:r>
              <a:rPr lang="en-GB" dirty="0">
                <a:solidFill>
                  <a:srgbClr val="FF0000"/>
                </a:solidFill>
              </a:rPr>
              <a:t>62%</a:t>
            </a:r>
          </a:p>
        </p:txBody>
      </p:sp>
      <p:sp>
        <p:nvSpPr>
          <p:cNvPr id="4" name="TextBox 3">
            <a:extLst>
              <a:ext uri="{FF2B5EF4-FFF2-40B4-BE49-F238E27FC236}">
                <a16:creationId xmlns:a16="http://schemas.microsoft.com/office/drawing/2014/main" id="{D454FB06-03C4-A9B2-7DF1-0F072F2152F8}"/>
              </a:ext>
            </a:extLst>
          </p:cNvPr>
          <p:cNvSpPr txBox="1"/>
          <p:nvPr/>
        </p:nvSpPr>
        <p:spPr>
          <a:xfrm>
            <a:off x="10560496" y="1750367"/>
            <a:ext cx="936104" cy="461665"/>
          </a:xfrm>
          <a:prstGeom prst="rect">
            <a:avLst/>
          </a:prstGeom>
          <a:noFill/>
        </p:spPr>
        <p:txBody>
          <a:bodyPr wrap="square" rtlCol="0">
            <a:spAutoFit/>
          </a:bodyPr>
          <a:lstStyle/>
          <a:p>
            <a:r>
              <a:rPr lang="en-GB" dirty="0">
                <a:solidFill>
                  <a:srgbClr val="FF0000"/>
                </a:solidFill>
              </a:rPr>
              <a:t>94%</a:t>
            </a:r>
          </a:p>
        </p:txBody>
      </p:sp>
    </p:spTree>
    <p:extLst>
      <p:ext uri="{BB962C8B-B14F-4D97-AF65-F5344CB8AC3E}">
        <p14:creationId xmlns:p14="http://schemas.microsoft.com/office/powerpoint/2010/main" val="1473828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FF5AD-3C2E-0671-678E-4C224889818B}"/>
              </a:ext>
            </a:extLst>
          </p:cNvPr>
          <p:cNvSpPr>
            <a:spLocks noGrp="1"/>
          </p:cNvSpPr>
          <p:nvPr>
            <p:ph type="title"/>
          </p:nvPr>
        </p:nvSpPr>
        <p:spPr/>
        <p:txBody>
          <a:bodyPr>
            <a:normAutofit fontScale="90000"/>
          </a:bodyPr>
          <a:lstStyle/>
          <a:p>
            <a:r>
              <a:rPr lang="en-GB" dirty="0"/>
              <a:t>What have we tried on Understanding Society?</a:t>
            </a:r>
          </a:p>
        </p:txBody>
      </p:sp>
      <p:sp>
        <p:nvSpPr>
          <p:cNvPr id="3" name="Content Placeholder 2">
            <a:extLst>
              <a:ext uri="{FF2B5EF4-FFF2-40B4-BE49-F238E27FC236}">
                <a16:creationId xmlns:a16="http://schemas.microsoft.com/office/drawing/2014/main" id="{7D94E8E3-9F53-24E6-67BB-D81FBBF4FA56}"/>
              </a:ext>
            </a:extLst>
          </p:cNvPr>
          <p:cNvSpPr>
            <a:spLocks noGrp="1"/>
          </p:cNvSpPr>
          <p:nvPr>
            <p:ph idx="1"/>
          </p:nvPr>
        </p:nvSpPr>
        <p:spPr>
          <a:xfrm>
            <a:off x="508000" y="1981200"/>
            <a:ext cx="10340528" cy="4114800"/>
          </a:xfrm>
        </p:spPr>
        <p:txBody>
          <a:bodyPr>
            <a:normAutofit/>
          </a:bodyPr>
          <a:lstStyle/>
          <a:p>
            <a:r>
              <a:rPr lang="en-GB" sz="3200" dirty="0"/>
              <a:t>Consent questions</a:t>
            </a:r>
          </a:p>
          <a:p>
            <a:pPr lvl="1"/>
            <a:r>
              <a:rPr lang="en-GB" sz="3000" dirty="0"/>
              <a:t>Link to admin data</a:t>
            </a:r>
          </a:p>
          <a:p>
            <a:pPr lvl="1"/>
            <a:r>
              <a:rPr lang="en-GB" sz="3000" dirty="0"/>
              <a:t>Link to social media data</a:t>
            </a:r>
          </a:p>
        </p:txBody>
      </p:sp>
    </p:spTree>
    <p:extLst>
      <p:ext uri="{BB962C8B-B14F-4D97-AF65-F5344CB8AC3E}">
        <p14:creationId xmlns:p14="http://schemas.microsoft.com/office/powerpoint/2010/main" val="1002761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FF5AD-3C2E-0671-678E-4C224889818B}"/>
              </a:ext>
            </a:extLst>
          </p:cNvPr>
          <p:cNvSpPr>
            <a:spLocks noGrp="1"/>
          </p:cNvSpPr>
          <p:nvPr>
            <p:ph type="title"/>
          </p:nvPr>
        </p:nvSpPr>
        <p:spPr/>
        <p:txBody>
          <a:bodyPr>
            <a:normAutofit fontScale="90000"/>
          </a:bodyPr>
          <a:lstStyle/>
          <a:p>
            <a:r>
              <a:rPr lang="en-GB" dirty="0"/>
              <a:t>What have we tried on Understanding Society? </a:t>
            </a:r>
          </a:p>
        </p:txBody>
      </p:sp>
      <p:sp>
        <p:nvSpPr>
          <p:cNvPr id="3" name="Content Placeholder 2">
            <a:extLst>
              <a:ext uri="{FF2B5EF4-FFF2-40B4-BE49-F238E27FC236}">
                <a16:creationId xmlns:a16="http://schemas.microsoft.com/office/drawing/2014/main" id="{7D94E8E3-9F53-24E6-67BB-D81FBBF4FA56}"/>
              </a:ext>
            </a:extLst>
          </p:cNvPr>
          <p:cNvSpPr>
            <a:spLocks noGrp="1"/>
          </p:cNvSpPr>
          <p:nvPr>
            <p:ph idx="1"/>
          </p:nvPr>
        </p:nvSpPr>
        <p:spPr>
          <a:xfrm>
            <a:off x="508000" y="1981200"/>
            <a:ext cx="10340528" cy="4328120"/>
          </a:xfrm>
        </p:spPr>
        <p:txBody>
          <a:bodyPr>
            <a:normAutofit fontScale="70000" lnSpcReduction="20000"/>
          </a:bodyPr>
          <a:lstStyle/>
          <a:p>
            <a:pPr marL="0" indent="0">
              <a:buNone/>
            </a:pPr>
            <a:r>
              <a:rPr lang="en-GB" dirty="0"/>
              <a:t>Apps</a:t>
            </a:r>
          </a:p>
          <a:p>
            <a:r>
              <a:rPr lang="en-GB" dirty="0"/>
              <a:t>Spending</a:t>
            </a:r>
          </a:p>
          <a:p>
            <a:pPr lvl="1"/>
            <a:r>
              <a:rPr lang="en-GB" dirty="0"/>
              <a:t>Apps with upload pictures of receipts</a:t>
            </a:r>
          </a:p>
          <a:p>
            <a:pPr lvl="1"/>
            <a:r>
              <a:rPr lang="en-GB" dirty="0"/>
              <a:t>Spending diary app</a:t>
            </a:r>
          </a:p>
          <a:p>
            <a:r>
              <a:rPr lang="en-GB" dirty="0"/>
              <a:t>Well-being</a:t>
            </a:r>
          </a:p>
          <a:p>
            <a:pPr lvl="1"/>
            <a:r>
              <a:rPr lang="en-GB" dirty="0"/>
              <a:t>Daily app-based questionnaire</a:t>
            </a:r>
          </a:p>
          <a:p>
            <a:r>
              <a:rPr lang="en-GB" dirty="0"/>
              <a:t>Bio-measures</a:t>
            </a:r>
          </a:p>
          <a:p>
            <a:pPr lvl="1"/>
            <a:r>
              <a:rPr lang="en-GB" dirty="0"/>
              <a:t>Body Volume scanning app</a:t>
            </a:r>
          </a:p>
          <a:p>
            <a:r>
              <a:rPr lang="en-GB" dirty="0"/>
              <a:t>Cognition measures</a:t>
            </a:r>
          </a:p>
          <a:p>
            <a:pPr lvl="1"/>
            <a:r>
              <a:rPr lang="en-GB" dirty="0"/>
              <a:t>“Sea Hero Quest” navigation game (Alzheimer’s Research)</a:t>
            </a:r>
          </a:p>
        </p:txBody>
      </p:sp>
    </p:spTree>
    <p:extLst>
      <p:ext uri="{BB962C8B-B14F-4D97-AF65-F5344CB8AC3E}">
        <p14:creationId xmlns:p14="http://schemas.microsoft.com/office/powerpoint/2010/main" val="20593362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85CED-FCEE-47F8-2523-3DA8ED8353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920C9E-2534-7482-BD9B-40AB4A5676F9}"/>
              </a:ext>
            </a:extLst>
          </p:cNvPr>
          <p:cNvSpPr>
            <a:spLocks noGrp="1"/>
          </p:cNvSpPr>
          <p:nvPr>
            <p:ph type="title"/>
          </p:nvPr>
        </p:nvSpPr>
        <p:spPr/>
        <p:txBody>
          <a:bodyPr>
            <a:normAutofit fontScale="90000"/>
          </a:bodyPr>
          <a:lstStyle/>
          <a:p>
            <a:r>
              <a:rPr lang="en-GB" dirty="0"/>
              <a:t>What have we tried on Understanding Society? 2</a:t>
            </a:r>
          </a:p>
        </p:txBody>
      </p:sp>
      <p:sp>
        <p:nvSpPr>
          <p:cNvPr id="3" name="Content Placeholder 2">
            <a:extLst>
              <a:ext uri="{FF2B5EF4-FFF2-40B4-BE49-F238E27FC236}">
                <a16:creationId xmlns:a16="http://schemas.microsoft.com/office/drawing/2014/main" id="{058D660A-21A7-B2A8-A776-5CBC21E78BD6}"/>
              </a:ext>
            </a:extLst>
          </p:cNvPr>
          <p:cNvSpPr>
            <a:spLocks noGrp="1"/>
          </p:cNvSpPr>
          <p:nvPr>
            <p:ph idx="1"/>
          </p:nvPr>
        </p:nvSpPr>
        <p:spPr>
          <a:xfrm>
            <a:off x="508000" y="1981200"/>
            <a:ext cx="10340528" cy="4114800"/>
          </a:xfrm>
        </p:spPr>
        <p:txBody>
          <a:bodyPr>
            <a:normAutofit fontScale="77500" lnSpcReduction="20000"/>
          </a:bodyPr>
          <a:lstStyle/>
          <a:p>
            <a:r>
              <a:rPr lang="en-GB" sz="3200" dirty="0"/>
              <a:t>Event-triggered data collection</a:t>
            </a:r>
          </a:p>
          <a:p>
            <a:pPr lvl="1"/>
            <a:r>
              <a:rPr lang="en-GB" sz="3000" dirty="0"/>
              <a:t>Monthly “life events” </a:t>
            </a:r>
          </a:p>
          <a:p>
            <a:r>
              <a:rPr lang="en-GB" sz="3200" dirty="0"/>
              <a:t>Bio-marker collection</a:t>
            </a:r>
          </a:p>
          <a:p>
            <a:pPr lvl="1"/>
            <a:r>
              <a:rPr lang="en-GB" sz="3000" dirty="0"/>
              <a:t>Microbiome sample</a:t>
            </a:r>
          </a:p>
          <a:p>
            <a:pPr lvl="1"/>
            <a:r>
              <a:rPr lang="en-GB" sz="3000" dirty="0"/>
              <a:t>Blood sample</a:t>
            </a:r>
          </a:p>
          <a:p>
            <a:pPr lvl="1"/>
            <a:r>
              <a:rPr lang="en-GB" sz="3000" dirty="0"/>
              <a:t>Hair samples</a:t>
            </a:r>
          </a:p>
          <a:p>
            <a:endParaRPr lang="en-GB" sz="3200" dirty="0"/>
          </a:p>
          <a:p>
            <a:r>
              <a:rPr lang="en-GB" sz="3200" dirty="0"/>
              <a:t>In progress</a:t>
            </a:r>
          </a:p>
          <a:p>
            <a:pPr lvl="1"/>
            <a:r>
              <a:rPr lang="en-GB" sz="3000" dirty="0"/>
              <a:t>Data donation</a:t>
            </a:r>
          </a:p>
          <a:p>
            <a:pPr lvl="1"/>
            <a:r>
              <a:rPr lang="en-GB" sz="3000" dirty="0"/>
              <a:t>Life History calendar</a:t>
            </a:r>
          </a:p>
        </p:txBody>
      </p:sp>
    </p:spTree>
    <p:extLst>
      <p:ext uri="{BB962C8B-B14F-4D97-AF65-F5344CB8AC3E}">
        <p14:creationId xmlns:p14="http://schemas.microsoft.com/office/powerpoint/2010/main" val="224216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274D2-3B97-BBF8-2E6C-48728BDD0D27}"/>
              </a:ext>
            </a:extLst>
          </p:cNvPr>
          <p:cNvSpPr>
            <a:spLocks noGrp="1"/>
          </p:cNvSpPr>
          <p:nvPr>
            <p:ph type="title"/>
          </p:nvPr>
        </p:nvSpPr>
        <p:spPr/>
        <p:txBody>
          <a:bodyPr>
            <a:normAutofit fontScale="90000"/>
          </a:bodyPr>
          <a:lstStyle/>
          <a:p>
            <a:r>
              <a:rPr lang="en-GB" dirty="0"/>
              <a:t>Experiments on the Innovation Panel to carry out additional tasks</a:t>
            </a:r>
          </a:p>
        </p:txBody>
      </p:sp>
      <p:sp>
        <p:nvSpPr>
          <p:cNvPr id="3" name="Content Placeholder 2">
            <a:extLst>
              <a:ext uri="{FF2B5EF4-FFF2-40B4-BE49-F238E27FC236}">
                <a16:creationId xmlns:a16="http://schemas.microsoft.com/office/drawing/2014/main" id="{EB508F95-0D76-AFDD-90CB-E1CB9F7471B2}"/>
              </a:ext>
            </a:extLst>
          </p:cNvPr>
          <p:cNvSpPr>
            <a:spLocks noGrp="1"/>
          </p:cNvSpPr>
          <p:nvPr>
            <p:ph idx="1"/>
          </p:nvPr>
        </p:nvSpPr>
        <p:spPr>
          <a:xfrm>
            <a:off x="508000" y="1981200"/>
            <a:ext cx="9836472" cy="4114800"/>
          </a:xfrm>
        </p:spPr>
        <p:txBody>
          <a:bodyPr>
            <a:normAutofit/>
          </a:bodyPr>
          <a:lstStyle/>
          <a:p>
            <a:r>
              <a:rPr lang="en-GB" sz="2800" dirty="0"/>
              <a:t>Annual call for proposals for new content and/or experiments</a:t>
            </a:r>
          </a:p>
          <a:p>
            <a:r>
              <a:rPr lang="en-GB" sz="2800" dirty="0"/>
              <a:t>https://www.understandingsociety.ac.uk/innovation-panel-competition/</a:t>
            </a:r>
          </a:p>
          <a:p>
            <a:r>
              <a:rPr lang="en-GB" sz="2800" dirty="0"/>
              <a:t>Either proposed and designed by us</a:t>
            </a:r>
          </a:p>
          <a:p>
            <a:r>
              <a:rPr lang="en-GB" sz="2800" dirty="0"/>
              <a:t>Or proposed by external researchers</a:t>
            </a:r>
          </a:p>
          <a:p>
            <a:pPr lvl="1"/>
            <a:r>
              <a:rPr lang="en-GB" sz="2800" dirty="0"/>
              <a:t>And we negotiate to add methodological experiments </a:t>
            </a:r>
          </a:p>
        </p:txBody>
      </p:sp>
    </p:spTree>
    <p:extLst>
      <p:ext uri="{BB962C8B-B14F-4D97-AF65-F5344CB8AC3E}">
        <p14:creationId xmlns:p14="http://schemas.microsoft.com/office/powerpoint/2010/main" val="24307377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B8BCB-6CAB-CCCC-7729-5A31776AB58C}"/>
              </a:ext>
            </a:extLst>
          </p:cNvPr>
          <p:cNvSpPr>
            <a:spLocks noGrp="1"/>
          </p:cNvSpPr>
          <p:nvPr>
            <p:ph type="title"/>
          </p:nvPr>
        </p:nvSpPr>
        <p:spPr/>
        <p:txBody>
          <a:bodyPr>
            <a:normAutofit/>
          </a:bodyPr>
          <a:lstStyle/>
          <a:p>
            <a:r>
              <a:rPr lang="en-GB" dirty="0"/>
              <a:t>With new content, we need to think…</a:t>
            </a:r>
          </a:p>
        </p:txBody>
      </p:sp>
      <p:sp>
        <p:nvSpPr>
          <p:cNvPr id="3" name="Content Placeholder 2">
            <a:extLst>
              <a:ext uri="{FF2B5EF4-FFF2-40B4-BE49-F238E27FC236}">
                <a16:creationId xmlns:a16="http://schemas.microsoft.com/office/drawing/2014/main" id="{3E6F4F50-145F-AF06-E15B-0745D468C8A6}"/>
              </a:ext>
            </a:extLst>
          </p:cNvPr>
          <p:cNvSpPr>
            <a:spLocks noGrp="1"/>
          </p:cNvSpPr>
          <p:nvPr>
            <p:ph idx="1"/>
          </p:nvPr>
        </p:nvSpPr>
        <p:spPr/>
        <p:txBody>
          <a:bodyPr/>
          <a:lstStyle/>
          <a:p>
            <a:r>
              <a:rPr lang="en-GB" sz="3200" dirty="0"/>
              <a:t>What are the research questions? </a:t>
            </a:r>
          </a:p>
          <a:p>
            <a:r>
              <a:rPr lang="en-GB" sz="3200" dirty="0"/>
              <a:t>How do we define the concepts of interest?</a:t>
            </a:r>
          </a:p>
          <a:p>
            <a:r>
              <a:rPr lang="en-GB" sz="3200" dirty="0"/>
              <a:t>What do we want the data to “look like”?</a:t>
            </a:r>
          </a:p>
          <a:p>
            <a:pPr lvl="1"/>
            <a:r>
              <a:rPr lang="en-GB" sz="3000" dirty="0"/>
              <a:t>Unit of analysis</a:t>
            </a:r>
          </a:p>
          <a:p>
            <a:pPr lvl="1"/>
            <a:r>
              <a:rPr lang="en-GB" sz="3000" dirty="0"/>
              <a:t>Granularity</a:t>
            </a:r>
          </a:p>
          <a:p>
            <a:pPr lvl="1"/>
            <a:r>
              <a:rPr lang="en-GB" sz="3000" dirty="0"/>
              <a:t>Regularity</a:t>
            </a:r>
          </a:p>
          <a:p>
            <a:endParaRPr lang="en-GB" sz="3200" dirty="0"/>
          </a:p>
        </p:txBody>
      </p:sp>
    </p:spTree>
    <p:extLst>
      <p:ext uri="{BB962C8B-B14F-4D97-AF65-F5344CB8AC3E}">
        <p14:creationId xmlns:p14="http://schemas.microsoft.com/office/powerpoint/2010/main" val="8876914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D5404-3BDA-EA78-F2E8-AB5496E13520}"/>
              </a:ext>
            </a:extLst>
          </p:cNvPr>
          <p:cNvSpPr>
            <a:spLocks noGrp="1"/>
          </p:cNvSpPr>
          <p:nvPr>
            <p:ph type="title"/>
          </p:nvPr>
        </p:nvSpPr>
        <p:spPr/>
        <p:txBody>
          <a:bodyPr/>
          <a:lstStyle/>
          <a:p>
            <a:r>
              <a:rPr lang="en-GB" dirty="0"/>
              <a:t>What can we ask respondents to do? </a:t>
            </a:r>
          </a:p>
        </p:txBody>
      </p:sp>
      <p:sp>
        <p:nvSpPr>
          <p:cNvPr id="5" name="Content Placeholder 4">
            <a:extLst>
              <a:ext uri="{FF2B5EF4-FFF2-40B4-BE49-F238E27FC236}">
                <a16:creationId xmlns:a16="http://schemas.microsoft.com/office/drawing/2014/main" id="{DA58D53E-A95C-6D0F-3FCA-16A58FDCA16F}"/>
              </a:ext>
            </a:extLst>
          </p:cNvPr>
          <p:cNvSpPr>
            <a:spLocks noGrp="1"/>
          </p:cNvSpPr>
          <p:nvPr>
            <p:ph idx="1"/>
          </p:nvPr>
        </p:nvSpPr>
        <p:spPr/>
        <p:txBody>
          <a:bodyPr/>
          <a:lstStyle/>
          <a:p>
            <a:r>
              <a:rPr lang="en-GB" sz="3200" dirty="0"/>
              <a:t>What can respondents do?</a:t>
            </a:r>
          </a:p>
          <a:p>
            <a:r>
              <a:rPr lang="en-GB" sz="3200" dirty="0"/>
              <a:t>What are they willing to do? </a:t>
            </a:r>
          </a:p>
          <a:p>
            <a:r>
              <a:rPr lang="en-GB" sz="3200" dirty="0"/>
              <a:t>How can we make the task as easy as possible?</a:t>
            </a:r>
          </a:p>
          <a:p>
            <a:r>
              <a:rPr lang="en-GB" sz="3200" dirty="0"/>
              <a:t>Balance against burden</a:t>
            </a:r>
          </a:p>
          <a:p>
            <a:pPr lvl="1"/>
            <a:endParaRPr lang="en-GB" sz="3000" dirty="0"/>
          </a:p>
        </p:txBody>
      </p:sp>
    </p:spTree>
    <p:extLst>
      <p:ext uri="{BB962C8B-B14F-4D97-AF65-F5344CB8AC3E}">
        <p14:creationId xmlns:p14="http://schemas.microsoft.com/office/powerpoint/2010/main" val="23598029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49C0A-9577-472C-B39C-CBA8CD9A9642}"/>
              </a:ext>
            </a:extLst>
          </p:cNvPr>
          <p:cNvSpPr>
            <a:spLocks noGrp="1"/>
          </p:cNvSpPr>
          <p:nvPr>
            <p:ph type="title"/>
          </p:nvPr>
        </p:nvSpPr>
        <p:spPr/>
        <p:txBody>
          <a:bodyPr/>
          <a:lstStyle/>
          <a:p>
            <a:r>
              <a:rPr lang="en-GB" dirty="0"/>
              <a:t>Can respondents answer question?</a:t>
            </a:r>
          </a:p>
        </p:txBody>
      </p:sp>
      <p:sp>
        <p:nvSpPr>
          <p:cNvPr id="3" name="Content Placeholder 2">
            <a:extLst>
              <a:ext uri="{FF2B5EF4-FFF2-40B4-BE49-F238E27FC236}">
                <a16:creationId xmlns:a16="http://schemas.microsoft.com/office/drawing/2014/main" id="{49D64B8A-7FF4-416E-BC2C-586AE5EC08DC}"/>
              </a:ext>
            </a:extLst>
          </p:cNvPr>
          <p:cNvSpPr>
            <a:spLocks noGrp="1"/>
          </p:cNvSpPr>
          <p:nvPr>
            <p:ph idx="1"/>
          </p:nvPr>
        </p:nvSpPr>
        <p:spPr/>
        <p:txBody>
          <a:bodyPr/>
          <a:lstStyle/>
          <a:p>
            <a:r>
              <a:rPr lang="en-GB" dirty="0"/>
              <a:t>Cognitive response process</a:t>
            </a:r>
          </a:p>
          <a:p>
            <a:endParaRPr lang="en-GB" dirty="0"/>
          </a:p>
          <a:p>
            <a:endParaRPr lang="en-GB" dirty="0"/>
          </a:p>
          <a:p>
            <a:r>
              <a:rPr lang="en-GB" sz="2000" dirty="0"/>
              <a:t>Do respondents know information?</a:t>
            </a:r>
          </a:p>
          <a:p>
            <a:r>
              <a:rPr lang="en-GB" sz="2000" dirty="0"/>
              <a:t>Easy to recall?</a:t>
            </a:r>
          </a:p>
          <a:p>
            <a:r>
              <a:rPr lang="en-GB" sz="2000" dirty="0"/>
              <a:t>Are they willing to report? </a:t>
            </a:r>
          </a:p>
          <a:p>
            <a:endParaRPr lang="en-GB" dirty="0"/>
          </a:p>
          <a:p>
            <a:endParaRPr lang="en-GB" dirty="0"/>
          </a:p>
          <a:p>
            <a:endParaRPr lang="en-GB" sz="1400" dirty="0"/>
          </a:p>
        </p:txBody>
      </p:sp>
      <p:grpSp>
        <p:nvGrpSpPr>
          <p:cNvPr id="5" name="Group 189" descr="The cognitive response process - boxes indicating Comprehension, Retrieval, Judgment, Response, with arrows between the boxes to show that it's an iterative process. ">
            <a:extLst>
              <a:ext uri="{FF2B5EF4-FFF2-40B4-BE49-F238E27FC236}">
                <a16:creationId xmlns:a16="http://schemas.microsoft.com/office/drawing/2014/main" id="{AEC74F5C-8ABA-4B8C-9FCA-40360BBDC5CA}"/>
              </a:ext>
            </a:extLst>
          </p:cNvPr>
          <p:cNvGrpSpPr>
            <a:grpSpLocks/>
          </p:cNvGrpSpPr>
          <p:nvPr/>
        </p:nvGrpSpPr>
        <p:grpSpPr bwMode="auto">
          <a:xfrm>
            <a:off x="1703301" y="3068960"/>
            <a:ext cx="8634085" cy="440916"/>
            <a:chOff x="1913" y="4784"/>
            <a:chExt cx="13124" cy="641"/>
          </a:xfrm>
          <a:solidFill>
            <a:schemeClr val="tx1"/>
          </a:solidFill>
        </p:grpSpPr>
        <p:sp>
          <p:nvSpPr>
            <p:cNvPr id="6" name="AutoShape 190">
              <a:extLst>
                <a:ext uri="{FF2B5EF4-FFF2-40B4-BE49-F238E27FC236}">
                  <a16:creationId xmlns:a16="http://schemas.microsoft.com/office/drawing/2014/main" id="{762D794A-D22C-415B-B6E4-D813F8AB1E39}"/>
                </a:ext>
              </a:extLst>
            </p:cNvPr>
            <p:cNvSpPr>
              <a:spLocks noChangeArrowheads="1"/>
            </p:cNvSpPr>
            <p:nvPr/>
          </p:nvSpPr>
          <p:spPr bwMode="auto">
            <a:xfrm>
              <a:off x="1913" y="4784"/>
              <a:ext cx="2726" cy="628"/>
            </a:xfrm>
            <a:prstGeom prst="flowChartProcess">
              <a:avLst/>
            </a:prstGeom>
            <a:noFill/>
            <a:ln w="3175">
              <a:solidFill>
                <a:srgbClr val="000000"/>
              </a:solidFill>
              <a:miter lim="800000"/>
              <a:headEnd/>
              <a:tailEnd/>
            </a:ln>
          </p:spPr>
          <p:txBody>
            <a:bodyPr vert="horz" wrap="square" lIns="91440" tIns="45720" rIns="91440" bIns="45720" numCol="1" anchor="ctr" anchorCtr="0" compatLnSpc="1">
              <a:prstTxWarp prst="textNoShape">
                <a:avLst/>
              </a:prstTxWarp>
            </a:bodyPr>
            <a:lstStyle/>
            <a:p>
              <a:pPr algn="ctr" eaLnBrk="1" hangingPunct="1"/>
              <a:r>
                <a:rPr lang="en-US" sz="1600" b="1" dirty="0">
                  <a:ea typeface="Times New Roman" pitchFamily="18" charset="0"/>
                  <a:cs typeface="Arial" pitchFamily="34" charset="0"/>
                </a:rPr>
                <a:t>Comprehension</a:t>
              </a:r>
              <a:endParaRPr lang="en-US" sz="1400" b="1" dirty="0">
                <a:cs typeface="Arial" pitchFamily="34" charset="0"/>
              </a:endParaRPr>
            </a:p>
          </p:txBody>
        </p:sp>
        <p:sp>
          <p:nvSpPr>
            <p:cNvPr id="7" name="AutoShape 191">
              <a:extLst>
                <a:ext uri="{FF2B5EF4-FFF2-40B4-BE49-F238E27FC236}">
                  <a16:creationId xmlns:a16="http://schemas.microsoft.com/office/drawing/2014/main" id="{0838CAE6-4385-4985-9C29-1B844E96E9C0}"/>
                </a:ext>
              </a:extLst>
            </p:cNvPr>
            <p:cNvSpPr>
              <a:spLocks noChangeArrowheads="1"/>
            </p:cNvSpPr>
            <p:nvPr/>
          </p:nvSpPr>
          <p:spPr bwMode="auto">
            <a:xfrm>
              <a:off x="6167" y="4797"/>
              <a:ext cx="1916" cy="628"/>
            </a:xfrm>
            <a:prstGeom prst="flowChartProcess">
              <a:avLst/>
            </a:prstGeom>
            <a:noFill/>
            <a:ln w="3175">
              <a:solidFill>
                <a:srgbClr val="000000"/>
              </a:solidFill>
              <a:miter lim="800000"/>
              <a:headEnd/>
              <a:tailEnd/>
            </a:ln>
          </p:spPr>
          <p:txBody>
            <a:bodyPr vert="horz" wrap="square" lIns="91440" tIns="45720" rIns="91440" bIns="45720" numCol="1" anchor="ctr" anchorCtr="0" compatLnSpc="1">
              <a:prstTxWarp prst="textNoShape">
                <a:avLst/>
              </a:prstTxWarp>
            </a:bodyPr>
            <a:lstStyle/>
            <a:p>
              <a:pPr algn="ctr" eaLnBrk="1" hangingPunct="1"/>
              <a:r>
                <a:rPr lang="en-US" sz="1600" b="1" dirty="0">
                  <a:ea typeface="Times New Roman" pitchFamily="18" charset="0"/>
                  <a:cs typeface="Arial" pitchFamily="34" charset="0"/>
                </a:rPr>
                <a:t>Retrieval</a:t>
              </a:r>
            </a:p>
          </p:txBody>
        </p:sp>
        <p:sp>
          <p:nvSpPr>
            <p:cNvPr id="8" name="AutoShape 192">
              <a:extLst>
                <a:ext uri="{FF2B5EF4-FFF2-40B4-BE49-F238E27FC236}">
                  <a16:creationId xmlns:a16="http://schemas.microsoft.com/office/drawing/2014/main" id="{7D2A61D1-45A5-4308-90A5-3F373F1FFBD8}"/>
                </a:ext>
              </a:extLst>
            </p:cNvPr>
            <p:cNvSpPr>
              <a:spLocks noChangeArrowheads="1"/>
            </p:cNvSpPr>
            <p:nvPr/>
          </p:nvSpPr>
          <p:spPr bwMode="auto">
            <a:xfrm>
              <a:off x="9644" y="4797"/>
              <a:ext cx="1916" cy="628"/>
            </a:xfrm>
            <a:prstGeom prst="flowChartProcess">
              <a:avLst/>
            </a:prstGeom>
            <a:noFill/>
            <a:ln w="3175">
              <a:solidFill>
                <a:srgbClr val="000000"/>
              </a:solidFill>
              <a:miter lim="800000"/>
              <a:headEnd/>
              <a:tailEnd/>
            </a:ln>
          </p:spPr>
          <p:txBody>
            <a:bodyPr vert="horz" wrap="square" lIns="91440" tIns="45720" rIns="91440" bIns="45720" numCol="1" anchor="ctr" anchorCtr="0" compatLnSpc="1">
              <a:prstTxWarp prst="textNoShape">
                <a:avLst/>
              </a:prstTxWarp>
            </a:bodyPr>
            <a:lstStyle/>
            <a:p>
              <a:pPr algn="ctr" eaLnBrk="1" hangingPunct="1"/>
              <a:r>
                <a:rPr lang="en-US" sz="1600" b="1" dirty="0">
                  <a:ea typeface="Times New Roman" pitchFamily="18" charset="0"/>
                  <a:cs typeface="Arial" pitchFamily="34" charset="0"/>
                </a:rPr>
                <a:t>Judgment</a:t>
              </a:r>
              <a:endParaRPr lang="en-US" sz="1400" b="1" dirty="0">
                <a:cs typeface="Arial" pitchFamily="34" charset="0"/>
              </a:endParaRPr>
            </a:p>
          </p:txBody>
        </p:sp>
        <p:sp>
          <p:nvSpPr>
            <p:cNvPr id="9" name="AutoShape 193">
              <a:extLst>
                <a:ext uri="{FF2B5EF4-FFF2-40B4-BE49-F238E27FC236}">
                  <a16:creationId xmlns:a16="http://schemas.microsoft.com/office/drawing/2014/main" id="{281770D4-3EBA-4D9A-B1E9-35F9A3757623}"/>
                </a:ext>
              </a:extLst>
            </p:cNvPr>
            <p:cNvSpPr>
              <a:spLocks noChangeArrowheads="1"/>
            </p:cNvSpPr>
            <p:nvPr/>
          </p:nvSpPr>
          <p:spPr bwMode="auto">
            <a:xfrm>
              <a:off x="13121" y="4797"/>
              <a:ext cx="1916" cy="628"/>
            </a:xfrm>
            <a:prstGeom prst="flowChartProcess">
              <a:avLst/>
            </a:prstGeom>
            <a:noFill/>
            <a:ln w="3175">
              <a:solidFill>
                <a:srgbClr val="000000"/>
              </a:solidFill>
              <a:miter lim="800000"/>
              <a:headEnd/>
              <a:tailEnd/>
            </a:ln>
          </p:spPr>
          <p:txBody>
            <a:bodyPr vert="horz" wrap="square" lIns="91440" tIns="45720" rIns="91440" bIns="45720" numCol="1" anchor="ctr" anchorCtr="0" compatLnSpc="1">
              <a:prstTxWarp prst="textNoShape">
                <a:avLst/>
              </a:prstTxWarp>
            </a:bodyPr>
            <a:lstStyle/>
            <a:p>
              <a:pPr algn="ctr" eaLnBrk="1" hangingPunct="1"/>
              <a:r>
                <a:rPr lang="en-US" sz="1600" b="1" dirty="0">
                  <a:ea typeface="Times New Roman" pitchFamily="18" charset="0"/>
                  <a:cs typeface="Arial" pitchFamily="34" charset="0"/>
                </a:rPr>
                <a:t>Response</a:t>
              </a:r>
              <a:endParaRPr lang="en-US" sz="1400" b="1" dirty="0">
                <a:cs typeface="Arial" pitchFamily="34" charset="0"/>
              </a:endParaRPr>
            </a:p>
          </p:txBody>
        </p:sp>
        <p:sp>
          <p:nvSpPr>
            <p:cNvPr id="10" name="AutoShape 194">
              <a:extLst>
                <a:ext uri="{FF2B5EF4-FFF2-40B4-BE49-F238E27FC236}">
                  <a16:creationId xmlns:a16="http://schemas.microsoft.com/office/drawing/2014/main" id="{621BAE8B-2C54-421A-AAAA-BCAEB5B4A012}"/>
                </a:ext>
              </a:extLst>
            </p:cNvPr>
            <p:cNvSpPr>
              <a:spLocks noChangeShapeType="1"/>
            </p:cNvSpPr>
            <p:nvPr/>
          </p:nvSpPr>
          <p:spPr bwMode="auto">
            <a:xfrm>
              <a:off x="4607" y="5092"/>
              <a:ext cx="1560" cy="0"/>
            </a:xfrm>
            <a:prstGeom prst="straightConnector1">
              <a:avLst/>
            </a:prstGeom>
            <a:grpFill/>
            <a:ln w="38100">
              <a:solidFill>
                <a:schemeClr val="tx1"/>
              </a:solidFill>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sp>
          <p:nvSpPr>
            <p:cNvPr id="11" name="AutoShape 195">
              <a:extLst>
                <a:ext uri="{FF2B5EF4-FFF2-40B4-BE49-F238E27FC236}">
                  <a16:creationId xmlns:a16="http://schemas.microsoft.com/office/drawing/2014/main" id="{C62CE5F7-38AD-42C6-8F27-B697B3C474AB}"/>
                </a:ext>
              </a:extLst>
            </p:cNvPr>
            <p:cNvSpPr>
              <a:spLocks noChangeShapeType="1"/>
            </p:cNvSpPr>
            <p:nvPr/>
          </p:nvSpPr>
          <p:spPr bwMode="auto">
            <a:xfrm>
              <a:off x="8099" y="5092"/>
              <a:ext cx="1560" cy="0"/>
            </a:xfrm>
            <a:prstGeom prst="straightConnector1">
              <a:avLst/>
            </a:prstGeom>
            <a:grpFill/>
            <a:ln w="38100">
              <a:solidFill>
                <a:schemeClr val="tx1"/>
              </a:solidFill>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sp>
          <p:nvSpPr>
            <p:cNvPr id="12" name="AutoShape 196">
              <a:extLst>
                <a:ext uri="{FF2B5EF4-FFF2-40B4-BE49-F238E27FC236}">
                  <a16:creationId xmlns:a16="http://schemas.microsoft.com/office/drawing/2014/main" id="{B0006689-BCF7-462F-A63E-5CB7B16E35A2}"/>
                </a:ext>
              </a:extLst>
            </p:cNvPr>
            <p:cNvSpPr>
              <a:spLocks noChangeShapeType="1"/>
            </p:cNvSpPr>
            <p:nvPr/>
          </p:nvSpPr>
          <p:spPr bwMode="auto">
            <a:xfrm>
              <a:off x="11576" y="5092"/>
              <a:ext cx="1560" cy="0"/>
            </a:xfrm>
            <a:prstGeom prst="straightConnector1">
              <a:avLst/>
            </a:prstGeom>
            <a:grpFill/>
            <a:ln w="38100">
              <a:solidFill>
                <a:schemeClr val="tx1"/>
              </a:solidFill>
              <a:round/>
              <a:headEnd/>
              <a:tailEnd type="triangle" w="med" len="med"/>
            </a:ln>
          </p:spPr>
          <p:txBody>
            <a:bodyPr vert="horz" wrap="square" lIns="91440" tIns="45720" rIns="91440" bIns="45720" numCol="1" anchor="t" anchorCtr="0" compatLnSpc="1">
              <a:prstTxWarp prst="textNoShape">
                <a:avLst/>
              </a:prstTxWarp>
            </a:bodyPr>
            <a:lstStyle/>
            <a:p>
              <a:endParaRPr lang="en-GB"/>
            </a:p>
          </p:txBody>
        </p:sp>
      </p:grpSp>
      <p:cxnSp>
        <p:nvCxnSpPr>
          <p:cNvPr id="14" name="Connector: Curved 13">
            <a:extLst>
              <a:ext uri="{FF2B5EF4-FFF2-40B4-BE49-F238E27FC236}">
                <a16:creationId xmlns:a16="http://schemas.microsoft.com/office/drawing/2014/main" id="{CFCC3DAA-2AC8-448B-8785-B20F5858282F}"/>
              </a:ext>
              <a:ext uri="{C183D7F6-B498-43B3-948B-1728B52AA6E4}">
                <adec:decorative xmlns:adec="http://schemas.microsoft.com/office/drawing/2017/decorative" val="1"/>
              </a:ext>
            </a:extLst>
          </p:cNvPr>
          <p:cNvCxnSpPr>
            <a:cxnSpLocks/>
            <a:stCxn id="7" idx="0"/>
            <a:endCxn id="6" idx="0"/>
          </p:cNvCxnSpPr>
          <p:nvPr/>
        </p:nvCxnSpPr>
        <p:spPr bwMode="auto">
          <a:xfrm rot="16200000" flipV="1">
            <a:off x="3861627" y="1807331"/>
            <a:ext cx="8942" cy="2532200"/>
          </a:xfrm>
          <a:prstGeom prst="curvedConnector3">
            <a:avLst>
              <a:gd name="adj1" fmla="val 2656475"/>
            </a:avLst>
          </a:prstGeom>
          <a:solidFill>
            <a:schemeClr val="accent1"/>
          </a:solidFill>
          <a:ln w="28575" cap="flat" cmpd="sng" algn="ctr">
            <a:solidFill>
              <a:schemeClr val="tx1"/>
            </a:solidFill>
            <a:prstDash val="sysDot"/>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Connector: Curved 28">
            <a:extLst>
              <a:ext uri="{FF2B5EF4-FFF2-40B4-BE49-F238E27FC236}">
                <a16:creationId xmlns:a16="http://schemas.microsoft.com/office/drawing/2014/main" id="{CC02489A-1787-4067-9A3F-CF9A19D31FDE}"/>
              </a:ext>
              <a:ext uri="{C183D7F6-B498-43B3-948B-1728B52AA6E4}">
                <adec:decorative xmlns:adec="http://schemas.microsoft.com/office/drawing/2017/decorative" val="1"/>
              </a:ext>
            </a:extLst>
          </p:cNvPr>
          <p:cNvCxnSpPr>
            <a:stCxn id="9" idx="2"/>
            <a:endCxn id="7" idx="2"/>
          </p:cNvCxnSpPr>
          <p:nvPr/>
        </p:nvCxnSpPr>
        <p:spPr bwMode="auto">
          <a:xfrm rot="5400000">
            <a:off x="7419665" y="1222409"/>
            <a:ext cx="12700" cy="4574934"/>
          </a:xfrm>
          <a:prstGeom prst="curvedConnector3">
            <a:avLst>
              <a:gd name="adj1" fmla="val 3080984"/>
            </a:avLst>
          </a:prstGeom>
          <a:solidFill>
            <a:schemeClr val="accent1"/>
          </a:solidFill>
          <a:ln w="28575" cap="flat" cmpd="sng" algn="ctr">
            <a:solidFill>
              <a:schemeClr val="tx1"/>
            </a:solidFill>
            <a:prstDash val="sysDot"/>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Connector: Curved 32">
            <a:extLst>
              <a:ext uri="{FF2B5EF4-FFF2-40B4-BE49-F238E27FC236}">
                <a16:creationId xmlns:a16="http://schemas.microsoft.com/office/drawing/2014/main" id="{5F159D95-7F7C-441E-BCE3-132DCF4000B4}"/>
              </a:ext>
              <a:ext uri="{C183D7F6-B498-43B3-948B-1728B52AA6E4}">
                <adec:decorative xmlns:adec="http://schemas.microsoft.com/office/drawing/2017/decorative" val="1"/>
              </a:ext>
            </a:extLst>
          </p:cNvPr>
          <p:cNvCxnSpPr>
            <a:cxnSpLocks/>
            <a:stCxn id="9" idx="2"/>
            <a:endCxn id="6" idx="2"/>
          </p:cNvCxnSpPr>
          <p:nvPr/>
        </p:nvCxnSpPr>
        <p:spPr bwMode="auto">
          <a:xfrm rot="5400000" flipH="1">
            <a:off x="6149094" y="-48161"/>
            <a:ext cx="8942" cy="7107133"/>
          </a:xfrm>
          <a:prstGeom prst="curvedConnector3">
            <a:avLst>
              <a:gd name="adj1" fmla="val -3497540"/>
            </a:avLst>
          </a:prstGeom>
          <a:solidFill>
            <a:schemeClr val="accent1"/>
          </a:solidFill>
          <a:ln w="28575" cap="flat" cmpd="sng" algn="ctr">
            <a:solidFill>
              <a:schemeClr val="tx1"/>
            </a:solidFill>
            <a:prstDash val="sysDot"/>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Connector: Curved 36">
            <a:extLst>
              <a:ext uri="{FF2B5EF4-FFF2-40B4-BE49-F238E27FC236}">
                <a16:creationId xmlns:a16="http://schemas.microsoft.com/office/drawing/2014/main" id="{8E2BF66C-60DA-4A5B-B397-36E134869CD4}"/>
              </a:ext>
              <a:ext uri="{C183D7F6-B498-43B3-948B-1728B52AA6E4}">
                <adec:decorative xmlns:adec="http://schemas.microsoft.com/office/drawing/2017/decorative" val="1"/>
              </a:ext>
            </a:extLst>
          </p:cNvPr>
          <p:cNvCxnSpPr>
            <a:cxnSpLocks/>
            <a:stCxn id="8" idx="2"/>
            <a:endCxn id="6" idx="2"/>
          </p:cNvCxnSpPr>
          <p:nvPr/>
        </p:nvCxnSpPr>
        <p:spPr bwMode="auto">
          <a:xfrm rot="5400000" flipH="1">
            <a:off x="5005360" y="1095572"/>
            <a:ext cx="8942" cy="4819666"/>
          </a:xfrm>
          <a:prstGeom prst="curvedConnector3">
            <a:avLst>
              <a:gd name="adj1" fmla="val -2556475"/>
            </a:avLst>
          </a:prstGeom>
          <a:solidFill>
            <a:schemeClr val="accent1"/>
          </a:solidFill>
          <a:ln w="28575" cap="flat" cmpd="sng" algn="ctr">
            <a:solidFill>
              <a:schemeClr val="tx1"/>
            </a:solidFill>
            <a:prstDash val="sysDot"/>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Connector: Curved 15">
            <a:extLst>
              <a:ext uri="{FF2B5EF4-FFF2-40B4-BE49-F238E27FC236}">
                <a16:creationId xmlns:a16="http://schemas.microsoft.com/office/drawing/2014/main" id="{61C27DD6-B8FC-4649-8B48-41594F4D12C1}"/>
              </a:ext>
              <a:ext uri="{C183D7F6-B498-43B3-948B-1728B52AA6E4}">
                <adec:decorative xmlns:adec="http://schemas.microsoft.com/office/drawing/2017/decorative" val="1"/>
              </a:ext>
            </a:extLst>
          </p:cNvPr>
          <p:cNvCxnSpPr>
            <a:stCxn id="9" idx="0"/>
            <a:endCxn id="8" idx="0"/>
          </p:cNvCxnSpPr>
          <p:nvPr/>
        </p:nvCxnSpPr>
        <p:spPr bwMode="auto">
          <a:xfrm rot="16200000" flipV="1">
            <a:off x="8563399" y="1934169"/>
            <a:ext cx="12700" cy="2287467"/>
          </a:xfrm>
          <a:prstGeom prst="curvedConnector3">
            <a:avLst>
              <a:gd name="adj1" fmla="val 3655220"/>
            </a:avLst>
          </a:prstGeom>
          <a:solidFill>
            <a:schemeClr val="accent1"/>
          </a:solidFill>
          <a:ln w="28575" cap="flat" cmpd="sng" algn="ctr">
            <a:solidFill>
              <a:schemeClr val="tx1"/>
            </a:solidFill>
            <a:prstDash val="sysDot"/>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Connector: Curved 17">
            <a:extLst>
              <a:ext uri="{FF2B5EF4-FFF2-40B4-BE49-F238E27FC236}">
                <a16:creationId xmlns:a16="http://schemas.microsoft.com/office/drawing/2014/main" id="{F0A96666-B923-4686-A4A8-29E4D2759542}"/>
              </a:ext>
              <a:ext uri="{C183D7F6-B498-43B3-948B-1728B52AA6E4}">
                <adec:decorative xmlns:adec="http://schemas.microsoft.com/office/drawing/2017/decorative" val="1"/>
              </a:ext>
            </a:extLst>
          </p:cNvPr>
          <p:cNvCxnSpPr>
            <a:stCxn id="8" idx="0"/>
            <a:endCxn id="7" idx="0"/>
          </p:cNvCxnSpPr>
          <p:nvPr/>
        </p:nvCxnSpPr>
        <p:spPr bwMode="auto">
          <a:xfrm rot="16200000" flipV="1">
            <a:off x="6275932" y="1934169"/>
            <a:ext cx="12700" cy="2287467"/>
          </a:xfrm>
          <a:prstGeom prst="curvedConnector3">
            <a:avLst>
              <a:gd name="adj1" fmla="val 3169307"/>
            </a:avLst>
          </a:prstGeom>
          <a:solidFill>
            <a:schemeClr val="accent1"/>
          </a:solidFill>
          <a:ln w="28575" cap="flat" cmpd="sng" algn="ctr">
            <a:solidFill>
              <a:schemeClr val="tx1"/>
            </a:solidFill>
            <a:prstDash val="sysDot"/>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Rectangle 41">
            <a:extLst>
              <a:ext uri="{FF2B5EF4-FFF2-40B4-BE49-F238E27FC236}">
                <a16:creationId xmlns:a16="http://schemas.microsoft.com/office/drawing/2014/main" id="{58B33B30-1AE1-4262-A4A0-A5A2F96D1F4E}"/>
              </a:ext>
              <a:ext uri="{C183D7F6-B498-43B3-948B-1728B52AA6E4}">
                <adec:decorative xmlns:adec="http://schemas.microsoft.com/office/drawing/2017/decorative" val="1"/>
              </a:ext>
            </a:extLst>
          </p:cNvPr>
          <p:cNvSpPr/>
          <p:nvPr/>
        </p:nvSpPr>
        <p:spPr bwMode="auto">
          <a:xfrm>
            <a:off x="289845" y="4017010"/>
            <a:ext cx="5472608" cy="157878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a:latin typeface="Arial" charset="0"/>
            </a:endParaRPr>
          </a:p>
        </p:txBody>
      </p:sp>
      <p:sp>
        <p:nvSpPr>
          <p:cNvPr id="4" name="TextBox 3">
            <a:extLst>
              <a:ext uri="{FF2B5EF4-FFF2-40B4-BE49-F238E27FC236}">
                <a16:creationId xmlns:a16="http://schemas.microsoft.com/office/drawing/2014/main" id="{D999077F-BC2C-4417-B6E8-E40377C7E69A}"/>
              </a:ext>
            </a:extLst>
          </p:cNvPr>
          <p:cNvSpPr txBox="1"/>
          <p:nvPr/>
        </p:nvSpPr>
        <p:spPr>
          <a:xfrm>
            <a:off x="1905000" y="6381328"/>
            <a:ext cx="8382000" cy="523220"/>
          </a:xfrm>
          <a:prstGeom prst="rect">
            <a:avLst/>
          </a:prstGeom>
          <a:noFill/>
        </p:spPr>
        <p:txBody>
          <a:bodyPr wrap="square" rtlCol="0">
            <a:spAutoFit/>
          </a:bodyPr>
          <a:lstStyle/>
          <a:p>
            <a:r>
              <a:rPr lang="en-GB" sz="1400" dirty="0">
                <a:latin typeface="Calibri" panose="020F0502020204030204" pitchFamily="34" charset="0"/>
                <a:cs typeface="Calibri" panose="020F0502020204030204" pitchFamily="34" charset="0"/>
              </a:rPr>
              <a:t>Source: Tourangeau, Rips &amp; </a:t>
            </a:r>
            <a:r>
              <a:rPr lang="en-GB" sz="1400" dirty="0" err="1">
                <a:latin typeface="Calibri" panose="020F0502020204030204" pitchFamily="34" charset="0"/>
                <a:cs typeface="Calibri" panose="020F0502020204030204" pitchFamily="34" charset="0"/>
              </a:rPr>
              <a:t>Rasinski</a:t>
            </a:r>
            <a:r>
              <a:rPr lang="en-GB" sz="1400" dirty="0">
                <a:latin typeface="Calibri" panose="020F0502020204030204" pitchFamily="34" charset="0"/>
                <a:cs typeface="Calibri" panose="020F0502020204030204" pitchFamily="34" charset="0"/>
              </a:rPr>
              <a:t> (2000) The Psychology of Survey Response, Cambridge University Press.</a:t>
            </a:r>
          </a:p>
          <a:p>
            <a:endParaRPr lang="en-GB"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09660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27A15-D9C7-686F-4DEE-55E95DD8CE12}"/>
              </a:ext>
            </a:extLst>
          </p:cNvPr>
          <p:cNvSpPr>
            <a:spLocks noGrp="1"/>
          </p:cNvSpPr>
          <p:nvPr>
            <p:ph type="title"/>
          </p:nvPr>
        </p:nvSpPr>
        <p:spPr/>
        <p:txBody>
          <a:bodyPr>
            <a:normAutofit fontScale="90000"/>
          </a:bodyPr>
          <a:lstStyle/>
          <a:p>
            <a:r>
              <a:rPr lang="en-US" u="sng" dirty="0"/>
              <a:t>Why</a:t>
            </a:r>
            <a:r>
              <a:rPr lang="en-US" dirty="0"/>
              <a:t> are we asking people for more information</a:t>
            </a:r>
            <a:r>
              <a:rPr lang="en-US" altLang="en-US" dirty="0"/>
              <a:t>?</a:t>
            </a:r>
            <a:endParaRPr lang="en-GB" dirty="0"/>
          </a:p>
        </p:txBody>
      </p:sp>
      <p:sp>
        <p:nvSpPr>
          <p:cNvPr id="3" name="Content Placeholder 2">
            <a:extLst>
              <a:ext uri="{FF2B5EF4-FFF2-40B4-BE49-F238E27FC236}">
                <a16:creationId xmlns:a16="http://schemas.microsoft.com/office/drawing/2014/main" id="{AA82C765-4E8F-5C91-058E-6485C82D4118}"/>
              </a:ext>
            </a:extLst>
          </p:cNvPr>
          <p:cNvSpPr>
            <a:spLocks noGrp="1"/>
          </p:cNvSpPr>
          <p:nvPr>
            <p:ph idx="1"/>
          </p:nvPr>
        </p:nvSpPr>
        <p:spPr>
          <a:xfrm>
            <a:off x="508000" y="1981200"/>
            <a:ext cx="10772576" cy="4114800"/>
          </a:xfrm>
        </p:spPr>
        <p:txBody>
          <a:bodyPr>
            <a:normAutofit/>
          </a:bodyPr>
          <a:lstStyle/>
          <a:p>
            <a:r>
              <a:rPr lang="en-GB" sz="3200" noProof="0" dirty="0"/>
              <a:t>Powerful computers make it easier to collect, store, manage, and analyse large datasets </a:t>
            </a:r>
          </a:p>
          <a:p>
            <a:r>
              <a:rPr lang="en-GB" sz="3200" noProof="0" dirty="0"/>
              <a:t>Widespread use of internet and smartphones has opened up opportunities to collect new types of data</a:t>
            </a:r>
          </a:p>
          <a:p>
            <a:r>
              <a:rPr lang="en-GB" sz="3200" dirty="0"/>
              <a:t>We just have to persuade people to let us have these data!</a:t>
            </a:r>
            <a:endParaRPr lang="en-GB" sz="3200" noProof="0" dirty="0"/>
          </a:p>
        </p:txBody>
      </p:sp>
    </p:spTree>
    <p:extLst>
      <p:ext uri="{BB962C8B-B14F-4D97-AF65-F5344CB8AC3E}">
        <p14:creationId xmlns:p14="http://schemas.microsoft.com/office/powerpoint/2010/main" val="604448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35500D-2F1A-EA56-DBB0-7E88E29B4B25}"/>
              </a:ext>
            </a:extLst>
          </p:cNvPr>
          <p:cNvSpPr>
            <a:spLocks noGrp="1"/>
          </p:cNvSpPr>
          <p:nvPr>
            <p:ph type="title"/>
          </p:nvPr>
        </p:nvSpPr>
        <p:spPr/>
        <p:txBody>
          <a:bodyPr/>
          <a:lstStyle/>
          <a:p>
            <a:r>
              <a:rPr lang="en-GB" dirty="0"/>
              <a:t>Innovation research process (ideally…)</a:t>
            </a:r>
          </a:p>
        </p:txBody>
      </p:sp>
      <p:sp>
        <p:nvSpPr>
          <p:cNvPr id="6" name="Content Placeholder 5">
            <a:extLst>
              <a:ext uri="{FF2B5EF4-FFF2-40B4-BE49-F238E27FC236}">
                <a16:creationId xmlns:a16="http://schemas.microsoft.com/office/drawing/2014/main" id="{9D249599-42F8-075C-CC57-E46D1044928D}"/>
              </a:ext>
            </a:extLst>
          </p:cNvPr>
          <p:cNvSpPr>
            <a:spLocks noGrp="1"/>
          </p:cNvSpPr>
          <p:nvPr>
            <p:ph idx="1"/>
          </p:nvPr>
        </p:nvSpPr>
        <p:spPr>
          <a:xfrm>
            <a:off x="508000" y="1556792"/>
            <a:ext cx="9448800" cy="4539208"/>
          </a:xfrm>
        </p:spPr>
        <p:txBody>
          <a:bodyPr>
            <a:normAutofit/>
          </a:bodyPr>
          <a:lstStyle/>
          <a:p>
            <a:r>
              <a:rPr lang="en-GB" sz="3200" dirty="0"/>
              <a:t>Qualitative research</a:t>
            </a:r>
          </a:p>
          <a:p>
            <a:pPr lvl="1"/>
            <a:r>
              <a:rPr lang="en-GB" sz="3000" dirty="0"/>
              <a:t>What do respondents know about the subject</a:t>
            </a:r>
          </a:p>
          <a:p>
            <a:pPr lvl="1"/>
            <a:r>
              <a:rPr lang="en-GB" sz="3000" dirty="0"/>
              <a:t>What would they be willing to do</a:t>
            </a:r>
          </a:p>
          <a:p>
            <a:pPr lvl="1"/>
            <a:r>
              <a:rPr lang="en-GB" sz="3000" dirty="0"/>
              <a:t>What obstacles might they face</a:t>
            </a:r>
          </a:p>
          <a:p>
            <a:pPr lvl="1"/>
            <a:r>
              <a:rPr lang="en-GB" sz="3000" dirty="0"/>
              <a:t>What would engage them with the task</a:t>
            </a:r>
          </a:p>
          <a:p>
            <a:r>
              <a:rPr lang="en-GB" sz="3200" dirty="0"/>
              <a:t>Invitation to the task</a:t>
            </a:r>
          </a:p>
          <a:p>
            <a:pPr lvl="1"/>
            <a:r>
              <a:rPr lang="en-GB" sz="3000" dirty="0"/>
              <a:t>Experimental groups to test effects on participation rates/bias</a:t>
            </a:r>
          </a:p>
        </p:txBody>
      </p:sp>
    </p:spTree>
    <p:extLst>
      <p:ext uri="{BB962C8B-B14F-4D97-AF65-F5344CB8AC3E}">
        <p14:creationId xmlns:p14="http://schemas.microsoft.com/office/powerpoint/2010/main" val="110407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35500D-2F1A-EA56-DBB0-7E88E29B4B25}"/>
              </a:ext>
            </a:extLst>
          </p:cNvPr>
          <p:cNvSpPr>
            <a:spLocks noGrp="1"/>
          </p:cNvSpPr>
          <p:nvPr>
            <p:ph type="title"/>
          </p:nvPr>
        </p:nvSpPr>
        <p:spPr/>
        <p:txBody>
          <a:bodyPr>
            <a:normAutofit fontScale="90000"/>
          </a:bodyPr>
          <a:lstStyle/>
          <a:p>
            <a:r>
              <a:rPr lang="en-GB" dirty="0"/>
              <a:t>Innovation research process (ideally…) - 2</a:t>
            </a:r>
          </a:p>
        </p:txBody>
      </p:sp>
      <p:sp>
        <p:nvSpPr>
          <p:cNvPr id="6" name="Content Placeholder 5">
            <a:extLst>
              <a:ext uri="{FF2B5EF4-FFF2-40B4-BE49-F238E27FC236}">
                <a16:creationId xmlns:a16="http://schemas.microsoft.com/office/drawing/2014/main" id="{9D249599-42F8-075C-CC57-E46D1044928D}"/>
              </a:ext>
            </a:extLst>
          </p:cNvPr>
          <p:cNvSpPr>
            <a:spLocks noGrp="1"/>
          </p:cNvSpPr>
          <p:nvPr>
            <p:ph idx="1"/>
          </p:nvPr>
        </p:nvSpPr>
        <p:spPr>
          <a:xfrm>
            <a:off x="508000" y="1412776"/>
            <a:ext cx="9764464" cy="5184576"/>
          </a:xfrm>
        </p:spPr>
        <p:txBody>
          <a:bodyPr>
            <a:normAutofit fontScale="92500" lnSpcReduction="10000"/>
          </a:bodyPr>
          <a:lstStyle/>
          <a:p>
            <a:r>
              <a:rPr lang="en-GB" sz="3200" dirty="0"/>
              <a:t>Context questions – effect on selection bias</a:t>
            </a:r>
          </a:p>
          <a:p>
            <a:pPr lvl="1"/>
            <a:r>
              <a:rPr lang="en-GB" sz="3000" dirty="0"/>
              <a:t>Socio-demographics of respondents</a:t>
            </a:r>
          </a:p>
          <a:p>
            <a:pPr lvl="1"/>
            <a:r>
              <a:rPr lang="en-GB" sz="3000" dirty="0"/>
              <a:t>Task-related behaviours (e.g., smartphone use)</a:t>
            </a:r>
          </a:p>
          <a:p>
            <a:pPr lvl="1"/>
            <a:r>
              <a:rPr lang="en-GB" sz="3000" dirty="0"/>
              <a:t>Task-related outcomes (e.g., spending, health)</a:t>
            </a:r>
          </a:p>
          <a:p>
            <a:r>
              <a:rPr lang="en-GB" sz="3200" dirty="0"/>
              <a:t>Feedback after invite</a:t>
            </a:r>
          </a:p>
          <a:p>
            <a:pPr lvl="1"/>
            <a:r>
              <a:rPr lang="en-GB" sz="3000" dirty="0"/>
              <a:t>Reasons for/against taking part</a:t>
            </a:r>
          </a:p>
          <a:p>
            <a:pPr lvl="1"/>
            <a:r>
              <a:rPr lang="en-GB" sz="3000" dirty="0"/>
              <a:t>Any problems or issues</a:t>
            </a:r>
          </a:p>
          <a:p>
            <a:r>
              <a:rPr lang="en-GB" sz="3200" dirty="0"/>
              <a:t>Feedback after task</a:t>
            </a:r>
          </a:p>
          <a:p>
            <a:pPr lvl="1"/>
            <a:r>
              <a:rPr lang="en-GB" sz="3000" dirty="0"/>
              <a:t>Ease of participation, obstacles/problems, willingness for future</a:t>
            </a:r>
          </a:p>
        </p:txBody>
      </p:sp>
    </p:spTree>
    <p:extLst>
      <p:ext uri="{BB962C8B-B14F-4D97-AF65-F5344CB8AC3E}">
        <p14:creationId xmlns:p14="http://schemas.microsoft.com/office/powerpoint/2010/main" val="2197510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D250C-4650-EE13-59CA-BA8A637D8531}"/>
              </a:ext>
            </a:extLst>
          </p:cNvPr>
          <p:cNvSpPr>
            <a:spLocks noGrp="1"/>
          </p:cNvSpPr>
          <p:nvPr>
            <p:ph type="title"/>
          </p:nvPr>
        </p:nvSpPr>
        <p:spPr>
          <a:xfrm>
            <a:off x="508000" y="457200"/>
            <a:ext cx="9448800" cy="1143000"/>
          </a:xfrm>
        </p:spPr>
        <p:txBody>
          <a:bodyPr wrap="square" anchor="t">
            <a:normAutofit/>
          </a:bodyPr>
          <a:lstStyle/>
          <a:p>
            <a:r>
              <a:rPr lang="en-GB" dirty="0"/>
              <a:t>Where can things go wrong? </a:t>
            </a:r>
          </a:p>
        </p:txBody>
      </p:sp>
      <p:sp>
        <p:nvSpPr>
          <p:cNvPr id="55" name="Content Placeholder 2">
            <a:extLst>
              <a:ext uri="{FF2B5EF4-FFF2-40B4-BE49-F238E27FC236}">
                <a16:creationId xmlns:a16="http://schemas.microsoft.com/office/drawing/2014/main" id="{1A215876-7026-5779-4BCA-6AF32C6FEBAB}"/>
              </a:ext>
            </a:extLst>
          </p:cNvPr>
          <p:cNvSpPr>
            <a:spLocks noGrp="1"/>
          </p:cNvSpPr>
          <p:nvPr>
            <p:ph sz="half" idx="1"/>
          </p:nvPr>
        </p:nvSpPr>
        <p:spPr>
          <a:xfrm>
            <a:off x="508000" y="1981200"/>
            <a:ext cx="4622800" cy="4114800"/>
          </a:xfrm>
        </p:spPr>
        <p:txBody>
          <a:bodyPr/>
          <a:lstStyle/>
          <a:p>
            <a:r>
              <a:rPr lang="en-US" sz="2800" dirty="0"/>
              <a:t>Total Survey Error framework</a:t>
            </a:r>
          </a:p>
          <a:p>
            <a:r>
              <a:rPr lang="en-US" sz="2800" dirty="0"/>
              <a:t>Possible errors in selection and measurement</a:t>
            </a:r>
          </a:p>
          <a:p>
            <a:r>
              <a:rPr lang="en-US" sz="2800" dirty="0"/>
              <a:t>Identify key points where design decisions intervene</a:t>
            </a:r>
          </a:p>
        </p:txBody>
      </p:sp>
      <p:pic>
        <p:nvPicPr>
          <p:cNvPr id="50" name="Content Placeholder 49" descr="A diagram of the Total Survey Error.">
            <a:extLst>
              <a:ext uri="{FF2B5EF4-FFF2-40B4-BE49-F238E27FC236}">
                <a16:creationId xmlns:a16="http://schemas.microsoft.com/office/drawing/2014/main" id="{01AB2CE9-EF77-F981-94BD-426478115377}"/>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342529" y="1184021"/>
            <a:ext cx="7600407" cy="4693251"/>
          </a:xfrm>
          <a:noFill/>
        </p:spPr>
      </p:pic>
    </p:spTree>
    <p:extLst>
      <p:ext uri="{BB962C8B-B14F-4D97-AF65-F5344CB8AC3E}">
        <p14:creationId xmlns:p14="http://schemas.microsoft.com/office/powerpoint/2010/main" val="37457249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75EAF3-B99F-B2AD-289D-7D702B22B0CE}"/>
              </a:ext>
            </a:extLst>
          </p:cNvPr>
          <p:cNvSpPr>
            <a:spLocks noGrp="1"/>
          </p:cNvSpPr>
          <p:nvPr>
            <p:ph type="title"/>
          </p:nvPr>
        </p:nvSpPr>
        <p:spPr>
          <a:xfrm>
            <a:off x="1055440" y="2492896"/>
            <a:ext cx="9448800" cy="2160240"/>
          </a:xfrm>
        </p:spPr>
        <p:txBody>
          <a:bodyPr>
            <a:normAutofit fontScale="90000"/>
          </a:bodyPr>
          <a:lstStyle/>
          <a:p>
            <a:pPr algn="ctr"/>
            <a:r>
              <a:rPr lang="en-US" sz="5400" dirty="0"/>
              <a:t>Asking people to let us link administrative data to their survey answers</a:t>
            </a:r>
            <a:endParaRPr lang="en-GB" sz="5400" dirty="0"/>
          </a:p>
        </p:txBody>
      </p:sp>
    </p:spTree>
    <p:extLst>
      <p:ext uri="{BB962C8B-B14F-4D97-AF65-F5344CB8AC3E}">
        <p14:creationId xmlns:p14="http://schemas.microsoft.com/office/powerpoint/2010/main" val="1239312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51CE2-2B28-DC2A-CF73-8B3DD2BCDF7B}"/>
              </a:ext>
            </a:extLst>
          </p:cNvPr>
          <p:cNvSpPr>
            <a:spLocks noGrp="1"/>
          </p:cNvSpPr>
          <p:nvPr>
            <p:ph type="title"/>
          </p:nvPr>
        </p:nvSpPr>
        <p:spPr/>
        <p:txBody>
          <a:bodyPr/>
          <a:lstStyle/>
          <a:p>
            <a:r>
              <a:rPr lang="en-US" dirty="0"/>
              <a:t>Why link data?</a:t>
            </a:r>
            <a:endParaRPr lang="en-GB" dirty="0"/>
          </a:p>
        </p:txBody>
      </p:sp>
      <p:sp>
        <p:nvSpPr>
          <p:cNvPr id="3" name="Content Placeholder 2">
            <a:extLst>
              <a:ext uri="{FF2B5EF4-FFF2-40B4-BE49-F238E27FC236}">
                <a16:creationId xmlns:a16="http://schemas.microsoft.com/office/drawing/2014/main" id="{829DC547-8D5D-7F11-4E4D-DE510DA1304D}"/>
              </a:ext>
            </a:extLst>
          </p:cNvPr>
          <p:cNvSpPr>
            <a:spLocks noGrp="1"/>
          </p:cNvSpPr>
          <p:nvPr>
            <p:ph idx="1"/>
          </p:nvPr>
        </p:nvSpPr>
        <p:spPr>
          <a:xfrm>
            <a:off x="508000" y="1600200"/>
            <a:ext cx="10844584" cy="4495800"/>
          </a:xfrm>
        </p:spPr>
        <p:txBody>
          <a:bodyPr>
            <a:normAutofit fontScale="92500" lnSpcReduction="10000"/>
          </a:bodyPr>
          <a:lstStyle/>
          <a:p>
            <a:r>
              <a:rPr lang="en-US" dirty="0"/>
              <a:t>Valuable, rich resource for researchers to link survey data with administrative (or other) data</a:t>
            </a:r>
          </a:p>
          <a:p>
            <a:pPr lvl="1"/>
            <a:r>
              <a:rPr lang="en-US" dirty="0"/>
              <a:t>(Potential to) reduce respondent burden</a:t>
            </a:r>
          </a:p>
          <a:p>
            <a:pPr lvl="1"/>
            <a:r>
              <a:rPr lang="en-US" dirty="0"/>
              <a:t>Better quality data (no recall or measurement error)</a:t>
            </a:r>
          </a:p>
          <a:p>
            <a:r>
              <a:rPr lang="en-US" dirty="0"/>
              <a:t>But admin data lacks context and is collected for other specific purposes, and for specific populations</a:t>
            </a:r>
          </a:p>
          <a:p>
            <a:pPr lvl="1">
              <a:buFont typeface="Wingdings" panose="05000000000000000000" pitchFamily="2" charset="2"/>
              <a:buChar char="Ø"/>
            </a:pPr>
            <a:r>
              <a:rPr lang="en-US" dirty="0"/>
              <a:t>Linkage combines depth of administrative data with breadth of survey data</a:t>
            </a:r>
            <a:endParaRPr lang="en-GB" dirty="0"/>
          </a:p>
        </p:txBody>
      </p:sp>
    </p:spTree>
    <p:extLst>
      <p:ext uri="{BB962C8B-B14F-4D97-AF65-F5344CB8AC3E}">
        <p14:creationId xmlns:p14="http://schemas.microsoft.com/office/powerpoint/2010/main" val="1528798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8400A-512A-FFD6-E09A-8ACD3875F6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8C03F6-DF92-4176-D186-E29C6D65DB9B}"/>
              </a:ext>
            </a:extLst>
          </p:cNvPr>
          <p:cNvSpPr>
            <a:spLocks noGrp="1"/>
          </p:cNvSpPr>
          <p:nvPr>
            <p:ph type="title"/>
          </p:nvPr>
        </p:nvSpPr>
        <p:spPr/>
        <p:txBody>
          <a:bodyPr/>
          <a:lstStyle/>
          <a:p>
            <a:r>
              <a:rPr lang="en-US" dirty="0"/>
              <a:t>Challenges for linking data</a:t>
            </a:r>
            <a:endParaRPr lang="en-GB" dirty="0"/>
          </a:p>
        </p:txBody>
      </p:sp>
      <p:sp>
        <p:nvSpPr>
          <p:cNvPr id="3" name="Content Placeholder 2">
            <a:extLst>
              <a:ext uri="{FF2B5EF4-FFF2-40B4-BE49-F238E27FC236}">
                <a16:creationId xmlns:a16="http://schemas.microsoft.com/office/drawing/2014/main" id="{4A556B2C-CAE4-32AA-D4F8-4C875EA2EFC2}"/>
              </a:ext>
            </a:extLst>
          </p:cNvPr>
          <p:cNvSpPr>
            <a:spLocks noGrp="1"/>
          </p:cNvSpPr>
          <p:nvPr>
            <p:ph idx="1"/>
          </p:nvPr>
        </p:nvSpPr>
        <p:spPr>
          <a:xfrm>
            <a:off x="508000" y="1600200"/>
            <a:ext cx="10412536" cy="4495800"/>
          </a:xfrm>
        </p:spPr>
        <p:txBody>
          <a:bodyPr>
            <a:normAutofit/>
          </a:bodyPr>
          <a:lstStyle/>
          <a:p>
            <a:r>
              <a:rPr lang="en-GB" sz="3600" dirty="0"/>
              <a:t>Individual-level linking may require agreement – </a:t>
            </a:r>
            <a:r>
              <a:rPr lang="en-GB" sz="3600" b="1" dirty="0"/>
              <a:t>consent</a:t>
            </a:r>
            <a:r>
              <a:rPr lang="en-GB" sz="3600" dirty="0"/>
              <a:t> – for legal or ethical reasons</a:t>
            </a:r>
          </a:p>
          <a:p>
            <a:r>
              <a:rPr lang="en-GB" sz="3600" dirty="0"/>
              <a:t>Non-consent affects the linked dataset</a:t>
            </a:r>
          </a:p>
          <a:p>
            <a:pPr lvl="1"/>
            <a:r>
              <a:rPr lang="en-GB" sz="3200" dirty="0"/>
              <a:t>Fewer cases </a:t>
            </a:r>
          </a:p>
          <a:p>
            <a:pPr lvl="1"/>
            <a:r>
              <a:rPr lang="en-GB" sz="3200" dirty="0"/>
              <a:t>Potential bias</a:t>
            </a:r>
          </a:p>
          <a:p>
            <a:r>
              <a:rPr lang="en-GB" sz="3600" dirty="0"/>
              <a:t>We want to maximise </a:t>
            </a:r>
            <a:r>
              <a:rPr lang="en-GB" sz="3600" u="sng" dirty="0"/>
              <a:t>informed</a:t>
            </a:r>
            <a:r>
              <a:rPr lang="en-GB" sz="3600" i="1" dirty="0"/>
              <a:t> </a:t>
            </a:r>
            <a:r>
              <a:rPr lang="en-GB" sz="3600" dirty="0"/>
              <a:t>consent</a:t>
            </a:r>
          </a:p>
        </p:txBody>
      </p:sp>
    </p:spTree>
    <p:extLst>
      <p:ext uri="{BB962C8B-B14F-4D97-AF65-F5344CB8AC3E}">
        <p14:creationId xmlns:p14="http://schemas.microsoft.com/office/powerpoint/2010/main" val="18854479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00FE4-7F8F-207C-4814-6898C3EC6D7A}"/>
              </a:ext>
            </a:extLst>
          </p:cNvPr>
          <p:cNvSpPr>
            <a:spLocks noGrp="1"/>
          </p:cNvSpPr>
          <p:nvPr>
            <p:ph type="title"/>
          </p:nvPr>
        </p:nvSpPr>
        <p:spPr/>
        <p:txBody>
          <a:bodyPr>
            <a:normAutofit/>
          </a:bodyPr>
          <a:lstStyle/>
          <a:p>
            <a:r>
              <a:rPr lang="en-GB" dirty="0"/>
              <a:t>Legal issues in data linkage</a:t>
            </a:r>
          </a:p>
        </p:txBody>
      </p:sp>
      <p:sp>
        <p:nvSpPr>
          <p:cNvPr id="3" name="Content Placeholder 2">
            <a:extLst>
              <a:ext uri="{FF2B5EF4-FFF2-40B4-BE49-F238E27FC236}">
                <a16:creationId xmlns:a16="http://schemas.microsoft.com/office/drawing/2014/main" id="{E2232271-3C80-3C5B-FDC8-EA1709FB4A33}"/>
              </a:ext>
            </a:extLst>
          </p:cNvPr>
          <p:cNvSpPr>
            <a:spLocks noGrp="1"/>
          </p:cNvSpPr>
          <p:nvPr>
            <p:ph idx="1"/>
          </p:nvPr>
        </p:nvSpPr>
        <p:spPr>
          <a:xfrm>
            <a:off x="508000" y="1772816"/>
            <a:ext cx="10484544" cy="4323184"/>
          </a:xfrm>
        </p:spPr>
        <p:txBody>
          <a:bodyPr>
            <a:normAutofit/>
          </a:bodyPr>
          <a:lstStyle/>
          <a:p>
            <a:r>
              <a:rPr lang="en-GB" sz="2800" dirty="0"/>
              <a:t>What is the legal basis for linkage? </a:t>
            </a:r>
          </a:p>
          <a:p>
            <a:pPr lvl="1"/>
            <a:r>
              <a:rPr lang="en-GB" sz="2800" dirty="0"/>
              <a:t>UK/Europe – often Public Task/Interest, </a:t>
            </a:r>
            <a:r>
              <a:rPr lang="en-GB" sz="2800" b="1" dirty="0"/>
              <a:t>not</a:t>
            </a:r>
            <a:r>
              <a:rPr lang="en-GB" sz="2800" dirty="0"/>
              <a:t> “consent”</a:t>
            </a:r>
          </a:p>
          <a:p>
            <a:r>
              <a:rPr lang="en-GB" sz="2800" dirty="0"/>
              <a:t>Is linkage compatible with original purpose?</a:t>
            </a:r>
          </a:p>
          <a:p>
            <a:r>
              <a:rPr lang="en-GB" sz="2800" dirty="0"/>
              <a:t>How are identifiability and minimisation handled?</a:t>
            </a:r>
          </a:p>
          <a:p>
            <a:r>
              <a:rPr lang="en-GB" sz="2800" dirty="0"/>
              <a:t>Do subject have sufficient information on which to made a decision?</a:t>
            </a:r>
          </a:p>
          <a:p>
            <a:r>
              <a:rPr lang="en-GB" sz="2800" dirty="0"/>
              <a:t>Governance and safeguards in place (e.g., DPIAs, ethics, data sharing agreements, etc). </a:t>
            </a:r>
          </a:p>
        </p:txBody>
      </p:sp>
    </p:spTree>
    <p:extLst>
      <p:ext uri="{BB962C8B-B14F-4D97-AF65-F5344CB8AC3E}">
        <p14:creationId xmlns:p14="http://schemas.microsoft.com/office/powerpoint/2010/main" val="3920205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F500F-BCEC-895A-74D7-814C0D515ABC}"/>
              </a:ext>
            </a:extLst>
          </p:cNvPr>
          <p:cNvSpPr>
            <a:spLocks noGrp="1"/>
          </p:cNvSpPr>
          <p:nvPr>
            <p:ph type="title"/>
          </p:nvPr>
        </p:nvSpPr>
        <p:spPr/>
        <p:txBody>
          <a:bodyPr/>
          <a:lstStyle/>
          <a:p>
            <a:r>
              <a:rPr lang="en-GB" dirty="0"/>
              <a:t>Linkage not always require consent</a:t>
            </a:r>
          </a:p>
        </p:txBody>
      </p:sp>
      <p:sp>
        <p:nvSpPr>
          <p:cNvPr id="3" name="Content Placeholder 2">
            <a:extLst>
              <a:ext uri="{FF2B5EF4-FFF2-40B4-BE49-F238E27FC236}">
                <a16:creationId xmlns:a16="http://schemas.microsoft.com/office/drawing/2014/main" id="{DAE1E426-FAB6-9A04-8286-887BCDAB9120}"/>
              </a:ext>
            </a:extLst>
          </p:cNvPr>
          <p:cNvSpPr>
            <a:spLocks noGrp="1"/>
          </p:cNvSpPr>
          <p:nvPr>
            <p:ph idx="1"/>
          </p:nvPr>
        </p:nvSpPr>
        <p:spPr>
          <a:xfrm>
            <a:off x="508000" y="1600200"/>
            <a:ext cx="10196512" cy="4495800"/>
          </a:xfrm>
        </p:spPr>
        <p:txBody>
          <a:bodyPr>
            <a:normAutofit/>
          </a:bodyPr>
          <a:lstStyle/>
          <a:p>
            <a:r>
              <a:rPr lang="en-GB" sz="2800" dirty="0"/>
              <a:t>No consent:</a:t>
            </a:r>
          </a:p>
          <a:p>
            <a:pPr lvl="1"/>
            <a:r>
              <a:rPr lang="en-GB" sz="2400" dirty="0"/>
              <a:t>National Statistics Offices often rely on statutory mandate, and public task legal basis </a:t>
            </a:r>
          </a:p>
          <a:p>
            <a:pPr lvl="1"/>
            <a:r>
              <a:rPr lang="en-GB" sz="2400" dirty="0"/>
              <a:t>UK: Office for National Statistics has a legal right to access and link data held by other public bodies – subjects are informed that the data are used for research and statistics</a:t>
            </a:r>
          </a:p>
          <a:p>
            <a:r>
              <a:rPr lang="en-GB" sz="2800" dirty="0"/>
              <a:t>Or implied consent – respondents provided with information before the survey and can withdraw consent to linkage:</a:t>
            </a:r>
          </a:p>
          <a:p>
            <a:pPr lvl="1"/>
            <a:r>
              <a:rPr lang="en-US" sz="2400" dirty="0"/>
              <a:t>Avon Longitudinal Study of Parents and Children (ALSPAC)</a:t>
            </a:r>
          </a:p>
          <a:p>
            <a:pPr lvl="1"/>
            <a:r>
              <a:rPr lang="en-GB" sz="2400" dirty="0"/>
              <a:t>Family Resources Survey (FRS)</a:t>
            </a:r>
          </a:p>
        </p:txBody>
      </p:sp>
      <p:sp>
        <p:nvSpPr>
          <p:cNvPr id="4" name="TextBox 3">
            <a:extLst>
              <a:ext uri="{FF2B5EF4-FFF2-40B4-BE49-F238E27FC236}">
                <a16:creationId xmlns:a16="http://schemas.microsoft.com/office/drawing/2014/main" id="{125BA4A6-8DF6-8797-42D2-55F458773F2F}"/>
              </a:ext>
            </a:extLst>
          </p:cNvPr>
          <p:cNvSpPr txBox="1"/>
          <p:nvPr/>
        </p:nvSpPr>
        <p:spPr>
          <a:xfrm>
            <a:off x="8400256" y="5911334"/>
            <a:ext cx="3403496" cy="369332"/>
          </a:xfrm>
          <a:prstGeom prst="rect">
            <a:avLst/>
          </a:prstGeom>
          <a:noFill/>
        </p:spPr>
        <p:txBody>
          <a:bodyPr wrap="none" rtlCol="0">
            <a:spAutoFit/>
          </a:bodyPr>
          <a:lstStyle/>
          <a:p>
            <a:r>
              <a:rPr lang="en-GB" sz="1800" dirty="0"/>
              <a:t>Dennison, 2017; Frances, 2017</a:t>
            </a:r>
          </a:p>
        </p:txBody>
      </p:sp>
    </p:spTree>
    <p:extLst>
      <p:ext uri="{BB962C8B-B14F-4D97-AF65-F5344CB8AC3E}">
        <p14:creationId xmlns:p14="http://schemas.microsoft.com/office/powerpoint/2010/main" val="23031168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4CA28-84FF-4DE0-025D-4449CD3C5903}"/>
              </a:ext>
            </a:extLst>
          </p:cNvPr>
          <p:cNvSpPr>
            <a:spLocks noGrp="1"/>
          </p:cNvSpPr>
          <p:nvPr>
            <p:ph type="title"/>
          </p:nvPr>
        </p:nvSpPr>
        <p:spPr/>
        <p:txBody>
          <a:bodyPr/>
          <a:lstStyle/>
          <a:p>
            <a:r>
              <a:rPr lang="en-GB" dirty="0"/>
              <a:t>But ethically…</a:t>
            </a:r>
          </a:p>
        </p:txBody>
      </p:sp>
      <p:sp>
        <p:nvSpPr>
          <p:cNvPr id="3" name="Content Placeholder 2">
            <a:extLst>
              <a:ext uri="{FF2B5EF4-FFF2-40B4-BE49-F238E27FC236}">
                <a16:creationId xmlns:a16="http://schemas.microsoft.com/office/drawing/2014/main" id="{F109BA58-5F11-D369-2DDA-2834AA5FD23E}"/>
              </a:ext>
            </a:extLst>
          </p:cNvPr>
          <p:cNvSpPr>
            <a:spLocks noGrp="1"/>
          </p:cNvSpPr>
          <p:nvPr>
            <p:ph idx="1"/>
          </p:nvPr>
        </p:nvSpPr>
        <p:spPr>
          <a:xfrm>
            <a:off x="508000" y="1484784"/>
            <a:ext cx="9980488" cy="4608512"/>
          </a:xfrm>
        </p:spPr>
        <p:txBody>
          <a:bodyPr>
            <a:normAutofit fontScale="92500"/>
          </a:bodyPr>
          <a:lstStyle/>
          <a:p>
            <a:r>
              <a:rPr lang="en-GB" sz="2800" dirty="0"/>
              <a:t>We believe that it is ethical to ask respondents for their permission to link admin data</a:t>
            </a:r>
          </a:p>
          <a:p>
            <a:r>
              <a:rPr lang="en-GB" sz="2800" dirty="0"/>
              <a:t>Which requires us to provide information at the point of consent</a:t>
            </a:r>
          </a:p>
          <a:p>
            <a:r>
              <a:rPr lang="en-GB" sz="2800" dirty="0"/>
              <a:t>We also provide a Privacy Notice and FAQs online, and carry out a DPIA</a:t>
            </a:r>
          </a:p>
          <a:p>
            <a:r>
              <a:rPr lang="en-GB" sz="2800" dirty="0"/>
              <a:t>We periodically remind people of consents they have given</a:t>
            </a:r>
          </a:p>
          <a:p>
            <a:r>
              <a:rPr lang="en-GB" sz="2800" dirty="0"/>
              <a:t>…But they can withdraw their consent at any time</a:t>
            </a:r>
          </a:p>
          <a:p>
            <a:r>
              <a:rPr lang="en-GB" sz="2800" dirty="0"/>
              <a:t>Heightened awareness of data security and rights with GDPR – if we did not ask consent, risk of backlash against study</a:t>
            </a:r>
          </a:p>
        </p:txBody>
      </p:sp>
    </p:spTree>
    <p:extLst>
      <p:ext uri="{BB962C8B-B14F-4D97-AF65-F5344CB8AC3E}">
        <p14:creationId xmlns:p14="http://schemas.microsoft.com/office/powerpoint/2010/main" val="29489299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EBA75-C3F6-7EA6-7B99-29E5E0FAA28C}"/>
              </a:ext>
            </a:extLst>
          </p:cNvPr>
          <p:cNvSpPr>
            <a:spLocks noGrp="1"/>
          </p:cNvSpPr>
          <p:nvPr>
            <p:ph type="title"/>
          </p:nvPr>
        </p:nvSpPr>
        <p:spPr/>
        <p:txBody>
          <a:bodyPr>
            <a:normAutofit fontScale="90000"/>
          </a:bodyPr>
          <a:lstStyle/>
          <a:p>
            <a:r>
              <a:rPr lang="en-US" dirty="0"/>
              <a:t>Asking consent for data linkage is not quite like other survey questions</a:t>
            </a:r>
            <a:endParaRPr lang="en-GB" dirty="0"/>
          </a:p>
        </p:txBody>
      </p:sp>
      <p:sp>
        <p:nvSpPr>
          <p:cNvPr id="3" name="Content Placeholder 2">
            <a:extLst>
              <a:ext uri="{FF2B5EF4-FFF2-40B4-BE49-F238E27FC236}">
                <a16:creationId xmlns:a16="http://schemas.microsoft.com/office/drawing/2014/main" id="{B7C9E903-DCE0-804E-B62F-58A2A6838568}"/>
              </a:ext>
            </a:extLst>
          </p:cNvPr>
          <p:cNvSpPr>
            <a:spLocks noGrp="1"/>
          </p:cNvSpPr>
          <p:nvPr>
            <p:ph idx="1"/>
          </p:nvPr>
        </p:nvSpPr>
        <p:spPr>
          <a:xfrm>
            <a:off x="508000" y="1981200"/>
            <a:ext cx="10412536" cy="4419600"/>
          </a:xfrm>
        </p:spPr>
        <p:txBody>
          <a:bodyPr>
            <a:normAutofit fontScale="92500"/>
          </a:bodyPr>
          <a:lstStyle/>
          <a:p>
            <a:r>
              <a:rPr lang="en-US" sz="3200" dirty="0"/>
              <a:t>With most survey questions, the respondent answers</a:t>
            </a:r>
          </a:p>
          <a:p>
            <a:r>
              <a:rPr lang="en-US" sz="3200" dirty="0"/>
              <a:t>All the responses are anonymized and </a:t>
            </a:r>
            <a:r>
              <a:rPr lang="en-US" sz="3200" dirty="0" err="1"/>
              <a:t>analysed</a:t>
            </a:r>
            <a:r>
              <a:rPr lang="en-US" sz="3200" dirty="0"/>
              <a:t> together</a:t>
            </a:r>
          </a:p>
          <a:p>
            <a:r>
              <a:rPr lang="en-US" sz="3200" dirty="0"/>
              <a:t>Saying Yes to consent to linkage has further implications for the respondent</a:t>
            </a:r>
          </a:p>
          <a:p>
            <a:pPr lvl="1"/>
            <a:r>
              <a:rPr lang="en-US" sz="2800" dirty="0"/>
              <a:t>Their identifiable information is sent somewhere</a:t>
            </a:r>
          </a:p>
          <a:p>
            <a:pPr lvl="1"/>
            <a:r>
              <a:rPr lang="en-US" sz="2800" dirty="0"/>
              <a:t>Their records are retrieved and linked to their survey responses</a:t>
            </a:r>
          </a:p>
          <a:p>
            <a:pPr lvl="1"/>
            <a:r>
              <a:rPr lang="en-US" sz="2800" dirty="0"/>
              <a:t>This adds extra effort to the response process</a:t>
            </a:r>
          </a:p>
        </p:txBody>
      </p:sp>
    </p:spTree>
    <p:extLst>
      <p:ext uri="{BB962C8B-B14F-4D97-AF65-F5344CB8AC3E}">
        <p14:creationId xmlns:p14="http://schemas.microsoft.com/office/powerpoint/2010/main" val="3712118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D8AB2-E37B-5462-A080-803BC5729AC2}"/>
              </a:ext>
            </a:extLst>
          </p:cNvPr>
          <p:cNvSpPr>
            <a:spLocks noGrp="1"/>
          </p:cNvSpPr>
          <p:nvPr>
            <p:ph type="title"/>
          </p:nvPr>
        </p:nvSpPr>
        <p:spPr/>
        <p:txBody>
          <a:bodyPr>
            <a:normAutofit fontScale="90000"/>
          </a:bodyPr>
          <a:lstStyle/>
          <a:p>
            <a:r>
              <a:rPr lang="en-US" dirty="0"/>
              <a:t>Data collection technologies have changed…</a:t>
            </a:r>
            <a:endParaRPr lang="en-GB" dirty="0"/>
          </a:p>
        </p:txBody>
      </p:sp>
      <p:sp>
        <p:nvSpPr>
          <p:cNvPr id="3" name="Content Placeholder 2">
            <a:extLst>
              <a:ext uri="{FF2B5EF4-FFF2-40B4-BE49-F238E27FC236}">
                <a16:creationId xmlns:a16="http://schemas.microsoft.com/office/drawing/2014/main" id="{AE0DB387-8DFD-9CEF-7DBD-74D9A87A8F1B}"/>
              </a:ext>
            </a:extLst>
          </p:cNvPr>
          <p:cNvSpPr>
            <a:spLocks noGrp="1"/>
          </p:cNvSpPr>
          <p:nvPr>
            <p:ph idx="1"/>
          </p:nvPr>
        </p:nvSpPr>
        <p:spPr>
          <a:xfrm>
            <a:off x="508000" y="1981200"/>
            <a:ext cx="10700568" cy="4114800"/>
          </a:xfrm>
        </p:spPr>
        <p:txBody>
          <a:bodyPr/>
          <a:lstStyle/>
          <a:p>
            <a:r>
              <a:rPr lang="en-US" dirty="0"/>
              <a:t>In the beginning… </a:t>
            </a:r>
          </a:p>
          <a:p>
            <a:endParaRPr lang="en-US" dirty="0"/>
          </a:p>
          <a:p>
            <a:pPr marL="0" indent="0" algn="ctr">
              <a:buNone/>
            </a:pPr>
            <a:r>
              <a:rPr lang="en-US" dirty="0"/>
              <a:t>&lt; mandatory picture of Literary Digest here&gt;</a:t>
            </a:r>
            <a:endParaRPr lang="en-GB" dirty="0"/>
          </a:p>
        </p:txBody>
      </p:sp>
    </p:spTree>
    <p:extLst>
      <p:ext uri="{BB962C8B-B14F-4D97-AF65-F5344CB8AC3E}">
        <p14:creationId xmlns:p14="http://schemas.microsoft.com/office/powerpoint/2010/main" val="362485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9D96B-5CF5-E45B-D9BC-0C06CAAEEB22}"/>
              </a:ext>
            </a:extLst>
          </p:cNvPr>
          <p:cNvSpPr>
            <a:spLocks noGrp="1"/>
          </p:cNvSpPr>
          <p:nvPr>
            <p:ph type="title"/>
          </p:nvPr>
        </p:nvSpPr>
        <p:spPr/>
        <p:txBody>
          <a:bodyPr/>
          <a:lstStyle/>
          <a:p>
            <a:r>
              <a:rPr lang="en-US" dirty="0"/>
              <a:t>“Understanding and improving data linkage consent in surveys”</a:t>
            </a:r>
            <a:endParaRPr lang="en-GB" dirty="0"/>
          </a:p>
        </p:txBody>
      </p:sp>
      <p:sp>
        <p:nvSpPr>
          <p:cNvPr id="3" name="Content Placeholder 2">
            <a:extLst>
              <a:ext uri="{FF2B5EF4-FFF2-40B4-BE49-F238E27FC236}">
                <a16:creationId xmlns:a16="http://schemas.microsoft.com/office/drawing/2014/main" id="{733EEB5A-E8BE-4F25-A3D1-6794045269CC}"/>
              </a:ext>
            </a:extLst>
          </p:cNvPr>
          <p:cNvSpPr>
            <a:spLocks noGrp="1"/>
          </p:cNvSpPr>
          <p:nvPr>
            <p:ph idx="1"/>
          </p:nvPr>
        </p:nvSpPr>
        <p:spPr/>
        <p:txBody>
          <a:bodyPr/>
          <a:lstStyle/>
          <a:p>
            <a:r>
              <a:rPr lang="en-GB" sz="3600" dirty="0"/>
              <a:t>Initially a 2-year project funded by the Nuffield Foundation (2018-20)</a:t>
            </a:r>
          </a:p>
          <a:p>
            <a:r>
              <a:rPr lang="en-GB" sz="3600" dirty="0"/>
              <a:t>Continuing research programme as part of Understanding Society</a:t>
            </a:r>
          </a:p>
          <a:p>
            <a:r>
              <a:rPr lang="en-GB" sz="3600" dirty="0"/>
              <a:t>Project page:</a:t>
            </a:r>
          </a:p>
        </p:txBody>
      </p:sp>
      <p:pic>
        <p:nvPicPr>
          <p:cNvPr id="4" name="Picture 3" descr="Nuffield Foundation logo">
            <a:extLst>
              <a:ext uri="{FF2B5EF4-FFF2-40B4-BE49-F238E27FC236}">
                <a16:creationId xmlns:a16="http://schemas.microsoft.com/office/drawing/2014/main" id="{1B00455A-4D77-5789-ED74-ECAB9371C1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3936" y="1732428"/>
            <a:ext cx="2161886" cy="1529061"/>
          </a:xfrm>
          <a:prstGeom prst="rect">
            <a:avLst/>
          </a:prstGeom>
        </p:spPr>
      </p:pic>
      <p:pic>
        <p:nvPicPr>
          <p:cNvPr id="5" name="Picture 11" descr="UKRI logo">
            <a:extLst>
              <a:ext uri="{FF2B5EF4-FFF2-40B4-BE49-F238E27FC236}">
                <a16:creationId xmlns:a16="http://schemas.microsoft.com/office/drawing/2014/main" id="{205C6439-3B96-A5D5-622B-31808FBCAB0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80674" y="3815249"/>
            <a:ext cx="1755148" cy="446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51CAB877-8391-737A-2AD1-EC4B188C91F7}"/>
              </a:ext>
            </a:extLst>
          </p:cNvPr>
          <p:cNvSpPr txBox="1"/>
          <p:nvPr/>
        </p:nvSpPr>
        <p:spPr>
          <a:xfrm>
            <a:off x="374073" y="5439757"/>
            <a:ext cx="11638395" cy="830997"/>
          </a:xfrm>
          <a:prstGeom prst="rect">
            <a:avLst/>
          </a:prstGeom>
          <a:noFill/>
        </p:spPr>
        <p:txBody>
          <a:bodyPr wrap="square" rtlCol="0">
            <a:spAutoFit/>
          </a:bodyPr>
          <a:lstStyle/>
          <a:p>
            <a:r>
              <a:rPr lang="en-GB" dirty="0"/>
              <a:t>https://www.iser.essex.ac.uk/research/projects/understanding-and-improving-data-linkage-consent-in-surveys</a:t>
            </a:r>
          </a:p>
        </p:txBody>
      </p:sp>
    </p:spTree>
    <p:extLst>
      <p:ext uri="{BB962C8B-B14F-4D97-AF65-F5344CB8AC3E}">
        <p14:creationId xmlns:p14="http://schemas.microsoft.com/office/powerpoint/2010/main" val="39495190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0F0DE-11D4-9DF2-761A-E684F89C9EA3}"/>
              </a:ext>
            </a:extLst>
          </p:cNvPr>
          <p:cNvSpPr>
            <a:spLocks noGrp="1"/>
          </p:cNvSpPr>
          <p:nvPr>
            <p:ph type="title"/>
          </p:nvPr>
        </p:nvSpPr>
        <p:spPr/>
        <p:txBody>
          <a:bodyPr/>
          <a:lstStyle/>
          <a:p>
            <a:r>
              <a:rPr lang="en-GB" dirty="0"/>
              <a:t>What we know from previous research</a:t>
            </a:r>
          </a:p>
        </p:txBody>
      </p:sp>
      <p:sp>
        <p:nvSpPr>
          <p:cNvPr id="3" name="Content Placeholder 2">
            <a:extLst>
              <a:ext uri="{FF2B5EF4-FFF2-40B4-BE49-F238E27FC236}">
                <a16:creationId xmlns:a16="http://schemas.microsoft.com/office/drawing/2014/main" id="{C6BAA850-DFB1-8F6F-1111-69E68A8D5650}"/>
              </a:ext>
            </a:extLst>
          </p:cNvPr>
          <p:cNvSpPr>
            <a:spLocks noGrp="1"/>
          </p:cNvSpPr>
          <p:nvPr>
            <p:ph idx="1"/>
          </p:nvPr>
        </p:nvSpPr>
        <p:spPr>
          <a:xfrm>
            <a:off x="508000" y="1600200"/>
            <a:ext cx="10700568" cy="4800600"/>
          </a:xfrm>
        </p:spPr>
        <p:txBody>
          <a:bodyPr>
            <a:normAutofit fontScale="92500"/>
          </a:bodyPr>
          <a:lstStyle/>
          <a:p>
            <a:r>
              <a:rPr lang="en-GB" sz="2900" dirty="0"/>
              <a:t>Correlates of consent inconsistent</a:t>
            </a:r>
            <a:endParaRPr lang="en-GB" sz="2900" dirty="0">
              <a:highlight>
                <a:srgbClr val="FFFF00"/>
              </a:highlight>
            </a:endParaRPr>
          </a:p>
          <a:p>
            <a:pPr lvl="1"/>
            <a:r>
              <a:rPr lang="en-GB" sz="2800" dirty="0"/>
              <a:t>Between studies / within studies over time (e.g., </a:t>
            </a:r>
            <a:r>
              <a:rPr lang="en-GB" sz="2800" dirty="0" err="1"/>
              <a:t>Peycheva</a:t>
            </a:r>
            <a:r>
              <a:rPr lang="en-GB" sz="2800" dirty="0"/>
              <a:t> et al 2021)</a:t>
            </a:r>
          </a:p>
          <a:p>
            <a:pPr lvl="1"/>
            <a:r>
              <a:rPr lang="en-GB" sz="2800" dirty="0"/>
              <a:t>Respondent / interviewer characteristics (e.g., Sala et al 2012, </a:t>
            </a:r>
            <a:r>
              <a:rPr lang="en-GB" sz="2800" dirty="0" err="1"/>
              <a:t>Jäckle</a:t>
            </a:r>
            <a:r>
              <a:rPr lang="en-GB" sz="2800" dirty="0"/>
              <a:t> et al 2021)</a:t>
            </a:r>
          </a:p>
          <a:p>
            <a:r>
              <a:rPr lang="en-GB" sz="2900" dirty="0"/>
              <a:t>Large variation in consent rates between </a:t>
            </a:r>
          </a:p>
          <a:p>
            <a:pPr lvl="1"/>
            <a:r>
              <a:rPr lang="en-GB" sz="2800" dirty="0"/>
              <a:t>Data to be linked / topics (e.g., Sakshaug et al 2012, </a:t>
            </a:r>
            <a:r>
              <a:rPr lang="en-GB" sz="2800" dirty="0" err="1"/>
              <a:t>Thornby</a:t>
            </a:r>
            <a:r>
              <a:rPr lang="en-GB" sz="2800" dirty="0"/>
              <a:t> et al., 2018, Edwards and Biddle 2021, Beuthner et al. 2024,  </a:t>
            </a:r>
          </a:p>
          <a:p>
            <a:pPr lvl="1"/>
            <a:r>
              <a:rPr lang="en-GB" sz="2800" dirty="0"/>
              <a:t>Interviewers (e.g., </a:t>
            </a:r>
            <a:r>
              <a:rPr lang="en-GB" sz="2800" dirty="0" err="1"/>
              <a:t>Korbmacher</a:t>
            </a:r>
            <a:r>
              <a:rPr lang="en-GB" sz="2800" dirty="0"/>
              <a:t> &amp; </a:t>
            </a:r>
            <a:r>
              <a:rPr lang="en-GB" sz="2800" dirty="0" err="1"/>
              <a:t>Schröder</a:t>
            </a:r>
            <a:r>
              <a:rPr lang="en-GB" sz="2800" dirty="0"/>
              <a:t> 2013)</a:t>
            </a:r>
          </a:p>
          <a:p>
            <a:pPr lvl="1"/>
            <a:r>
              <a:rPr lang="en-GB" sz="2800" dirty="0"/>
              <a:t>Modes of interview (</a:t>
            </a:r>
            <a:r>
              <a:rPr lang="en-GB" sz="2800" dirty="0" err="1"/>
              <a:t>Thornby</a:t>
            </a:r>
            <a:r>
              <a:rPr lang="en-GB" sz="2800" dirty="0"/>
              <a:t> et al 2018)</a:t>
            </a:r>
          </a:p>
        </p:txBody>
      </p:sp>
    </p:spTree>
    <p:extLst>
      <p:ext uri="{BB962C8B-B14F-4D97-AF65-F5344CB8AC3E}">
        <p14:creationId xmlns:p14="http://schemas.microsoft.com/office/powerpoint/2010/main" val="19155869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6C05B-CE62-3F4B-9832-BC23216D19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02AF3C-C31E-CD49-557E-47F4F58FE4A0}"/>
              </a:ext>
            </a:extLst>
          </p:cNvPr>
          <p:cNvSpPr>
            <a:spLocks noGrp="1"/>
          </p:cNvSpPr>
          <p:nvPr>
            <p:ph type="title"/>
          </p:nvPr>
        </p:nvSpPr>
        <p:spPr/>
        <p:txBody>
          <a:bodyPr/>
          <a:lstStyle/>
          <a:p>
            <a:r>
              <a:rPr lang="en-GB" dirty="0"/>
              <a:t>What we know from previous research 1</a:t>
            </a:r>
          </a:p>
        </p:txBody>
      </p:sp>
      <p:sp>
        <p:nvSpPr>
          <p:cNvPr id="3" name="Content Placeholder 2">
            <a:extLst>
              <a:ext uri="{FF2B5EF4-FFF2-40B4-BE49-F238E27FC236}">
                <a16:creationId xmlns:a16="http://schemas.microsoft.com/office/drawing/2014/main" id="{A9FF787A-9FBB-7275-2809-2D327FDF2222}"/>
              </a:ext>
            </a:extLst>
          </p:cNvPr>
          <p:cNvSpPr>
            <a:spLocks noGrp="1"/>
          </p:cNvSpPr>
          <p:nvPr>
            <p:ph idx="1"/>
          </p:nvPr>
        </p:nvSpPr>
        <p:spPr>
          <a:xfrm>
            <a:off x="508000" y="1600200"/>
            <a:ext cx="11176000" cy="4800600"/>
          </a:xfrm>
        </p:spPr>
        <p:txBody>
          <a:bodyPr>
            <a:normAutofit/>
          </a:bodyPr>
          <a:lstStyle/>
          <a:p>
            <a:r>
              <a:rPr lang="en-GB" sz="2800" dirty="0"/>
              <a:t>Little/limited effect of question wording experiments, e.g.,</a:t>
            </a:r>
          </a:p>
          <a:p>
            <a:pPr lvl="1"/>
            <a:r>
              <a:rPr lang="en-GB" sz="2800" dirty="0"/>
              <a:t>Length of consent question text (e.g., Edwards &amp; Biddle 2021, Singer &amp; Frankel 1982)</a:t>
            </a:r>
          </a:p>
          <a:p>
            <a:pPr lvl="1"/>
            <a:r>
              <a:rPr lang="en-GB" sz="2800" dirty="0"/>
              <a:t>Emphasising benefits to respondent / survey (e.g., Pascale 2011)</a:t>
            </a:r>
          </a:p>
          <a:p>
            <a:pPr lvl="1"/>
            <a:r>
              <a:rPr lang="en-GB" sz="2800" dirty="0"/>
              <a:t>Loss framing – inconsistent results (e.g., Kreuter et al 2016, Sakshaug et al 2019, Beuthner et al. 2024)</a:t>
            </a:r>
          </a:p>
        </p:txBody>
      </p:sp>
    </p:spTree>
    <p:extLst>
      <p:ext uri="{BB962C8B-B14F-4D97-AF65-F5344CB8AC3E}">
        <p14:creationId xmlns:p14="http://schemas.microsoft.com/office/powerpoint/2010/main" val="17505413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0F0DE-11D4-9DF2-761A-E684F89C9EA3}"/>
              </a:ext>
            </a:extLst>
          </p:cNvPr>
          <p:cNvSpPr>
            <a:spLocks noGrp="1"/>
          </p:cNvSpPr>
          <p:nvPr>
            <p:ph type="title"/>
          </p:nvPr>
        </p:nvSpPr>
        <p:spPr/>
        <p:txBody>
          <a:bodyPr>
            <a:normAutofit fontScale="90000"/>
          </a:bodyPr>
          <a:lstStyle/>
          <a:p>
            <a:r>
              <a:rPr lang="en-GB" dirty="0"/>
              <a:t>What we know from previous research - 2</a:t>
            </a:r>
          </a:p>
        </p:txBody>
      </p:sp>
      <p:sp>
        <p:nvSpPr>
          <p:cNvPr id="3" name="Content Placeholder 2">
            <a:extLst>
              <a:ext uri="{FF2B5EF4-FFF2-40B4-BE49-F238E27FC236}">
                <a16:creationId xmlns:a16="http://schemas.microsoft.com/office/drawing/2014/main" id="{C6BAA850-DFB1-8F6F-1111-69E68A8D5650}"/>
              </a:ext>
            </a:extLst>
          </p:cNvPr>
          <p:cNvSpPr>
            <a:spLocks noGrp="1"/>
          </p:cNvSpPr>
          <p:nvPr>
            <p:ph idx="1"/>
          </p:nvPr>
        </p:nvSpPr>
        <p:spPr>
          <a:xfrm>
            <a:off x="508000" y="1700808"/>
            <a:ext cx="10849264" cy="4395192"/>
          </a:xfrm>
        </p:spPr>
        <p:txBody>
          <a:bodyPr>
            <a:normAutofit fontScale="92500"/>
          </a:bodyPr>
          <a:lstStyle/>
          <a:p>
            <a:r>
              <a:rPr lang="en-GB" sz="2800" dirty="0"/>
              <a:t>Many respondents do not understand request </a:t>
            </a:r>
            <a:r>
              <a:rPr lang="en-GB" sz="2800" dirty="0">
                <a:cs typeface="Calibri" panose="020F0502020204030204" pitchFamily="34" charset="0"/>
              </a:rPr>
              <a:t>(Das &amp; Couper 2014)</a:t>
            </a:r>
            <a:endParaRPr lang="en-GB" sz="2800" baseline="30000" dirty="0"/>
          </a:p>
          <a:p>
            <a:r>
              <a:rPr lang="en-GB" sz="2800" dirty="0"/>
              <a:t>Asking earlier in interview (in context) increases consent </a:t>
            </a:r>
            <a:r>
              <a:rPr lang="en-GB" sz="2800" dirty="0">
                <a:cs typeface="Calibri" panose="020F0502020204030204" pitchFamily="34" charset="0"/>
              </a:rPr>
              <a:t>(e.g. Sakshaug et al 2013, Sala et al 2014, Sakshaug et al 2019, </a:t>
            </a:r>
            <a:r>
              <a:rPr lang="en-GB" sz="2800" dirty="0" err="1">
                <a:cs typeface="Calibri" panose="020F0502020204030204" pitchFamily="34" charset="0"/>
              </a:rPr>
              <a:t>Jäckle</a:t>
            </a:r>
            <a:r>
              <a:rPr lang="en-GB" sz="2800" dirty="0">
                <a:cs typeface="Calibri" panose="020F0502020204030204" pitchFamily="34" charset="0"/>
              </a:rPr>
              <a:t> et al. 2023)</a:t>
            </a:r>
          </a:p>
          <a:p>
            <a:r>
              <a:rPr lang="en-GB" sz="2800" dirty="0"/>
              <a:t>Half of non-consenters say ‘yes’ if asked again (Weir et al 2014</a:t>
            </a:r>
            <a:r>
              <a:rPr lang="en-GB" sz="2800" dirty="0">
                <a:cs typeface="Calibri" panose="020F0502020204030204" pitchFamily="34" charset="0"/>
              </a:rPr>
              <a:t>, Mostafa &amp; Wiggins 2018, </a:t>
            </a:r>
            <a:r>
              <a:rPr lang="en-GB" sz="2800" dirty="0" err="1">
                <a:cs typeface="Calibri" panose="020F0502020204030204" pitchFamily="34" charset="0"/>
              </a:rPr>
              <a:t>Jäckle</a:t>
            </a:r>
            <a:r>
              <a:rPr lang="en-GB" sz="2800" dirty="0">
                <a:cs typeface="Calibri" panose="020F0502020204030204" pitchFamily="34" charset="0"/>
              </a:rPr>
              <a:t> et al. 2018) </a:t>
            </a:r>
            <a:r>
              <a:rPr lang="en-GB" sz="2800" b="1" dirty="0">
                <a:cs typeface="Calibri" panose="020F0502020204030204" pitchFamily="34" charset="0"/>
              </a:rPr>
              <a:t>	</a:t>
            </a:r>
          </a:p>
          <a:p>
            <a:r>
              <a:rPr lang="en-GB" sz="2800" dirty="0"/>
              <a:t>Multiple consents in one interview: latent willingness to consent </a:t>
            </a:r>
            <a:r>
              <a:rPr lang="en-GB" sz="2800" dirty="0">
                <a:cs typeface="Calibri" panose="020F0502020204030204" pitchFamily="34" charset="0"/>
              </a:rPr>
              <a:t>(Jenkins et al 2006; Mostafa 2016)</a:t>
            </a:r>
            <a:r>
              <a:rPr lang="en-GB" sz="2800" dirty="0"/>
              <a:t> </a:t>
            </a:r>
            <a:endParaRPr lang="en-GB" sz="2800" baseline="30000" dirty="0"/>
          </a:p>
          <a:p>
            <a:r>
              <a:rPr lang="en-GB" sz="2800" dirty="0"/>
              <a:t>But only weak latent willingness over time </a:t>
            </a:r>
            <a:r>
              <a:rPr lang="en-GB" sz="2800" dirty="0">
                <a:cs typeface="Calibri" panose="020F0502020204030204" pitchFamily="34" charset="0"/>
              </a:rPr>
              <a:t>(Mostafa &amp; Wiggins 2018)</a:t>
            </a:r>
            <a:endParaRPr lang="en-GB" sz="2800" dirty="0"/>
          </a:p>
        </p:txBody>
      </p:sp>
    </p:spTree>
    <p:extLst>
      <p:ext uri="{BB962C8B-B14F-4D97-AF65-F5344CB8AC3E}">
        <p14:creationId xmlns:p14="http://schemas.microsoft.com/office/powerpoint/2010/main" val="28973895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486C5-5A9A-BCA7-8574-F58F69154DD1}"/>
              </a:ext>
            </a:extLst>
          </p:cNvPr>
          <p:cNvSpPr>
            <a:spLocks noGrp="1"/>
          </p:cNvSpPr>
          <p:nvPr>
            <p:ph type="title"/>
          </p:nvPr>
        </p:nvSpPr>
        <p:spPr/>
        <p:txBody>
          <a:bodyPr>
            <a:normAutofit fontScale="90000"/>
          </a:bodyPr>
          <a:lstStyle/>
          <a:p>
            <a:r>
              <a:rPr lang="en-GB" dirty="0"/>
              <a:t>What is the problem we wanted to tackle? </a:t>
            </a:r>
          </a:p>
        </p:txBody>
      </p:sp>
      <p:sp>
        <p:nvSpPr>
          <p:cNvPr id="5" name="Rectangle: Rounded Corners 4" descr="Increased interest in data linkage">
            <a:extLst>
              <a:ext uri="{FF2B5EF4-FFF2-40B4-BE49-F238E27FC236}">
                <a16:creationId xmlns:a16="http://schemas.microsoft.com/office/drawing/2014/main" id="{5696F617-B420-CFB1-91C4-D4FAEAFD09DC}"/>
              </a:ext>
            </a:extLst>
          </p:cNvPr>
          <p:cNvSpPr/>
          <p:nvPr/>
        </p:nvSpPr>
        <p:spPr bwMode="auto">
          <a:xfrm>
            <a:off x="762000" y="1600200"/>
            <a:ext cx="3622964" cy="1143000"/>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800" b="0" i="0" u="none" strike="noStrike" cap="none" normalizeH="0" baseline="0" dirty="0">
                <a:ln>
                  <a:noFill/>
                </a:ln>
                <a:solidFill>
                  <a:schemeClr val="tx1"/>
                </a:solidFill>
                <a:effectLst/>
                <a:latin typeface="Arial" charset="0"/>
                <a:ea typeface="ヒラギノ角ゴ Pro W3" pitchFamily="1" charset="-128"/>
              </a:rPr>
              <a:t>Increased interest in data linkage</a:t>
            </a:r>
          </a:p>
        </p:txBody>
      </p:sp>
      <p:sp>
        <p:nvSpPr>
          <p:cNvPr id="6" name="Rectangle: Rounded Corners 5" descr="Increased shift to web-first design">
            <a:extLst>
              <a:ext uri="{FF2B5EF4-FFF2-40B4-BE49-F238E27FC236}">
                <a16:creationId xmlns:a16="http://schemas.microsoft.com/office/drawing/2014/main" id="{EC990207-8856-5259-DDA9-0CE09F864274}"/>
              </a:ext>
            </a:extLst>
          </p:cNvPr>
          <p:cNvSpPr/>
          <p:nvPr/>
        </p:nvSpPr>
        <p:spPr bwMode="auto">
          <a:xfrm>
            <a:off x="6587836" y="1600200"/>
            <a:ext cx="3622964" cy="1143000"/>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800" b="0" i="0" u="none" strike="noStrike" cap="none" normalizeH="0" baseline="0" dirty="0">
                <a:ln>
                  <a:noFill/>
                </a:ln>
                <a:solidFill>
                  <a:schemeClr val="tx1"/>
                </a:solidFill>
                <a:effectLst/>
                <a:latin typeface="Arial" charset="0"/>
                <a:ea typeface="ヒラギノ角ゴ Pro W3" pitchFamily="1" charset="-128"/>
              </a:rPr>
              <a:t>Increased shift to web-first design</a:t>
            </a:r>
          </a:p>
        </p:txBody>
      </p:sp>
      <p:sp>
        <p:nvSpPr>
          <p:cNvPr id="7" name="Explosion: 14 Points 6" descr="Lower consent rates online!">
            <a:extLst>
              <a:ext uri="{FF2B5EF4-FFF2-40B4-BE49-F238E27FC236}">
                <a16:creationId xmlns:a16="http://schemas.microsoft.com/office/drawing/2014/main" id="{2809CBD4-63A9-CB19-1F2A-EDFB48B9A8F7}"/>
              </a:ext>
            </a:extLst>
          </p:cNvPr>
          <p:cNvSpPr/>
          <p:nvPr/>
        </p:nvSpPr>
        <p:spPr bwMode="auto">
          <a:xfrm>
            <a:off x="3543300" y="2863735"/>
            <a:ext cx="4114800" cy="3401984"/>
          </a:xfrm>
          <a:prstGeom prst="irregularSeal2">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chemeClr val="tx1"/>
                </a:solidFill>
                <a:effectLst/>
                <a:latin typeface="Arial" charset="0"/>
                <a:ea typeface="ヒラギノ角ゴ Pro W3" pitchFamily="1" charset="-128"/>
              </a:rPr>
              <a:t>Lower consent rates online!</a:t>
            </a:r>
          </a:p>
        </p:txBody>
      </p:sp>
    </p:spTree>
    <p:extLst>
      <p:ext uri="{BB962C8B-B14F-4D97-AF65-F5344CB8AC3E}">
        <p14:creationId xmlns:p14="http://schemas.microsoft.com/office/powerpoint/2010/main" val="2302754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CF3DD-3A7D-5BB6-0299-D7A1C4C9644D}"/>
              </a:ext>
            </a:extLst>
          </p:cNvPr>
          <p:cNvSpPr>
            <a:spLocks noGrp="1"/>
          </p:cNvSpPr>
          <p:nvPr>
            <p:ph type="title"/>
          </p:nvPr>
        </p:nvSpPr>
        <p:spPr/>
        <p:txBody>
          <a:bodyPr/>
          <a:lstStyle/>
          <a:p>
            <a:r>
              <a:rPr lang="en-GB" dirty="0"/>
              <a:t>The problem</a:t>
            </a:r>
          </a:p>
        </p:txBody>
      </p:sp>
      <p:sp>
        <p:nvSpPr>
          <p:cNvPr id="3" name="Content Placeholder 2">
            <a:extLst>
              <a:ext uri="{FF2B5EF4-FFF2-40B4-BE49-F238E27FC236}">
                <a16:creationId xmlns:a16="http://schemas.microsoft.com/office/drawing/2014/main" id="{65A80F2B-4834-CA77-41FD-DFDC5BCC54F7}"/>
              </a:ext>
            </a:extLst>
          </p:cNvPr>
          <p:cNvSpPr>
            <a:spLocks noGrp="1"/>
          </p:cNvSpPr>
          <p:nvPr>
            <p:ph idx="1"/>
          </p:nvPr>
        </p:nvSpPr>
        <p:spPr>
          <a:xfrm>
            <a:off x="508000" y="1345233"/>
            <a:ext cx="6604000" cy="5055567"/>
          </a:xfrm>
        </p:spPr>
        <p:txBody>
          <a:bodyPr/>
          <a:lstStyle/>
          <a:p>
            <a:r>
              <a:rPr lang="en-GB" sz="3200" dirty="0"/>
              <a:t>% Consent to link to tax records</a:t>
            </a:r>
          </a:p>
          <a:p>
            <a:endParaRPr lang="en-GB" sz="3200" dirty="0"/>
          </a:p>
        </p:txBody>
      </p:sp>
      <p:sp>
        <p:nvSpPr>
          <p:cNvPr id="5" name="TextBox 4">
            <a:extLst>
              <a:ext uri="{FF2B5EF4-FFF2-40B4-BE49-F238E27FC236}">
                <a16:creationId xmlns:a16="http://schemas.microsoft.com/office/drawing/2014/main" id="{32E57221-E12A-F45F-0EE7-11E04881A539}"/>
              </a:ext>
            </a:extLst>
          </p:cNvPr>
          <p:cNvSpPr txBox="1"/>
          <p:nvPr/>
        </p:nvSpPr>
        <p:spPr>
          <a:xfrm>
            <a:off x="1508667" y="2022891"/>
            <a:ext cx="850900" cy="461665"/>
          </a:xfrm>
          <a:prstGeom prst="rect">
            <a:avLst/>
          </a:prstGeom>
          <a:noFill/>
        </p:spPr>
        <p:txBody>
          <a:bodyPr wrap="square" rtlCol="0">
            <a:spAutoFit/>
          </a:bodyPr>
          <a:lstStyle/>
          <a:p>
            <a:r>
              <a:rPr lang="en-GB" dirty="0"/>
              <a:t>IP11</a:t>
            </a:r>
          </a:p>
        </p:txBody>
      </p:sp>
      <p:sp>
        <p:nvSpPr>
          <p:cNvPr id="8" name="TextBox 7">
            <a:extLst>
              <a:ext uri="{FF2B5EF4-FFF2-40B4-BE49-F238E27FC236}">
                <a16:creationId xmlns:a16="http://schemas.microsoft.com/office/drawing/2014/main" id="{D0D71C28-92CD-A89D-3D79-19DF7BFF460A}"/>
              </a:ext>
            </a:extLst>
          </p:cNvPr>
          <p:cNvSpPr txBox="1"/>
          <p:nvPr/>
        </p:nvSpPr>
        <p:spPr>
          <a:xfrm>
            <a:off x="605825" y="2535840"/>
            <a:ext cx="2875118" cy="400110"/>
          </a:xfrm>
          <a:prstGeom prst="rect">
            <a:avLst/>
          </a:prstGeom>
          <a:noFill/>
        </p:spPr>
        <p:txBody>
          <a:bodyPr wrap="square" rtlCol="0">
            <a:spAutoFit/>
          </a:bodyPr>
          <a:lstStyle/>
          <a:p>
            <a:pPr algn="ctr"/>
            <a:r>
              <a:rPr lang="en-GB" sz="2000" dirty="0"/>
              <a:t>Mode of interview</a:t>
            </a:r>
          </a:p>
        </p:txBody>
      </p:sp>
      <p:graphicFrame>
        <p:nvGraphicFramePr>
          <p:cNvPr id="7" name="Chart 6" descr="Graph showing consent rate of 73% face-to-face, and 42% online. ">
            <a:extLst>
              <a:ext uri="{FF2B5EF4-FFF2-40B4-BE49-F238E27FC236}">
                <a16:creationId xmlns:a16="http://schemas.microsoft.com/office/drawing/2014/main" id="{2C68BBF0-F076-050A-E1A7-D4CFB6F339D2}"/>
              </a:ext>
            </a:extLst>
          </p:cNvPr>
          <p:cNvGraphicFramePr>
            <a:graphicFrameLocks/>
          </p:cNvGraphicFramePr>
          <p:nvPr>
            <p:extLst>
              <p:ext uri="{D42A27DB-BD31-4B8C-83A1-F6EECF244321}">
                <p14:modId xmlns:p14="http://schemas.microsoft.com/office/powerpoint/2010/main" val="2943036741"/>
              </p:ext>
            </p:extLst>
          </p:nvPr>
        </p:nvGraphicFramePr>
        <p:xfrm>
          <a:off x="495507" y="3077344"/>
          <a:ext cx="2530809" cy="317105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F13E51DE-2761-1C90-0A0A-811917560AE7}"/>
              </a:ext>
            </a:extLst>
          </p:cNvPr>
          <p:cNvSpPr txBox="1"/>
          <p:nvPr/>
        </p:nvSpPr>
        <p:spPr>
          <a:xfrm>
            <a:off x="1780081" y="3179911"/>
            <a:ext cx="725536" cy="323165"/>
          </a:xfrm>
          <a:prstGeom prst="rect">
            <a:avLst/>
          </a:prstGeom>
          <a:solidFill>
            <a:schemeClr val="bg1"/>
          </a:solidFill>
          <a:ln>
            <a:solidFill>
              <a:schemeClr val="tx1"/>
            </a:solidFill>
          </a:ln>
        </p:spPr>
        <p:txBody>
          <a:bodyPr wrap="square" rtlCol="0">
            <a:spAutoFit/>
          </a:bodyPr>
          <a:lstStyle/>
          <a:p>
            <a:r>
              <a:rPr lang="en-GB" sz="1500" dirty="0">
                <a:solidFill>
                  <a:srgbClr val="C00000"/>
                </a:solidFill>
              </a:rPr>
              <a:t>-31 pp</a:t>
            </a:r>
          </a:p>
        </p:txBody>
      </p:sp>
      <p:sp>
        <p:nvSpPr>
          <p:cNvPr id="10" name="TextBox 9">
            <a:extLst>
              <a:ext uri="{FF2B5EF4-FFF2-40B4-BE49-F238E27FC236}">
                <a16:creationId xmlns:a16="http://schemas.microsoft.com/office/drawing/2014/main" id="{1449AF1C-367D-B04A-CAE0-B131C9F13D28}"/>
              </a:ext>
            </a:extLst>
          </p:cNvPr>
          <p:cNvSpPr txBox="1"/>
          <p:nvPr/>
        </p:nvSpPr>
        <p:spPr>
          <a:xfrm>
            <a:off x="3026317" y="3541802"/>
            <a:ext cx="3646311" cy="1938992"/>
          </a:xfrm>
          <a:prstGeom prst="rect">
            <a:avLst/>
          </a:prstGeom>
          <a:noFill/>
        </p:spPr>
        <p:txBody>
          <a:bodyPr wrap="square" rtlCol="0">
            <a:spAutoFit/>
          </a:bodyPr>
          <a:lstStyle/>
          <a:p>
            <a:pPr marL="342900" indent="-342900">
              <a:buFont typeface="Arial" panose="020B0604020202020204" pitchFamily="34" charset="0"/>
              <a:buChar char="•"/>
            </a:pPr>
            <a:r>
              <a:rPr lang="en-GB" sz="2000" dirty="0"/>
              <a:t>Reduces to -22 pp using Intention to Treat</a:t>
            </a:r>
          </a:p>
          <a:p>
            <a:pPr marL="342900" indent="-342900">
              <a:buFont typeface="Arial" panose="020B0604020202020204" pitchFamily="34" charset="0"/>
              <a:buChar char="•"/>
            </a:pPr>
            <a:r>
              <a:rPr lang="en-GB" sz="2000" dirty="0"/>
              <a:t>But back up to -30pp when using instrumental variables (local average treatment effect)</a:t>
            </a:r>
          </a:p>
        </p:txBody>
      </p:sp>
      <p:grpSp>
        <p:nvGrpSpPr>
          <p:cNvPr id="11" name="Group 10" descr="Graph showing consent rate of 77% face-to-face, and 42% online. ">
            <a:extLst>
              <a:ext uri="{FF2B5EF4-FFF2-40B4-BE49-F238E27FC236}">
                <a16:creationId xmlns:a16="http://schemas.microsoft.com/office/drawing/2014/main" id="{90894C94-2891-26B6-6AD6-809C495CA5A8}"/>
              </a:ext>
            </a:extLst>
          </p:cNvPr>
          <p:cNvGrpSpPr/>
          <p:nvPr/>
        </p:nvGrpSpPr>
        <p:grpSpPr>
          <a:xfrm>
            <a:off x="7708900" y="2082297"/>
            <a:ext cx="3073400" cy="4102602"/>
            <a:chOff x="7708900" y="2082297"/>
            <a:chExt cx="3073400" cy="4102602"/>
          </a:xfrm>
        </p:grpSpPr>
        <p:graphicFrame>
          <p:nvGraphicFramePr>
            <p:cNvPr id="12" name="Chart 11">
              <a:extLst>
                <a:ext uri="{FF2B5EF4-FFF2-40B4-BE49-F238E27FC236}">
                  <a16:creationId xmlns:a16="http://schemas.microsoft.com/office/drawing/2014/main" id="{68DB549C-5978-273B-4ADB-8BF5439F9354}"/>
                </a:ext>
              </a:extLst>
            </p:cNvPr>
            <p:cNvGraphicFramePr/>
            <p:nvPr>
              <p:extLst>
                <p:ext uri="{D42A27DB-BD31-4B8C-83A1-F6EECF244321}">
                  <p14:modId xmlns:p14="http://schemas.microsoft.com/office/powerpoint/2010/main" val="1122038580"/>
                </p:ext>
              </p:extLst>
            </p:nvPr>
          </p:nvGraphicFramePr>
          <p:xfrm>
            <a:off x="7708900" y="3026059"/>
            <a:ext cx="3073400" cy="3158840"/>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id="{B70F3A3F-5E26-62AD-E154-494CD85A1F41}"/>
                </a:ext>
              </a:extLst>
            </p:cNvPr>
            <p:cNvSpPr txBox="1"/>
            <p:nvPr/>
          </p:nvSpPr>
          <p:spPr>
            <a:xfrm>
              <a:off x="8802416" y="2082297"/>
              <a:ext cx="1346200" cy="461665"/>
            </a:xfrm>
            <a:prstGeom prst="rect">
              <a:avLst/>
            </a:prstGeom>
            <a:noFill/>
          </p:spPr>
          <p:txBody>
            <a:bodyPr wrap="square" rtlCol="0">
              <a:spAutoFit/>
            </a:bodyPr>
            <a:lstStyle/>
            <a:p>
              <a:r>
                <a:rPr lang="en-GB" dirty="0"/>
                <a:t>IP15</a:t>
              </a:r>
            </a:p>
          </p:txBody>
        </p:sp>
        <p:sp>
          <p:nvSpPr>
            <p:cNvPr id="4" name="TextBox 3">
              <a:extLst>
                <a:ext uri="{FF2B5EF4-FFF2-40B4-BE49-F238E27FC236}">
                  <a16:creationId xmlns:a16="http://schemas.microsoft.com/office/drawing/2014/main" id="{788732DF-8B49-5CDD-7DFD-F66E159F8D8D}"/>
                </a:ext>
              </a:extLst>
            </p:cNvPr>
            <p:cNvSpPr txBox="1"/>
            <p:nvPr/>
          </p:nvSpPr>
          <p:spPr>
            <a:xfrm>
              <a:off x="7808041" y="2509682"/>
              <a:ext cx="2875118" cy="400110"/>
            </a:xfrm>
            <a:prstGeom prst="rect">
              <a:avLst/>
            </a:prstGeom>
            <a:noFill/>
          </p:spPr>
          <p:txBody>
            <a:bodyPr wrap="square" rtlCol="0">
              <a:spAutoFit/>
            </a:bodyPr>
            <a:lstStyle/>
            <a:p>
              <a:pPr algn="ctr"/>
              <a:r>
                <a:rPr lang="en-GB" sz="2000" dirty="0"/>
                <a:t>Mode of interview</a:t>
              </a:r>
            </a:p>
          </p:txBody>
        </p:sp>
        <p:sp>
          <p:nvSpPr>
            <p:cNvPr id="6" name="TextBox 5">
              <a:extLst>
                <a:ext uri="{FF2B5EF4-FFF2-40B4-BE49-F238E27FC236}">
                  <a16:creationId xmlns:a16="http://schemas.microsoft.com/office/drawing/2014/main" id="{1A1FC196-9B38-DF15-B16F-4C76430385A5}"/>
                </a:ext>
              </a:extLst>
            </p:cNvPr>
            <p:cNvSpPr txBox="1"/>
            <p:nvPr/>
          </p:nvSpPr>
          <p:spPr>
            <a:xfrm>
              <a:off x="9594032" y="3175594"/>
              <a:ext cx="725536" cy="323165"/>
            </a:xfrm>
            <a:prstGeom prst="rect">
              <a:avLst/>
            </a:prstGeom>
            <a:solidFill>
              <a:schemeClr val="bg1"/>
            </a:solidFill>
            <a:ln>
              <a:solidFill>
                <a:schemeClr val="tx1"/>
              </a:solidFill>
            </a:ln>
          </p:spPr>
          <p:txBody>
            <a:bodyPr wrap="square" rtlCol="0">
              <a:spAutoFit/>
            </a:bodyPr>
            <a:lstStyle/>
            <a:p>
              <a:r>
                <a:rPr lang="en-GB" sz="1500" dirty="0">
                  <a:solidFill>
                    <a:srgbClr val="C00000"/>
                  </a:solidFill>
                </a:rPr>
                <a:t>-35 pp</a:t>
              </a:r>
            </a:p>
          </p:txBody>
        </p:sp>
      </p:grpSp>
    </p:spTree>
    <p:extLst>
      <p:ext uri="{BB962C8B-B14F-4D97-AF65-F5344CB8AC3E}">
        <p14:creationId xmlns:p14="http://schemas.microsoft.com/office/powerpoint/2010/main" val="156298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DA938-85E0-6AB0-62AF-CCDDEA53DB06}"/>
              </a:ext>
            </a:extLst>
          </p:cNvPr>
          <p:cNvSpPr>
            <a:spLocks noGrp="1"/>
          </p:cNvSpPr>
          <p:nvPr>
            <p:ph type="title"/>
          </p:nvPr>
        </p:nvSpPr>
        <p:spPr/>
        <p:txBody>
          <a:bodyPr/>
          <a:lstStyle/>
          <a:p>
            <a:r>
              <a:rPr lang="en-US" dirty="0"/>
              <a:t>The same in other studies</a:t>
            </a:r>
            <a:endParaRPr lang="en-GB" dirty="0"/>
          </a:p>
        </p:txBody>
      </p:sp>
      <p:graphicFrame>
        <p:nvGraphicFramePr>
          <p:cNvPr id="8" name="Content Placeholder 7" descr="Graph showing consent rate of 89% face-to-face, and 69% online. ">
            <a:extLst>
              <a:ext uri="{FF2B5EF4-FFF2-40B4-BE49-F238E27FC236}">
                <a16:creationId xmlns:a16="http://schemas.microsoft.com/office/drawing/2014/main" id="{3DDB4A0F-8B9B-AFCF-6BF9-41BB8EB1F499}"/>
              </a:ext>
            </a:extLst>
          </p:cNvPr>
          <p:cNvGraphicFramePr>
            <a:graphicFrameLocks noGrp="1"/>
          </p:cNvGraphicFramePr>
          <p:nvPr>
            <p:ph sz="half" idx="1"/>
            <p:extLst>
              <p:ext uri="{D42A27DB-BD31-4B8C-83A1-F6EECF244321}">
                <p14:modId xmlns:p14="http://schemas.microsoft.com/office/powerpoint/2010/main" val="3952230836"/>
              </p:ext>
            </p:extLst>
          </p:nvPr>
        </p:nvGraphicFramePr>
        <p:xfrm>
          <a:off x="333896" y="1371600"/>
          <a:ext cx="4622800" cy="4114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ontent Placeholder 10" descr="Graph showing consent rate of 81% face-to-face, and 59% online. ">
            <a:extLst>
              <a:ext uri="{FF2B5EF4-FFF2-40B4-BE49-F238E27FC236}">
                <a16:creationId xmlns:a16="http://schemas.microsoft.com/office/drawing/2014/main" id="{A01974C2-9137-B8AF-5B37-140770499035}"/>
              </a:ext>
            </a:extLst>
          </p:cNvPr>
          <p:cNvGraphicFramePr>
            <a:graphicFrameLocks noGrp="1"/>
          </p:cNvGraphicFramePr>
          <p:nvPr>
            <p:ph sz="half" idx="2"/>
            <p:extLst>
              <p:ext uri="{D42A27DB-BD31-4B8C-83A1-F6EECF244321}">
                <p14:modId xmlns:p14="http://schemas.microsoft.com/office/powerpoint/2010/main" val="1914522177"/>
              </p:ext>
            </p:extLst>
          </p:nvPr>
        </p:nvGraphicFramePr>
        <p:xfrm>
          <a:off x="5159896" y="1371600"/>
          <a:ext cx="4622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0D915C7D-399D-5E9C-98BE-9B1CB503AEF7}"/>
              </a:ext>
            </a:extLst>
          </p:cNvPr>
          <p:cNvSpPr txBox="1"/>
          <p:nvPr/>
        </p:nvSpPr>
        <p:spPr>
          <a:xfrm>
            <a:off x="640710" y="5682734"/>
            <a:ext cx="4519186" cy="369332"/>
          </a:xfrm>
          <a:prstGeom prst="rect">
            <a:avLst/>
          </a:prstGeom>
          <a:noFill/>
        </p:spPr>
        <p:txBody>
          <a:bodyPr wrap="none" rtlCol="0">
            <a:spAutoFit/>
          </a:bodyPr>
          <a:lstStyle/>
          <a:p>
            <a:r>
              <a:rPr lang="en-GB" sz="1800" dirty="0" err="1"/>
              <a:t>Thornby</a:t>
            </a:r>
            <a:r>
              <a:rPr lang="en-GB" sz="1800" dirty="0"/>
              <a:t> et al., 2018, </a:t>
            </a:r>
            <a:r>
              <a:rPr lang="en-GB" sz="1800" dirty="0" err="1"/>
              <a:t>Peycheva</a:t>
            </a:r>
            <a:r>
              <a:rPr lang="en-GB" sz="1800" dirty="0"/>
              <a:t> et al, 2023</a:t>
            </a:r>
          </a:p>
        </p:txBody>
      </p:sp>
      <p:sp>
        <p:nvSpPr>
          <p:cNvPr id="13" name="TextBox 12">
            <a:extLst>
              <a:ext uri="{FF2B5EF4-FFF2-40B4-BE49-F238E27FC236}">
                <a16:creationId xmlns:a16="http://schemas.microsoft.com/office/drawing/2014/main" id="{2D797095-47D7-8BDE-3803-4332AC603DCB}"/>
              </a:ext>
            </a:extLst>
          </p:cNvPr>
          <p:cNvSpPr txBox="1"/>
          <p:nvPr/>
        </p:nvSpPr>
        <p:spPr>
          <a:xfrm>
            <a:off x="6106820" y="5682734"/>
            <a:ext cx="2210862" cy="369332"/>
          </a:xfrm>
          <a:prstGeom prst="rect">
            <a:avLst/>
          </a:prstGeom>
          <a:noFill/>
        </p:spPr>
        <p:txBody>
          <a:bodyPr wrap="none" rtlCol="0">
            <a:spAutoFit/>
          </a:bodyPr>
          <a:lstStyle/>
          <a:p>
            <a:r>
              <a:rPr lang="en-GB" sz="1800" dirty="0"/>
              <a:t>Ormston et al, 2024</a:t>
            </a:r>
          </a:p>
        </p:txBody>
      </p:sp>
      <p:sp>
        <p:nvSpPr>
          <p:cNvPr id="3" name="TextBox 2">
            <a:extLst>
              <a:ext uri="{FF2B5EF4-FFF2-40B4-BE49-F238E27FC236}">
                <a16:creationId xmlns:a16="http://schemas.microsoft.com/office/drawing/2014/main" id="{922B4721-A83E-F090-56CC-FA77B64BAE3C}"/>
              </a:ext>
            </a:extLst>
          </p:cNvPr>
          <p:cNvSpPr txBox="1"/>
          <p:nvPr/>
        </p:nvSpPr>
        <p:spPr>
          <a:xfrm>
            <a:off x="9336360" y="2305615"/>
            <a:ext cx="1728192" cy="2246769"/>
          </a:xfrm>
          <a:prstGeom prst="rect">
            <a:avLst/>
          </a:prstGeom>
          <a:noFill/>
          <a:ln>
            <a:solidFill>
              <a:srgbClr val="FF0000"/>
            </a:solidFill>
          </a:ln>
        </p:spPr>
        <p:txBody>
          <a:bodyPr wrap="square" rtlCol="0">
            <a:spAutoFit/>
          </a:bodyPr>
          <a:lstStyle/>
          <a:p>
            <a:pPr algn="ctr"/>
            <a:r>
              <a:rPr lang="en-US" sz="2000" dirty="0"/>
              <a:t>More evidence on this in a forthcoming Survey Futures publication</a:t>
            </a:r>
            <a:endParaRPr lang="en-GB" sz="2000" dirty="0"/>
          </a:p>
        </p:txBody>
      </p:sp>
    </p:spTree>
    <p:extLst>
      <p:ext uri="{BB962C8B-B14F-4D97-AF65-F5344CB8AC3E}">
        <p14:creationId xmlns:p14="http://schemas.microsoft.com/office/powerpoint/2010/main" val="42853519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07A73-EE55-39F4-596E-8AF0A1AAB2C0}"/>
              </a:ext>
            </a:extLst>
          </p:cNvPr>
          <p:cNvSpPr>
            <a:spLocks noGrp="1"/>
          </p:cNvSpPr>
          <p:nvPr>
            <p:ph type="title"/>
          </p:nvPr>
        </p:nvSpPr>
        <p:spPr/>
        <p:txBody>
          <a:bodyPr>
            <a:noAutofit/>
          </a:bodyPr>
          <a:lstStyle/>
          <a:p>
            <a:r>
              <a:rPr lang="en-GB" dirty="0"/>
              <a:t>Question: Why are people less likely to consent online?</a:t>
            </a:r>
          </a:p>
        </p:txBody>
      </p:sp>
      <p:sp>
        <p:nvSpPr>
          <p:cNvPr id="3" name="Content Placeholder 2">
            <a:extLst>
              <a:ext uri="{FF2B5EF4-FFF2-40B4-BE49-F238E27FC236}">
                <a16:creationId xmlns:a16="http://schemas.microsoft.com/office/drawing/2014/main" id="{59219B24-D9F4-CC07-2EEF-896271649E56}"/>
              </a:ext>
            </a:extLst>
          </p:cNvPr>
          <p:cNvSpPr>
            <a:spLocks noGrp="1"/>
          </p:cNvSpPr>
          <p:nvPr>
            <p:ph idx="1"/>
          </p:nvPr>
        </p:nvSpPr>
        <p:spPr/>
        <p:txBody>
          <a:bodyPr/>
          <a:lstStyle/>
          <a:p>
            <a:r>
              <a:rPr lang="en-GB" dirty="0"/>
              <a:t>First - </a:t>
            </a:r>
            <a:r>
              <a:rPr lang="en-GB" i="1" dirty="0"/>
              <a:t>How</a:t>
            </a:r>
            <a:r>
              <a:rPr lang="en-GB" dirty="0"/>
              <a:t> do people decide whether to consent?</a:t>
            </a:r>
          </a:p>
        </p:txBody>
      </p:sp>
    </p:spTree>
    <p:extLst>
      <p:ext uri="{BB962C8B-B14F-4D97-AF65-F5344CB8AC3E}">
        <p14:creationId xmlns:p14="http://schemas.microsoft.com/office/powerpoint/2010/main" val="19804386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How do respondents decide how to answer a survey question?</a:t>
            </a:r>
          </a:p>
        </p:txBody>
      </p:sp>
      <p:sp>
        <p:nvSpPr>
          <p:cNvPr id="5" name="Content Placeholder 4"/>
          <p:cNvSpPr>
            <a:spLocks noGrp="1"/>
          </p:cNvSpPr>
          <p:nvPr>
            <p:ph idx="1"/>
          </p:nvPr>
        </p:nvSpPr>
        <p:spPr>
          <a:xfrm>
            <a:off x="1905000" y="1772816"/>
            <a:ext cx="8007424" cy="4114800"/>
          </a:xfrm>
        </p:spPr>
        <p:txBody>
          <a:bodyPr/>
          <a:lstStyle/>
          <a:p>
            <a:r>
              <a:rPr lang="en-GB" sz="2800" dirty="0"/>
              <a:t>Cognitive Aspects of Survey Methodology</a:t>
            </a:r>
          </a:p>
          <a:p>
            <a:r>
              <a:rPr lang="en-GB" sz="2800" dirty="0"/>
              <a:t>Survey response process </a:t>
            </a:r>
            <a:r>
              <a:rPr lang="en-GB" sz="2400" dirty="0">
                <a:latin typeface="Calibri" panose="020F0502020204030204" pitchFamily="34" charset="0"/>
                <a:cs typeface="Calibri" panose="020F0502020204030204" pitchFamily="34" charset="0"/>
              </a:rPr>
              <a:t>(Tourangeau et al 2000)</a:t>
            </a:r>
          </a:p>
          <a:p>
            <a:endParaRPr lang="en-GB" dirty="0"/>
          </a:p>
          <a:p>
            <a:endParaRPr lang="en-GB" dirty="0"/>
          </a:p>
          <a:p>
            <a:endParaRPr lang="en-GB" dirty="0"/>
          </a:p>
        </p:txBody>
      </p:sp>
      <p:pic>
        <p:nvPicPr>
          <p:cNvPr id="6" name="Picture 2" descr="A repeat of the cognitive aspects of survey methodology survey response process showing comprehension - retrieval - judgment - reporting. "/>
          <p:cNvPicPr>
            <a:picLocks noChangeAspect="1" noChangeArrowheads="1"/>
          </p:cNvPicPr>
          <p:nvPr/>
        </p:nvPicPr>
        <p:blipFill>
          <a:blip r:embed="rId3" cstate="print"/>
          <a:stretch>
            <a:fillRect/>
          </a:stretch>
        </p:blipFill>
        <p:spPr bwMode="auto">
          <a:xfrm>
            <a:off x="1981200" y="3096632"/>
            <a:ext cx="8229600" cy="1772529"/>
          </a:xfrm>
          <a:prstGeom prst="rect">
            <a:avLst/>
          </a:prstGeom>
          <a:noFill/>
        </p:spPr>
      </p:pic>
      <p:sp>
        <p:nvSpPr>
          <p:cNvPr id="7" name="TextBox 6"/>
          <p:cNvSpPr txBox="1"/>
          <p:nvPr/>
        </p:nvSpPr>
        <p:spPr>
          <a:xfrm>
            <a:off x="1631505" y="4646474"/>
            <a:ext cx="1728192" cy="1754326"/>
          </a:xfrm>
          <a:prstGeom prst="rect">
            <a:avLst/>
          </a:prstGeom>
          <a:noFill/>
        </p:spPr>
        <p:txBody>
          <a:bodyPr wrap="square" rtlCol="0">
            <a:spAutoFit/>
          </a:bodyPr>
          <a:lstStyle/>
          <a:p>
            <a:r>
              <a:rPr lang="en-GB" sz="1800" dirty="0"/>
              <a:t>Understanding the meaning of the question and what information it seeks</a:t>
            </a:r>
          </a:p>
        </p:txBody>
      </p:sp>
      <p:sp>
        <p:nvSpPr>
          <p:cNvPr id="8" name="TextBox 7"/>
          <p:cNvSpPr txBox="1"/>
          <p:nvPr/>
        </p:nvSpPr>
        <p:spPr>
          <a:xfrm>
            <a:off x="4223792" y="4869160"/>
            <a:ext cx="1728192" cy="1477328"/>
          </a:xfrm>
          <a:prstGeom prst="rect">
            <a:avLst/>
          </a:prstGeom>
          <a:noFill/>
        </p:spPr>
        <p:txBody>
          <a:bodyPr wrap="square" rtlCol="0">
            <a:spAutoFit/>
          </a:bodyPr>
          <a:lstStyle/>
          <a:p>
            <a:r>
              <a:rPr lang="en-GB" sz="1800" dirty="0"/>
              <a:t>Recalling relevant information from long-term memory</a:t>
            </a:r>
          </a:p>
        </p:txBody>
      </p:sp>
      <p:sp>
        <p:nvSpPr>
          <p:cNvPr id="9" name="TextBox 8"/>
          <p:cNvSpPr txBox="1"/>
          <p:nvPr/>
        </p:nvSpPr>
        <p:spPr>
          <a:xfrm>
            <a:off x="6600056" y="4869160"/>
            <a:ext cx="1728192" cy="1477328"/>
          </a:xfrm>
          <a:prstGeom prst="rect">
            <a:avLst/>
          </a:prstGeom>
          <a:noFill/>
        </p:spPr>
        <p:txBody>
          <a:bodyPr wrap="square" rtlCol="0">
            <a:spAutoFit/>
          </a:bodyPr>
          <a:lstStyle/>
          <a:p>
            <a:r>
              <a:rPr lang="en-GB" sz="1800" dirty="0"/>
              <a:t>Combining the retrieved information and filling the gaps</a:t>
            </a:r>
          </a:p>
        </p:txBody>
      </p:sp>
      <p:sp>
        <p:nvSpPr>
          <p:cNvPr id="10" name="TextBox 9"/>
          <p:cNvSpPr txBox="1"/>
          <p:nvPr/>
        </p:nvSpPr>
        <p:spPr>
          <a:xfrm>
            <a:off x="8832304" y="4869160"/>
            <a:ext cx="1728192" cy="923330"/>
          </a:xfrm>
          <a:prstGeom prst="rect">
            <a:avLst/>
          </a:prstGeom>
          <a:noFill/>
        </p:spPr>
        <p:txBody>
          <a:bodyPr wrap="square" rtlCol="0">
            <a:spAutoFit/>
          </a:bodyPr>
          <a:lstStyle/>
          <a:p>
            <a:r>
              <a:rPr lang="en-GB" sz="1800" dirty="0"/>
              <a:t>Selecting and communicating an answer</a:t>
            </a:r>
          </a:p>
        </p:txBody>
      </p:sp>
    </p:spTree>
    <p:extLst>
      <p:ext uri="{BB962C8B-B14F-4D97-AF65-F5344CB8AC3E}">
        <p14:creationId xmlns:p14="http://schemas.microsoft.com/office/powerpoint/2010/main" val="3130629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How do respondents decide how to answer a survey question? Consent</a:t>
            </a:r>
          </a:p>
        </p:txBody>
      </p:sp>
      <p:sp>
        <p:nvSpPr>
          <p:cNvPr id="5" name="Content Placeholder 4"/>
          <p:cNvSpPr>
            <a:spLocks noGrp="1"/>
          </p:cNvSpPr>
          <p:nvPr>
            <p:ph idx="1"/>
          </p:nvPr>
        </p:nvSpPr>
        <p:spPr>
          <a:xfrm>
            <a:off x="767408" y="3284984"/>
            <a:ext cx="10513168" cy="3312368"/>
          </a:xfrm>
        </p:spPr>
        <p:txBody>
          <a:bodyPr>
            <a:normAutofit fontScale="62500" lnSpcReduction="20000"/>
          </a:bodyPr>
          <a:lstStyle/>
          <a:p>
            <a:r>
              <a:rPr lang="en-GB" dirty="0">
                <a:cs typeface="Calibri" panose="020F0502020204030204" pitchFamily="34" charset="0"/>
              </a:rPr>
              <a:t>“</a:t>
            </a:r>
            <a:r>
              <a:rPr lang="en-GB" sz="3600" dirty="0">
                <a:cs typeface="Calibri" panose="020F0502020204030204" pitchFamily="34" charset="0"/>
              </a:rPr>
              <a:t>Optimising” respondents make required effort at each stage</a:t>
            </a:r>
          </a:p>
          <a:p>
            <a:pPr lvl="1">
              <a:buFont typeface="Wingdings" panose="05000000000000000000" pitchFamily="2" charset="2"/>
              <a:buChar char="Ø"/>
            </a:pPr>
            <a:r>
              <a:rPr lang="en-GB" b="1" dirty="0">
                <a:solidFill>
                  <a:srgbClr val="0070C0"/>
                </a:solidFill>
                <a:cs typeface="Calibri" panose="020F0502020204030204" pitchFamily="34" charset="0"/>
              </a:rPr>
              <a:t>Costs vs. benefits / consequences of consent</a:t>
            </a:r>
          </a:p>
          <a:p>
            <a:r>
              <a:rPr lang="en-GB" sz="3600" dirty="0">
                <a:cs typeface="Calibri" panose="020F0502020204030204" pitchFamily="34" charset="0"/>
              </a:rPr>
              <a:t>“Satisficing” respondents skip or shortcut stages (Krosnick 1991)</a:t>
            </a:r>
          </a:p>
          <a:p>
            <a:pPr marL="1079500" lvl="1" indent="-641350">
              <a:buFont typeface="Wingdings" panose="05000000000000000000" pitchFamily="2" charset="2"/>
              <a:buChar char="Ø"/>
            </a:pPr>
            <a:r>
              <a:rPr lang="en-GB" b="1" dirty="0">
                <a:solidFill>
                  <a:srgbClr val="0070C0"/>
                </a:solidFill>
                <a:sym typeface="Wingdings" panose="05000000000000000000" pitchFamily="2" charset="2"/>
              </a:rPr>
              <a:t>E.g., Qualitative in-depth interviews on how respondents decide</a:t>
            </a:r>
          </a:p>
          <a:p>
            <a:pPr marL="685800" lvl="1" indent="-342900"/>
            <a:r>
              <a:rPr lang="en-GB" dirty="0">
                <a:sym typeface="Wingdings" panose="05000000000000000000" pitchFamily="2" charset="2"/>
              </a:rPr>
              <a:t>Nothing to hide</a:t>
            </a:r>
          </a:p>
          <a:p>
            <a:pPr marL="685800" lvl="1" indent="-342900"/>
            <a:r>
              <a:rPr lang="en-GB" dirty="0">
                <a:sym typeface="Wingdings" panose="05000000000000000000" pitchFamily="2" charset="2"/>
              </a:rPr>
              <a:t>Trust in the survey</a:t>
            </a:r>
          </a:p>
          <a:p>
            <a:pPr marL="685800" lvl="1" indent="-342900"/>
            <a:r>
              <a:rPr lang="en-GB" dirty="0">
                <a:cs typeface="Calibri" panose="020F0502020204030204" pitchFamily="34" charset="0"/>
                <a:sym typeface="Wingdings" panose="05000000000000000000" pitchFamily="2" charset="2"/>
              </a:rPr>
              <a:t>What friends/family would say</a:t>
            </a:r>
          </a:p>
          <a:p>
            <a:pPr marL="685800" lvl="1" indent="-342900"/>
            <a:r>
              <a:rPr lang="en-GB" dirty="0">
                <a:sym typeface="Wingdings" panose="05000000000000000000" pitchFamily="2" charset="2"/>
              </a:rPr>
              <a:t>Habit, never provide personal information</a:t>
            </a:r>
            <a:endParaRPr lang="en-GB" dirty="0"/>
          </a:p>
        </p:txBody>
      </p:sp>
      <p:pic>
        <p:nvPicPr>
          <p:cNvPr id="6" name="Picture 2" descr="The same survey response process diagram."/>
          <p:cNvPicPr>
            <a:picLocks noChangeAspect="1" noChangeArrowheads="1"/>
          </p:cNvPicPr>
          <p:nvPr/>
        </p:nvPicPr>
        <p:blipFill>
          <a:blip r:embed="rId3" cstate="print"/>
          <a:stretch>
            <a:fillRect/>
          </a:stretch>
        </p:blipFill>
        <p:spPr bwMode="auto">
          <a:xfrm>
            <a:off x="1117600" y="1600200"/>
            <a:ext cx="8229600" cy="1772529"/>
          </a:xfrm>
          <a:prstGeom prst="rect">
            <a:avLst/>
          </a:prstGeom>
          <a:noFill/>
        </p:spPr>
      </p:pic>
    </p:spTree>
    <p:extLst>
      <p:ext uri="{BB962C8B-B14F-4D97-AF65-F5344CB8AC3E}">
        <p14:creationId xmlns:p14="http://schemas.microsoft.com/office/powerpoint/2010/main" val="2053618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C802A-47F5-9F95-7851-77A6DB47448E}"/>
              </a:ext>
            </a:extLst>
          </p:cNvPr>
          <p:cNvSpPr>
            <a:spLocks noGrp="1"/>
          </p:cNvSpPr>
          <p:nvPr>
            <p:ph type="title" idx="4294967295"/>
          </p:nvPr>
        </p:nvSpPr>
        <p:spPr>
          <a:xfrm>
            <a:off x="508000" y="-1143000"/>
            <a:ext cx="9448800" cy="1143000"/>
          </a:xfrm>
        </p:spPr>
        <p:txBody>
          <a:bodyPr vert="horz" wrap="square" lIns="91440" tIns="45720" rIns="91440" bIns="45720" numCol="1" anchor="b" anchorCtr="0" compatLnSpc="1">
            <a:prstTxWarp prst="textNoShape">
              <a:avLst/>
            </a:prstTxWarp>
          </a:bodyPr>
          <a:lstStyle/>
          <a:p>
            <a:r>
              <a:rPr lang="en-GB" dirty="0"/>
              <a:t>The Literary Digest</a:t>
            </a:r>
          </a:p>
        </p:txBody>
      </p:sp>
      <p:pic>
        <p:nvPicPr>
          <p:cNvPr id="5" name="Picture 4" descr="The front cover of the Literary Digest">
            <a:extLst>
              <a:ext uri="{FF2B5EF4-FFF2-40B4-BE49-F238E27FC236}">
                <a16:creationId xmlns:a16="http://schemas.microsoft.com/office/drawing/2014/main" id="{D0385B85-F11B-9929-5C88-DE803ACF1D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368" y="404664"/>
            <a:ext cx="3440788" cy="4863941"/>
          </a:xfrm>
          <a:prstGeom prst="rect">
            <a:avLst/>
          </a:prstGeom>
        </p:spPr>
      </p:pic>
      <p:pic>
        <p:nvPicPr>
          <p:cNvPr id="7" name="Picture 6" descr="The story from the Literary Digest about Landon predicted to get more votes than Roosevelt.&#10;&#10;This is a very weak joke and completely deserves the silence to which it will be greeted.">
            <a:extLst>
              <a:ext uri="{FF2B5EF4-FFF2-40B4-BE49-F238E27FC236}">
                <a16:creationId xmlns:a16="http://schemas.microsoft.com/office/drawing/2014/main" id="{D15096AF-33EA-A438-3CA9-D35BFE29DC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1898" y="764704"/>
            <a:ext cx="7188706" cy="5161890"/>
          </a:xfrm>
          <a:prstGeom prst="rect">
            <a:avLst/>
          </a:prstGeom>
        </p:spPr>
      </p:pic>
    </p:spTree>
    <p:extLst>
      <p:ext uri="{BB962C8B-B14F-4D97-AF65-F5344CB8AC3E}">
        <p14:creationId xmlns:p14="http://schemas.microsoft.com/office/powerpoint/2010/main" val="13071434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B90A3-9669-D8E6-5B49-1575D3F8218E}"/>
              </a:ext>
            </a:extLst>
          </p:cNvPr>
          <p:cNvSpPr>
            <a:spLocks noGrp="1"/>
          </p:cNvSpPr>
          <p:nvPr>
            <p:ph type="title"/>
          </p:nvPr>
        </p:nvSpPr>
        <p:spPr>
          <a:xfrm>
            <a:off x="508000" y="457200"/>
            <a:ext cx="9836472" cy="1143000"/>
          </a:xfrm>
        </p:spPr>
        <p:txBody>
          <a:bodyPr/>
          <a:lstStyle/>
          <a:p>
            <a:r>
              <a:rPr lang="en-GB" dirty="0"/>
              <a:t>Conceptual framework of consent decision</a:t>
            </a:r>
          </a:p>
        </p:txBody>
      </p:sp>
      <p:sp>
        <p:nvSpPr>
          <p:cNvPr id="3" name="Content Placeholder 2">
            <a:extLst>
              <a:ext uri="{FF2B5EF4-FFF2-40B4-BE49-F238E27FC236}">
                <a16:creationId xmlns:a16="http://schemas.microsoft.com/office/drawing/2014/main" id="{E6A47A41-1A2B-160B-4D42-EE344078C0B0}"/>
              </a:ext>
            </a:extLst>
          </p:cNvPr>
          <p:cNvSpPr>
            <a:spLocks noGrp="1"/>
          </p:cNvSpPr>
          <p:nvPr>
            <p:ph idx="1"/>
          </p:nvPr>
        </p:nvSpPr>
        <p:spPr>
          <a:xfrm>
            <a:off x="508000" y="1556792"/>
            <a:ext cx="10196512" cy="4699992"/>
          </a:xfrm>
        </p:spPr>
        <p:txBody>
          <a:bodyPr>
            <a:normAutofit/>
          </a:bodyPr>
          <a:lstStyle/>
          <a:p>
            <a:pPr marL="0" indent="0">
              <a:buNone/>
            </a:pPr>
            <a:r>
              <a:rPr lang="en-GB" sz="2800" dirty="0">
                <a:cs typeface="Calibri" panose="020F0502020204030204" pitchFamily="34" charset="0"/>
              </a:rPr>
              <a:t>Based on:</a:t>
            </a:r>
            <a:endParaRPr lang="en-GB" sz="2800" dirty="0"/>
          </a:p>
          <a:p>
            <a:r>
              <a:rPr lang="en-GB" sz="2800" dirty="0"/>
              <a:t>Qualitative interviews with IP respondents </a:t>
            </a:r>
          </a:p>
          <a:p>
            <a:pPr lvl="1"/>
            <a:r>
              <a:rPr lang="en-GB" sz="2800" dirty="0"/>
              <a:t>Factors that influence consent decision (</a:t>
            </a:r>
            <a:r>
              <a:rPr lang="en-GB" sz="2800" dirty="0" err="1"/>
              <a:t>Beninger</a:t>
            </a:r>
            <a:r>
              <a:rPr lang="en-GB" sz="2800" dirty="0"/>
              <a:t> et al 2017)</a:t>
            </a:r>
          </a:p>
          <a:p>
            <a:r>
              <a:rPr lang="en-GB" sz="2800" dirty="0"/>
              <a:t>Cognitive model of survey response process </a:t>
            </a:r>
          </a:p>
          <a:p>
            <a:pPr lvl="1"/>
            <a:r>
              <a:rPr lang="en-GB" sz="2800" dirty="0"/>
              <a:t>How people answer survey questions (Cannell et al 1981, Tourangeau et al 2000)</a:t>
            </a:r>
          </a:p>
          <a:p>
            <a:r>
              <a:rPr lang="en-GB" sz="2800" dirty="0"/>
              <a:t>Survey methods literature </a:t>
            </a:r>
          </a:p>
          <a:p>
            <a:pPr lvl="1"/>
            <a:r>
              <a:rPr lang="en-GB" sz="2800" dirty="0"/>
              <a:t>Consent to data linkage, experiments </a:t>
            </a:r>
          </a:p>
        </p:txBody>
      </p:sp>
    </p:spTree>
    <p:extLst>
      <p:ext uri="{BB962C8B-B14F-4D97-AF65-F5344CB8AC3E}">
        <p14:creationId xmlns:p14="http://schemas.microsoft.com/office/powerpoint/2010/main" val="3805332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61675-913A-3C48-C8E8-F5BC252C68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0ADBD9-DA5D-D56C-D456-13B999FEF951}"/>
              </a:ext>
            </a:extLst>
          </p:cNvPr>
          <p:cNvSpPr>
            <a:spLocks noGrp="1"/>
          </p:cNvSpPr>
          <p:nvPr>
            <p:ph type="title"/>
          </p:nvPr>
        </p:nvSpPr>
        <p:spPr>
          <a:xfrm>
            <a:off x="508000" y="457200"/>
            <a:ext cx="9836472" cy="1143000"/>
          </a:xfrm>
        </p:spPr>
        <p:txBody>
          <a:bodyPr>
            <a:normAutofit fontScale="90000"/>
          </a:bodyPr>
          <a:lstStyle/>
          <a:p>
            <a:r>
              <a:rPr lang="en-GB" dirty="0"/>
              <a:t>Conceptual framework of consent decision - 2</a:t>
            </a:r>
          </a:p>
        </p:txBody>
      </p:sp>
      <p:sp>
        <p:nvSpPr>
          <p:cNvPr id="3" name="Content Placeholder 2">
            <a:extLst>
              <a:ext uri="{FF2B5EF4-FFF2-40B4-BE49-F238E27FC236}">
                <a16:creationId xmlns:a16="http://schemas.microsoft.com/office/drawing/2014/main" id="{A0D71B68-A3E7-0499-4288-71EA29EFDB0B}"/>
              </a:ext>
            </a:extLst>
          </p:cNvPr>
          <p:cNvSpPr>
            <a:spLocks noGrp="1"/>
          </p:cNvSpPr>
          <p:nvPr>
            <p:ph idx="1"/>
          </p:nvPr>
        </p:nvSpPr>
        <p:spPr>
          <a:xfrm>
            <a:off x="508000" y="1556792"/>
            <a:ext cx="10196512" cy="4699992"/>
          </a:xfrm>
        </p:spPr>
        <p:txBody>
          <a:bodyPr>
            <a:normAutofit/>
          </a:bodyPr>
          <a:lstStyle/>
          <a:p>
            <a:pPr marL="0" indent="0">
              <a:buNone/>
            </a:pPr>
            <a:r>
              <a:rPr lang="en-GB" sz="2800" dirty="0">
                <a:cs typeface="Calibri" panose="020F0502020204030204" pitchFamily="34" charset="0"/>
              </a:rPr>
              <a:t>Based on:</a:t>
            </a:r>
            <a:endParaRPr lang="en-GB" sz="2800" dirty="0"/>
          </a:p>
          <a:p>
            <a:r>
              <a:rPr lang="en-GB" sz="2800" dirty="0"/>
              <a:t>Rational vs heuristic decision making </a:t>
            </a:r>
          </a:p>
          <a:p>
            <a:pPr lvl="1"/>
            <a:r>
              <a:rPr lang="en-GB" sz="2800" dirty="0"/>
              <a:t>System 1 vs system 2 processing (Petty and Cacioppo 1986, Kahneman 2011)</a:t>
            </a:r>
          </a:p>
          <a:p>
            <a:r>
              <a:rPr lang="en-GB" sz="2800" dirty="0"/>
              <a:t>Real-life decision making </a:t>
            </a:r>
          </a:p>
          <a:p>
            <a:pPr lvl="1"/>
            <a:r>
              <a:rPr lang="en-GB" sz="2800" dirty="0"/>
              <a:t>People reduce amount of information considered (Galotti 2007)</a:t>
            </a:r>
          </a:p>
        </p:txBody>
      </p:sp>
    </p:spTree>
    <p:extLst>
      <p:ext uri="{BB962C8B-B14F-4D97-AF65-F5344CB8AC3E}">
        <p14:creationId xmlns:p14="http://schemas.microsoft.com/office/powerpoint/2010/main" val="19952802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457200"/>
            <a:ext cx="9577064" cy="1143000"/>
          </a:xfrm>
        </p:spPr>
        <p:txBody>
          <a:bodyPr>
            <a:normAutofit fontScale="90000"/>
          </a:bodyPr>
          <a:lstStyle/>
          <a:p>
            <a:r>
              <a:rPr lang="en-GB" dirty="0"/>
              <a:t>Conceptual framework</a:t>
            </a:r>
            <a:br>
              <a:rPr lang="en-GB" dirty="0"/>
            </a:br>
            <a:r>
              <a:rPr lang="en-GB" dirty="0">
                <a:solidFill>
                  <a:schemeClr val="tx1"/>
                </a:solidFill>
                <a:latin typeface="Calibri" panose="020F0502020204030204" pitchFamily="34" charset="0"/>
                <a:cs typeface="Calibri" panose="020F0502020204030204" pitchFamily="34" charset="0"/>
              </a:rPr>
              <a:t>Hypotheses</a:t>
            </a:r>
            <a:endParaRPr lang="en-GB" dirty="0">
              <a:solidFill>
                <a:schemeClr val="tx1"/>
              </a:solidFill>
              <a:highlight>
                <a:srgbClr val="FFFF00"/>
              </a:highlight>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767408" y="1844824"/>
            <a:ext cx="9900592" cy="4555976"/>
          </a:xfrm>
        </p:spPr>
        <p:txBody>
          <a:bodyPr>
            <a:normAutofit fontScale="92500"/>
          </a:bodyPr>
          <a:lstStyle/>
          <a:p>
            <a:r>
              <a:rPr lang="en-GB" sz="2800" dirty="0"/>
              <a:t>Respondents necessarily employ heuristics decision processes…</a:t>
            </a:r>
          </a:p>
          <a:p>
            <a:pPr lvl="1"/>
            <a:r>
              <a:rPr lang="en-GB" sz="2800" dirty="0"/>
              <a:t>Limited time and information when responding to a survey</a:t>
            </a:r>
            <a:endParaRPr lang="en-GB" sz="2800" dirty="0">
              <a:solidFill>
                <a:srgbClr val="626464"/>
              </a:solidFill>
              <a:latin typeface="Calibri" panose="020F0502020204030204" pitchFamily="34" charset="0"/>
            </a:endParaRPr>
          </a:p>
          <a:p>
            <a:r>
              <a:rPr lang="en-GB" sz="2800" dirty="0"/>
              <a:t>…but heuristic employed varies across person and context</a:t>
            </a:r>
          </a:p>
          <a:p>
            <a:pPr lvl="1"/>
            <a:r>
              <a:rPr lang="en-GB" sz="2800" dirty="0">
                <a:solidFill>
                  <a:srgbClr val="0070C0"/>
                </a:solidFill>
              </a:rPr>
              <a:t>We label more information-intensive heuristics </a:t>
            </a:r>
            <a:r>
              <a:rPr lang="en-GB" sz="2800" b="1" dirty="0">
                <a:solidFill>
                  <a:srgbClr val="0070C0"/>
                </a:solidFill>
              </a:rPr>
              <a:t>“reflective”</a:t>
            </a:r>
          </a:p>
          <a:p>
            <a:r>
              <a:rPr lang="en-GB" sz="2800" dirty="0"/>
              <a:t>More reflective decision processes associated with:</a:t>
            </a:r>
          </a:p>
          <a:p>
            <a:pPr marL="914400" lvl="1"/>
            <a:r>
              <a:rPr lang="en-GB" sz="2800" dirty="0"/>
              <a:t>Higher consent rates</a:t>
            </a:r>
          </a:p>
          <a:p>
            <a:pPr marL="914400" lvl="1"/>
            <a:r>
              <a:rPr lang="en-GB" sz="2800" dirty="0"/>
              <a:t>Greater comprehension</a:t>
            </a:r>
          </a:p>
          <a:p>
            <a:pPr marL="914400" lvl="1"/>
            <a:r>
              <a:rPr lang="en-GB" sz="2800" dirty="0"/>
              <a:t>Greater confidence in the decision</a:t>
            </a:r>
            <a:endParaRPr lang="en-GB" sz="2100" dirty="0"/>
          </a:p>
        </p:txBody>
      </p:sp>
    </p:spTree>
    <p:extLst>
      <p:ext uri="{BB962C8B-B14F-4D97-AF65-F5344CB8AC3E}">
        <p14:creationId xmlns:p14="http://schemas.microsoft.com/office/powerpoint/2010/main" val="3348254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3BB16-BC3C-70DF-63B8-18416AAFB308}"/>
              </a:ext>
            </a:extLst>
          </p:cNvPr>
          <p:cNvSpPr>
            <a:spLocks noGrp="1"/>
          </p:cNvSpPr>
          <p:nvPr>
            <p:ph type="title"/>
          </p:nvPr>
        </p:nvSpPr>
        <p:spPr/>
        <p:txBody>
          <a:bodyPr/>
          <a:lstStyle/>
          <a:p>
            <a:r>
              <a:rPr lang="en-GB" dirty="0"/>
              <a:t>Conceptual Framework</a:t>
            </a:r>
          </a:p>
        </p:txBody>
      </p:sp>
      <p:grpSp>
        <p:nvGrpSpPr>
          <p:cNvPr id="4" name="Group 3" descr="Conceptual framework">
            <a:extLst>
              <a:ext uri="{FF2B5EF4-FFF2-40B4-BE49-F238E27FC236}">
                <a16:creationId xmlns:a16="http://schemas.microsoft.com/office/drawing/2014/main" id="{D422E042-9B04-95AD-FBC5-BF6EF317B7E9}"/>
              </a:ext>
            </a:extLst>
          </p:cNvPr>
          <p:cNvGrpSpPr/>
          <p:nvPr/>
        </p:nvGrpSpPr>
        <p:grpSpPr>
          <a:xfrm>
            <a:off x="508000" y="825500"/>
            <a:ext cx="11588963" cy="4889802"/>
            <a:chOff x="332104" y="1028700"/>
            <a:chExt cx="8373105" cy="4889802"/>
          </a:xfrm>
        </p:grpSpPr>
        <p:sp>
          <p:nvSpPr>
            <p:cNvPr id="5" name="Content Placeholder 2">
              <a:extLst>
                <a:ext uri="{FF2B5EF4-FFF2-40B4-BE49-F238E27FC236}">
                  <a16:creationId xmlns:a16="http://schemas.microsoft.com/office/drawing/2014/main" id="{BC5AE882-E697-9362-DB6A-0DBE7E6D18DA}"/>
                </a:ext>
              </a:extLst>
            </p:cNvPr>
            <p:cNvSpPr txBox="1">
              <a:spLocks/>
            </p:cNvSpPr>
            <p:nvPr/>
          </p:nvSpPr>
          <p:spPr>
            <a:xfrm>
              <a:off x="430774" y="1028700"/>
              <a:ext cx="7086600" cy="4114800"/>
            </a:xfrm>
            <a:prstGeom prst="rect">
              <a:avLst/>
            </a:prstGeom>
          </p:spPr>
          <p:txBody>
            <a:bodyPr/>
            <a:lstStyle>
              <a:lvl1pPr marL="257175" indent="-257175" algn="l" rtl="0" eaLnBrk="0" fontAlgn="base" hangingPunct="0">
                <a:lnSpc>
                  <a:spcPct val="110000"/>
                </a:lnSpc>
                <a:spcBef>
                  <a:spcPct val="20000"/>
                </a:spcBef>
                <a:spcAft>
                  <a:spcPct val="0"/>
                </a:spcAft>
                <a:buClr>
                  <a:srgbClr val="0095D3"/>
                </a:buClr>
                <a:buChar char="•"/>
                <a:defRPr sz="1650">
                  <a:solidFill>
                    <a:schemeClr val="tx1"/>
                  </a:solidFill>
                  <a:latin typeface="+mn-lt"/>
                  <a:ea typeface="+mn-ea"/>
                  <a:cs typeface="+mn-cs"/>
                </a:defRPr>
              </a:lvl1pPr>
              <a:lvl2pPr marL="557213" indent="-214313" algn="l" rtl="0" eaLnBrk="0" fontAlgn="base" hangingPunct="0">
                <a:spcBef>
                  <a:spcPct val="20000"/>
                </a:spcBef>
                <a:spcAft>
                  <a:spcPct val="0"/>
                </a:spcAft>
                <a:buClr>
                  <a:srgbClr val="1776B2"/>
                </a:buClr>
                <a:defRPr sz="1650">
                  <a:solidFill>
                    <a:srgbClr val="626464"/>
                  </a:solidFill>
                  <a:latin typeface="+mn-lt"/>
                  <a:ea typeface="+mn-ea"/>
                </a:defRPr>
              </a:lvl2pPr>
              <a:lvl3pPr marL="857250" indent="-171450" algn="l" rtl="0" eaLnBrk="0" fontAlgn="base" hangingPunct="0">
                <a:spcBef>
                  <a:spcPct val="20000"/>
                </a:spcBef>
                <a:spcAft>
                  <a:spcPct val="0"/>
                </a:spcAft>
                <a:buChar char="–"/>
                <a:defRPr sz="1200">
                  <a:solidFill>
                    <a:srgbClr val="626464"/>
                  </a:solidFill>
                  <a:latin typeface="+mn-lt"/>
                  <a:ea typeface="+mn-ea"/>
                </a:defRPr>
              </a:lvl3pPr>
              <a:lvl4pPr marL="1200150" indent="-171450" algn="l" rtl="0" eaLnBrk="0" fontAlgn="base" hangingPunct="0">
                <a:spcBef>
                  <a:spcPct val="20000"/>
                </a:spcBef>
                <a:spcAft>
                  <a:spcPct val="0"/>
                </a:spcAft>
                <a:defRPr sz="1650">
                  <a:solidFill>
                    <a:srgbClr val="626464"/>
                  </a:solidFill>
                  <a:latin typeface="+mn-lt"/>
                  <a:ea typeface="+mn-ea"/>
                </a:defRPr>
              </a:lvl4pPr>
              <a:lvl5pPr marL="1543050" indent="-171450" algn="l" rtl="0" eaLnBrk="0" fontAlgn="base" hangingPunct="0">
                <a:spcBef>
                  <a:spcPct val="20000"/>
                </a:spcBef>
                <a:spcAft>
                  <a:spcPct val="0"/>
                </a:spcAft>
                <a:buChar char="»"/>
                <a:defRPr sz="1650">
                  <a:solidFill>
                    <a:srgbClr val="626464"/>
                  </a:solidFill>
                  <a:latin typeface="+mn-lt"/>
                  <a:ea typeface="+mn-ea"/>
                </a:defRPr>
              </a:lvl5pPr>
              <a:lvl6pPr marL="1885950" indent="-171450" algn="l" rtl="0" fontAlgn="base">
                <a:spcBef>
                  <a:spcPct val="20000"/>
                </a:spcBef>
                <a:spcAft>
                  <a:spcPct val="0"/>
                </a:spcAft>
                <a:buChar char="»"/>
                <a:defRPr sz="1650">
                  <a:solidFill>
                    <a:srgbClr val="626464"/>
                  </a:solidFill>
                  <a:latin typeface="+mn-lt"/>
                  <a:ea typeface="+mn-ea"/>
                </a:defRPr>
              </a:lvl6pPr>
              <a:lvl7pPr marL="2228850" indent="-171450" algn="l" rtl="0" fontAlgn="base">
                <a:spcBef>
                  <a:spcPct val="20000"/>
                </a:spcBef>
                <a:spcAft>
                  <a:spcPct val="0"/>
                </a:spcAft>
                <a:buChar char="»"/>
                <a:defRPr sz="1650">
                  <a:solidFill>
                    <a:srgbClr val="626464"/>
                  </a:solidFill>
                  <a:latin typeface="+mn-lt"/>
                  <a:ea typeface="+mn-ea"/>
                </a:defRPr>
              </a:lvl7pPr>
              <a:lvl8pPr marL="2571750" indent="-171450" algn="l" rtl="0" fontAlgn="base">
                <a:spcBef>
                  <a:spcPct val="20000"/>
                </a:spcBef>
                <a:spcAft>
                  <a:spcPct val="0"/>
                </a:spcAft>
                <a:buChar char="»"/>
                <a:defRPr sz="1650">
                  <a:solidFill>
                    <a:srgbClr val="626464"/>
                  </a:solidFill>
                  <a:latin typeface="+mn-lt"/>
                  <a:ea typeface="+mn-ea"/>
                </a:defRPr>
              </a:lvl8pPr>
              <a:lvl9pPr marL="2914650" indent="-171450" algn="l" rtl="0" fontAlgn="base">
                <a:spcBef>
                  <a:spcPct val="20000"/>
                </a:spcBef>
                <a:spcAft>
                  <a:spcPct val="0"/>
                </a:spcAft>
                <a:buChar char="»"/>
                <a:defRPr sz="1650">
                  <a:solidFill>
                    <a:srgbClr val="626464"/>
                  </a:solidFill>
                  <a:latin typeface="+mn-lt"/>
                  <a:ea typeface="+mn-ea"/>
                </a:defRPr>
              </a:lvl9pPr>
            </a:lstStyle>
            <a:p>
              <a:pPr marL="0" indent="0">
                <a:buFontTx/>
                <a:buNone/>
              </a:pPr>
              <a:endParaRPr lang="en-GB" sz="2400" kern="0" dirty="0"/>
            </a:p>
          </p:txBody>
        </p:sp>
        <p:sp>
          <p:nvSpPr>
            <p:cNvPr id="6" name="TextBox 5" descr="Outcomes - consent, comprehension, confidence in decision">
              <a:extLst>
                <a:ext uri="{FF2B5EF4-FFF2-40B4-BE49-F238E27FC236}">
                  <a16:creationId xmlns:a16="http://schemas.microsoft.com/office/drawing/2014/main" id="{F518DA66-36FF-ACDB-A8A8-E8FD8B3AE623}"/>
                </a:ext>
              </a:extLst>
            </p:cNvPr>
            <p:cNvSpPr txBox="1"/>
            <p:nvPr/>
          </p:nvSpPr>
          <p:spPr>
            <a:xfrm>
              <a:off x="6902857" y="2954055"/>
              <a:ext cx="1802352" cy="1138773"/>
            </a:xfrm>
            <a:prstGeom prst="rect">
              <a:avLst/>
            </a:prstGeom>
            <a:solidFill>
              <a:srgbClr val="C3D69B"/>
            </a:solidFill>
            <a:ln>
              <a:solidFill>
                <a:schemeClr val="tx1"/>
              </a:solidFill>
            </a:ln>
          </p:spPr>
          <p:txBody>
            <a:bodyPr wrap="square" rtlCol="0">
              <a:spAutoFit/>
            </a:bodyPr>
            <a:lstStyle/>
            <a:p>
              <a:r>
                <a:rPr lang="en-US" sz="2000" b="1" dirty="0">
                  <a:latin typeface="Calibri" panose="020F0502020204030204" pitchFamily="34" charset="0"/>
                  <a:cs typeface="Calibri" panose="020F0502020204030204" pitchFamily="34" charset="0"/>
                </a:rPr>
                <a:t>Outcomes:</a:t>
              </a:r>
            </a:p>
            <a:p>
              <a:pPr marL="182880" indent="-182880">
                <a:buFont typeface="Arial" panose="020B0604020202020204" pitchFamily="34" charset="0"/>
                <a:buChar char="•"/>
              </a:pPr>
              <a:r>
                <a:rPr lang="en-US" sz="1600" dirty="0">
                  <a:latin typeface="Calibri" panose="020F0502020204030204" pitchFamily="34" charset="0"/>
                  <a:cs typeface="Calibri" panose="020F0502020204030204" pitchFamily="34" charset="0"/>
                </a:rPr>
                <a:t>Consent</a:t>
              </a:r>
            </a:p>
            <a:p>
              <a:pPr marL="182880" indent="-182880">
                <a:buFont typeface="Arial" panose="020B0604020202020204" pitchFamily="34" charset="0"/>
                <a:buChar char="•"/>
              </a:pPr>
              <a:r>
                <a:rPr lang="en-US" sz="1600" dirty="0">
                  <a:latin typeface="Calibri" panose="020F0502020204030204" pitchFamily="34" charset="0"/>
                  <a:cs typeface="Calibri" panose="020F0502020204030204" pitchFamily="34" charset="0"/>
                </a:rPr>
                <a:t>Comprehension</a:t>
              </a:r>
            </a:p>
            <a:p>
              <a:pPr marL="182880" indent="-182880">
                <a:buFont typeface="Arial" panose="020B0604020202020204" pitchFamily="34" charset="0"/>
                <a:buChar char="•"/>
              </a:pPr>
              <a:r>
                <a:rPr lang="en-US" sz="1600" dirty="0">
                  <a:latin typeface="Calibri" panose="020F0502020204030204" pitchFamily="34" charset="0"/>
                  <a:cs typeface="Calibri" panose="020F0502020204030204" pitchFamily="34" charset="0"/>
                </a:rPr>
                <a:t>Confidence in decision</a:t>
              </a:r>
              <a:endParaRPr lang="en-US" sz="1800" dirty="0">
                <a:latin typeface="Calibri" panose="020F0502020204030204" pitchFamily="34" charset="0"/>
                <a:cs typeface="Calibri" panose="020F0502020204030204" pitchFamily="34" charset="0"/>
              </a:endParaRPr>
            </a:p>
          </p:txBody>
        </p:sp>
        <p:sp>
          <p:nvSpPr>
            <p:cNvPr id="7" name="Rectangle 6" descr="Decision process with an arrow going from less to more reflective.&#10;&#10;Markers of effort such as time taken, view leaflet, self-reported effort.">
              <a:extLst>
                <a:ext uri="{FF2B5EF4-FFF2-40B4-BE49-F238E27FC236}">
                  <a16:creationId xmlns:a16="http://schemas.microsoft.com/office/drawing/2014/main" id="{5BBCAC13-395E-0323-5C3C-985FEC54B386}"/>
                </a:ext>
              </a:extLst>
            </p:cNvPr>
            <p:cNvSpPr/>
            <p:nvPr/>
          </p:nvSpPr>
          <p:spPr>
            <a:xfrm>
              <a:off x="3281074" y="1985957"/>
              <a:ext cx="2663289" cy="3186946"/>
            </a:xfrm>
            <a:prstGeom prst="rect">
              <a:avLst/>
            </a:prstGeom>
            <a:solidFill>
              <a:srgbClr val="95B3D7"/>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a:p>
              <a:pPr marL="182880" indent="-182880">
                <a:buFont typeface="Arial" panose="020B0604020202020204" pitchFamily="34" charset="0"/>
                <a:buChar char="•"/>
              </a:pPr>
              <a:endParaRPr lang="en-US" dirty="0"/>
            </a:p>
            <a:p>
              <a:pPr marL="182880" indent="-182880">
                <a:buFont typeface="Arial" panose="020B0604020202020204" pitchFamily="34" charset="0"/>
                <a:buChar char="•"/>
              </a:pPr>
              <a:endParaRPr lang="en-US" dirty="0"/>
            </a:p>
            <a:p>
              <a:pPr marL="182880" indent="-182880">
                <a:buFont typeface="Arial" panose="020B0604020202020204" pitchFamily="34" charset="0"/>
                <a:buChar char="•"/>
              </a:pPr>
              <a:endParaRPr lang="en-US" dirty="0"/>
            </a:p>
            <a:p>
              <a:pPr marL="182880" indent="-182880">
                <a:buFont typeface="Arial" panose="020B0604020202020204" pitchFamily="34" charset="0"/>
                <a:buChar char="•"/>
              </a:pPr>
              <a:endParaRPr lang="en-US" dirty="0"/>
            </a:p>
            <a:p>
              <a:pPr marL="182880" indent="-182880">
                <a:buFont typeface="Arial" panose="020B0604020202020204" pitchFamily="34" charset="0"/>
                <a:buChar char="•"/>
              </a:pPr>
              <a:endParaRPr lang="en-US" dirty="0"/>
            </a:p>
            <a:p>
              <a:pPr marL="182880" indent="-182880">
                <a:buFont typeface="Arial" panose="020B0604020202020204" pitchFamily="34" charset="0"/>
                <a:buChar char="•"/>
              </a:pPr>
              <a:endParaRPr lang="en-US" dirty="0"/>
            </a:p>
            <a:p>
              <a:pPr algn="ctr"/>
              <a:endParaRPr lang="en-US" sz="1100" dirty="0">
                <a:solidFill>
                  <a:schemeClr val="tx1"/>
                </a:solidFill>
              </a:endParaRPr>
            </a:p>
            <a:p>
              <a:pPr algn="ctr"/>
              <a:r>
                <a:rPr lang="en-US" sz="2000" b="1" dirty="0">
                  <a:solidFill>
                    <a:schemeClr val="tx1"/>
                  </a:solidFill>
                  <a:latin typeface="Calibri" panose="020F0502020204030204" pitchFamily="34" charset="0"/>
                  <a:cs typeface="Calibri" panose="020F0502020204030204" pitchFamily="34" charset="0"/>
                </a:rPr>
                <a:t>Markers of Effort:</a:t>
              </a:r>
            </a:p>
            <a:p>
              <a:pPr marL="640080" lvl="1" indent="-182880">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Time taken</a:t>
              </a:r>
            </a:p>
            <a:p>
              <a:pPr marL="640080" lvl="1" indent="-182880">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View leaflet/diagram</a:t>
              </a:r>
            </a:p>
            <a:p>
              <a:pPr marL="640080" lvl="1" indent="-182880">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Self-reported effort</a:t>
              </a:r>
            </a:p>
            <a:p>
              <a:pPr marL="182880" indent="-182880">
                <a:buFont typeface="Arial" panose="020B0604020202020204" pitchFamily="34" charset="0"/>
                <a:buChar char="•"/>
              </a:pPr>
              <a:endParaRPr lang="en-US" dirty="0"/>
            </a:p>
            <a:p>
              <a:pPr marL="182880" indent="-182880">
                <a:buFont typeface="Arial" panose="020B0604020202020204" pitchFamily="34" charset="0"/>
                <a:buChar char="•"/>
              </a:pPr>
              <a:endParaRPr lang="en-US" dirty="0"/>
            </a:p>
          </p:txBody>
        </p:sp>
        <p:sp>
          <p:nvSpPr>
            <p:cNvPr id="8" name="TextBox 7">
              <a:extLst>
                <a:ext uri="{FF2B5EF4-FFF2-40B4-BE49-F238E27FC236}">
                  <a16:creationId xmlns:a16="http://schemas.microsoft.com/office/drawing/2014/main" id="{E3CD73A7-6022-AB59-D293-77730A3CA4B0}"/>
                </a:ext>
              </a:extLst>
            </p:cNvPr>
            <p:cNvSpPr txBox="1"/>
            <p:nvPr/>
          </p:nvSpPr>
          <p:spPr>
            <a:xfrm>
              <a:off x="3461191" y="2108850"/>
              <a:ext cx="2351195" cy="461665"/>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Decision Process</a:t>
              </a:r>
            </a:p>
          </p:txBody>
        </p:sp>
        <p:sp>
          <p:nvSpPr>
            <p:cNvPr id="9" name="TextBox 8">
              <a:extLst>
                <a:ext uri="{FF2B5EF4-FFF2-40B4-BE49-F238E27FC236}">
                  <a16:creationId xmlns:a16="http://schemas.microsoft.com/office/drawing/2014/main" id="{24A2F76A-258E-B9C3-92B9-E4E7E9CBD3CE}"/>
                </a:ext>
              </a:extLst>
            </p:cNvPr>
            <p:cNvSpPr txBox="1"/>
            <p:nvPr/>
          </p:nvSpPr>
          <p:spPr>
            <a:xfrm>
              <a:off x="3390287" y="2687067"/>
              <a:ext cx="1277006" cy="369332"/>
            </a:xfrm>
            <a:prstGeom prst="rect">
              <a:avLst/>
            </a:prstGeom>
            <a:noFill/>
          </p:spPr>
          <p:txBody>
            <a:bodyPr wrap="square" rtlCol="0">
              <a:spAutoFit/>
            </a:bodyPr>
            <a:lstStyle/>
            <a:p>
              <a:r>
                <a:rPr lang="en-US" sz="1800" dirty="0">
                  <a:latin typeface="Calibri" panose="020F0502020204030204" pitchFamily="34" charset="0"/>
                  <a:cs typeface="Calibri" panose="020F0502020204030204" pitchFamily="34" charset="0"/>
                </a:rPr>
                <a:t>Less reflective</a:t>
              </a:r>
            </a:p>
          </p:txBody>
        </p:sp>
        <p:sp>
          <p:nvSpPr>
            <p:cNvPr id="10" name="TextBox 9">
              <a:extLst>
                <a:ext uri="{FF2B5EF4-FFF2-40B4-BE49-F238E27FC236}">
                  <a16:creationId xmlns:a16="http://schemas.microsoft.com/office/drawing/2014/main" id="{E935A121-11F9-3CE4-CC0A-F3595E701EB2}"/>
                </a:ext>
              </a:extLst>
            </p:cNvPr>
            <p:cNvSpPr txBox="1"/>
            <p:nvPr/>
          </p:nvSpPr>
          <p:spPr>
            <a:xfrm>
              <a:off x="4494281" y="2693408"/>
              <a:ext cx="1277006" cy="369332"/>
            </a:xfrm>
            <a:prstGeom prst="rect">
              <a:avLst/>
            </a:prstGeom>
            <a:noFill/>
          </p:spPr>
          <p:txBody>
            <a:bodyPr wrap="square" rtlCol="0">
              <a:spAutoFit/>
            </a:bodyPr>
            <a:lstStyle/>
            <a:p>
              <a:pPr algn="r"/>
              <a:r>
                <a:rPr lang="en-US" sz="1800" dirty="0">
                  <a:latin typeface="Calibri" panose="020F0502020204030204" pitchFamily="34" charset="0"/>
                  <a:cs typeface="Calibri" panose="020F0502020204030204" pitchFamily="34" charset="0"/>
                </a:rPr>
                <a:t>More reflective</a:t>
              </a:r>
            </a:p>
          </p:txBody>
        </p:sp>
        <p:cxnSp>
          <p:nvCxnSpPr>
            <p:cNvPr id="11" name="Straight Arrow Connector 10">
              <a:extLst>
                <a:ext uri="{FF2B5EF4-FFF2-40B4-BE49-F238E27FC236}">
                  <a16:creationId xmlns:a16="http://schemas.microsoft.com/office/drawing/2014/main" id="{ED4F7F3A-38E7-92A7-4A10-B647D3583220}"/>
                </a:ext>
              </a:extLst>
            </p:cNvPr>
            <p:cNvCxnSpPr>
              <a:cxnSpLocks/>
            </p:cNvCxnSpPr>
            <p:nvPr/>
          </p:nvCxnSpPr>
          <p:spPr>
            <a:xfrm>
              <a:off x="4035064" y="3241703"/>
              <a:ext cx="1166351" cy="0"/>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2" name="TextBox 11" descr="Background characteristics&#10;Organisations involved&#10;Survey design">
              <a:extLst>
                <a:ext uri="{FF2B5EF4-FFF2-40B4-BE49-F238E27FC236}">
                  <a16:creationId xmlns:a16="http://schemas.microsoft.com/office/drawing/2014/main" id="{50FFCB05-355F-F752-318E-E96D9DBF8AD4}"/>
                </a:ext>
              </a:extLst>
            </p:cNvPr>
            <p:cNvSpPr txBox="1"/>
            <p:nvPr/>
          </p:nvSpPr>
          <p:spPr>
            <a:xfrm>
              <a:off x="332104" y="1640408"/>
              <a:ext cx="1955227" cy="4278094"/>
            </a:xfrm>
            <a:prstGeom prst="rect">
              <a:avLst/>
            </a:prstGeom>
            <a:solidFill>
              <a:srgbClr val="D99694"/>
            </a:solidFill>
            <a:ln>
              <a:solidFill>
                <a:schemeClr val="tx1"/>
              </a:solidFill>
            </a:ln>
          </p:spPr>
          <p:txBody>
            <a:bodyPr wrap="square" rtlCol="0">
              <a:spAutoFit/>
            </a:bodyPr>
            <a:lstStyle/>
            <a:p>
              <a:r>
                <a:rPr lang="en-US" sz="2000" b="1" dirty="0">
                  <a:latin typeface="Calibri" panose="020F0502020204030204" pitchFamily="34" charset="0"/>
                  <a:cs typeface="Calibri" panose="020F0502020204030204" pitchFamily="34" charset="0"/>
                </a:rPr>
                <a:t>Background Characteristics:</a:t>
              </a:r>
            </a:p>
            <a:p>
              <a:pPr marL="182880" indent="-182880">
                <a:buFont typeface="Arial" panose="020B0604020202020204" pitchFamily="34" charset="0"/>
                <a:buChar char="•"/>
              </a:pPr>
              <a:r>
                <a:rPr lang="en-US" sz="1600" dirty="0">
                  <a:latin typeface="Calibri" panose="020F0502020204030204" pitchFamily="34" charset="0"/>
                  <a:cs typeface="Calibri" panose="020F0502020204030204" pitchFamily="34" charset="0"/>
                </a:rPr>
                <a:t>Experience</a:t>
              </a:r>
            </a:p>
            <a:p>
              <a:pPr marL="182880" indent="-182880">
                <a:buFont typeface="Arial" panose="020B0604020202020204" pitchFamily="34" charset="0"/>
                <a:buChar char="•"/>
              </a:pPr>
              <a:r>
                <a:rPr lang="en-US" sz="1600" dirty="0">
                  <a:latin typeface="Calibri" panose="020F0502020204030204" pitchFamily="34" charset="0"/>
                  <a:cs typeface="Calibri" panose="020F0502020204030204" pitchFamily="34" charset="0"/>
                </a:rPr>
                <a:t>Knowledge</a:t>
              </a:r>
            </a:p>
            <a:p>
              <a:pPr marL="182880" indent="-182880">
                <a:buFont typeface="Arial" panose="020B0604020202020204" pitchFamily="34" charset="0"/>
                <a:buChar char="•"/>
              </a:pPr>
              <a:r>
                <a:rPr lang="en-US" sz="1600" dirty="0">
                  <a:latin typeface="Calibri" panose="020F0502020204030204" pitchFamily="34" charset="0"/>
                  <a:cs typeface="Calibri" panose="020F0502020204030204" pitchFamily="34" charset="0"/>
                </a:rPr>
                <a:t>Cognitive capacity</a:t>
              </a:r>
            </a:p>
            <a:p>
              <a:pPr marL="182880" indent="-182880">
                <a:buFont typeface="Arial" panose="020B0604020202020204" pitchFamily="34" charset="0"/>
                <a:buChar char="•"/>
              </a:pPr>
              <a:r>
                <a:rPr lang="en-US" sz="1600" dirty="0">
                  <a:latin typeface="Calibri" panose="020F0502020204030204" pitchFamily="34" charset="0"/>
                  <a:cs typeface="Calibri" panose="020F0502020204030204" pitchFamily="34" charset="0"/>
                </a:rPr>
                <a:t>Attitudes</a:t>
              </a:r>
            </a:p>
            <a:p>
              <a:pPr marL="182880" indent="-182880">
                <a:buFont typeface="Arial" panose="020B0604020202020204" pitchFamily="34" charset="0"/>
                <a:buChar char="•"/>
              </a:pPr>
              <a:r>
                <a:rPr lang="en-US" sz="1600" dirty="0">
                  <a:latin typeface="Calibri" panose="020F0502020204030204" pitchFamily="34" charset="0"/>
                  <a:cs typeface="Calibri" panose="020F0502020204030204" pitchFamily="34" charset="0"/>
                </a:rPr>
                <a:t>...</a:t>
              </a:r>
            </a:p>
            <a:p>
              <a:endParaRPr lang="en-US" sz="1600" dirty="0"/>
            </a:p>
            <a:p>
              <a:r>
                <a:rPr lang="en-GB" sz="2000" b="1" dirty="0">
                  <a:latin typeface="Calibri" panose="020F0502020204030204" pitchFamily="34" charset="0"/>
                  <a:cs typeface="Calibri" panose="020F0502020204030204" pitchFamily="34" charset="0"/>
                </a:rPr>
                <a:t>Organisations Involved:</a:t>
              </a:r>
            </a:p>
            <a:p>
              <a:pPr marL="182880" indent="-182880">
                <a:buFont typeface="Arial" panose="020B0604020202020204" pitchFamily="34" charset="0"/>
                <a:buChar char="•"/>
              </a:pPr>
              <a:r>
                <a:rPr lang="en-GB" sz="1600" dirty="0">
                  <a:latin typeface="Calibri" panose="020F0502020204030204" pitchFamily="34" charset="0"/>
                  <a:cs typeface="Calibri" panose="020F0502020204030204" pitchFamily="34" charset="0"/>
                </a:rPr>
                <a:t>Data holder</a:t>
              </a:r>
            </a:p>
            <a:p>
              <a:pPr marL="182880" indent="-182880">
                <a:buFont typeface="Arial" panose="020B0604020202020204" pitchFamily="34" charset="0"/>
                <a:buChar char="•"/>
              </a:pPr>
              <a:r>
                <a:rPr lang="en-GB" sz="1600" dirty="0">
                  <a:latin typeface="Calibri" panose="020F0502020204030204" pitchFamily="34" charset="0"/>
                  <a:cs typeface="Calibri" panose="020F0502020204030204" pitchFamily="34" charset="0"/>
                </a:rPr>
                <a:t>Survey team</a:t>
              </a:r>
            </a:p>
            <a:p>
              <a:pPr marL="182880" indent="-182880">
                <a:buFont typeface="Arial" panose="020B0604020202020204" pitchFamily="34" charset="0"/>
                <a:buChar char="•"/>
              </a:pPr>
              <a:endParaRPr lang="it-IT" sz="1600" dirty="0"/>
            </a:p>
            <a:p>
              <a:r>
                <a:rPr lang="en-US" sz="2000" b="1" dirty="0">
                  <a:latin typeface="Calibri" panose="020F0502020204030204" pitchFamily="34" charset="0"/>
                  <a:cs typeface="Calibri" panose="020F0502020204030204" pitchFamily="34" charset="0"/>
                </a:rPr>
                <a:t>Survey Design:</a:t>
              </a:r>
            </a:p>
            <a:p>
              <a:pPr marL="182880" indent="-182880">
                <a:buFont typeface="Arial" panose="020B0604020202020204" pitchFamily="34" charset="0"/>
                <a:buChar char="•"/>
              </a:pPr>
              <a:r>
                <a:rPr lang="en-US" sz="1600" dirty="0">
                  <a:latin typeface="Calibri" panose="020F0502020204030204" pitchFamily="34" charset="0"/>
                  <a:cs typeface="Calibri" panose="020F0502020204030204" pitchFamily="34" charset="0"/>
                </a:rPr>
                <a:t>Content and format request</a:t>
              </a:r>
            </a:p>
            <a:p>
              <a:pPr marL="182880" indent="-182880">
                <a:buFont typeface="Arial" panose="020B0604020202020204" pitchFamily="34" charset="0"/>
                <a:buChar char="•"/>
              </a:pPr>
              <a:r>
                <a:rPr lang="en-US" sz="1600" dirty="0">
                  <a:latin typeface="Calibri" panose="020F0502020204030204" pitchFamily="34" charset="0"/>
                  <a:cs typeface="Calibri" panose="020F0502020204030204" pitchFamily="34" charset="0"/>
                </a:rPr>
                <a:t>Context (mode)</a:t>
              </a:r>
            </a:p>
            <a:p>
              <a:pPr marL="182880" indent="-182880">
                <a:buFont typeface="Arial" panose="020B0604020202020204" pitchFamily="34" charset="0"/>
                <a:buChar char="•"/>
              </a:pPr>
              <a:r>
                <a:rPr lang="en-US" sz="1600" dirty="0">
                  <a:latin typeface="Calibri" panose="020F0502020204030204" pitchFamily="34" charset="0"/>
                  <a:cs typeface="Calibri" panose="020F0502020204030204" pitchFamily="34" charset="0"/>
                </a:rPr>
                <a:t>…</a:t>
              </a:r>
            </a:p>
          </p:txBody>
        </p:sp>
        <p:cxnSp>
          <p:nvCxnSpPr>
            <p:cNvPr id="13" name="Straight Arrow Connector 12">
              <a:extLst>
                <a:ext uri="{FF2B5EF4-FFF2-40B4-BE49-F238E27FC236}">
                  <a16:creationId xmlns:a16="http://schemas.microsoft.com/office/drawing/2014/main" id="{AB0114E0-A566-77AB-5CA6-4F7169304249}"/>
                </a:ext>
              </a:extLst>
            </p:cNvPr>
            <p:cNvCxnSpPr>
              <a:cxnSpLocks/>
            </p:cNvCxnSpPr>
            <p:nvPr/>
          </p:nvCxnSpPr>
          <p:spPr>
            <a:xfrm>
              <a:off x="2287331" y="3589933"/>
              <a:ext cx="993743" cy="0"/>
            </a:xfrm>
            <a:prstGeom prst="straightConnector1">
              <a:avLst/>
            </a:prstGeom>
            <a:ln w="635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BD054111-E2C8-2989-4E07-D10E47BB0BB8}"/>
                </a:ext>
              </a:extLst>
            </p:cNvPr>
            <p:cNvCxnSpPr>
              <a:cxnSpLocks/>
            </p:cNvCxnSpPr>
            <p:nvPr/>
          </p:nvCxnSpPr>
          <p:spPr>
            <a:xfrm flipV="1">
              <a:off x="5944363" y="3580111"/>
              <a:ext cx="958494" cy="9822"/>
            </a:xfrm>
            <a:prstGeom prst="straightConnector1">
              <a:avLst/>
            </a:prstGeom>
            <a:ln w="635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Connector: Elbow 14">
              <a:extLst>
                <a:ext uri="{FF2B5EF4-FFF2-40B4-BE49-F238E27FC236}">
                  <a16:creationId xmlns:a16="http://schemas.microsoft.com/office/drawing/2014/main" id="{ACC0724E-410A-6F26-3F0B-970262C4DF0F}"/>
                </a:ext>
              </a:extLst>
            </p:cNvPr>
            <p:cNvCxnSpPr>
              <a:cxnSpLocks/>
            </p:cNvCxnSpPr>
            <p:nvPr/>
          </p:nvCxnSpPr>
          <p:spPr>
            <a:xfrm flipV="1">
              <a:off x="2287331" y="4195664"/>
              <a:ext cx="5516702" cy="1393576"/>
            </a:xfrm>
            <a:prstGeom prst="bentConnector2">
              <a:avLst/>
            </a:prstGeom>
            <a:ln w="57150">
              <a:solidFill>
                <a:schemeClr val="tx1"/>
              </a:solidFill>
              <a:prstDash val="sysDot"/>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sp>
        <p:nvSpPr>
          <p:cNvPr id="16" name="TextBox 15">
            <a:extLst>
              <a:ext uri="{FF2B5EF4-FFF2-40B4-BE49-F238E27FC236}">
                <a16:creationId xmlns:a16="http://schemas.microsoft.com/office/drawing/2014/main" id="{5BF3281D-353E-430B-F6EB-0D3AF55255C1}"/>
              </a:ext>
            </a:extLst>
          </p:cNvPr>
          <p:cNvSpPr txBox="1"/>
          <p:nvPr/>
        </p:nvSpPr>
        <p:spPr>
          <a:xfrm>
            <a:off x="9956799" y="6336222"/>
            <a:ext cx="2200563" cy="369332"/>
          </a:xfrm>
          <a:prstGeom prst="rect">
            <a:avLst/>
          </a:prstGeom>
          <a:noFill/>
        </p:spPr>
        <p:txBody>
          <a:bodyPr wrap="square" rtlCol="0">
            <a:spAutoFit/>
          </a:bodyPr>
          <a:lstStyle/>
          <a:p>
            <a:r>
              <a:rPr lang="en-GB" sz="1800" dirty="0">
                <a:ea typeface="Times New Roman" panose="02020603050405020304" pitchFamily="18" charset="0"/>
                <a:cs typeface="Calibri" panose="020F0502020204030204" pitchFamily="34" charset="0"/>
              </a:rPr>
              <a:t>Burton et al (2021)</a:t>
            </a:r>
            <a:endParaRPr lang="en-GB" sz="1800" dirty="0"/>
          </a:p>
        </p:txBody>
      </p:sp>
    </p:spTree>
    <p:extLst>
      <p:ext uri="{BB962C8B-B14F-4D97-AF65-F5344CB8AC3E}">
        <p14:creationId xmlns:p14="http://schemas.microsoft.com/office/powerpoint/2010/main" val="1004312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1D16D-5B81-4EB6-CC62-99E2CF180E45}"/>
              </a:ext>
            </a:extLst>
          </p:cNvPr>
          <p:cNvSpPr>
            <a:spLocks noGrp="1"/>
          </p:cNvSpPr>
          <p:nvPr>
            <p:ph type="title"/>
          </p:nvPr>
        </p:nvSpPr>
        <p:spPr/>
        <p:txBody>
          <a:bodyPr>
            <a:normAutofit fontScale="90000"/>
          </a:bodyPr>
          <a:lstStyle/>
          <a:p>
            <a:r>
              <a:rPr lang="en-GB" dirty="0"/>
              <a:t>To test we need to collect more information</a:t>
            </a:r>
          </a:p>
        </p:txBody>
      </p:sp>
      <p:sp>
        <p:nvSpPr>
          <p:cNvPr id="3" name="Content Placeholder 2">
            <a:extLst>
              <a:ext uri="{FF2B5EF4-FFF2-40B4-BE49-F238E27FC236}">
                <a16:creationId xmlns:a16="http://schemas.microsoft.com/office/drawing/2014/main" id="{2FF8814A-AAB2-4E0D-6BBD-F165FD70C481}"/>
              </a:ext>
            </a:extLst>
          </p:cNvPr>
          <p:cNvSpPr>
            <a:spLocks noGrp="1"/>
          </p:cNvSpPr>
          <p:nvPr>
            <p:ph idx="1"/>
          </p:nvPr>
        </p:nvSpPr>
        <p:spPr>
          <a:xfrm>
            <a:off x="508000" y="1241778"/>
            <a:ext cx="9810044" cy="4854222"/>
          </a:xfrm>
        </p:spPr>
        <p:txBody>
          <a:bodyPr>
            <a:noAutofit/>
          </a:bodyPr>
          <a:lstStyle/>
          <a:p>
            <a:r>
              <a:rPr lang="en-GB" sz="2800" dirty="0"/>
              <a:t>Background questions, e.g.</a:t>
            </a:r>
          </a:p>
          <a:p>
            <a:pPr lvl="1"/>
            <a:r>
              <a:rPr lang="en-GB" sz="2000" dirty="0">
                <a:solidFill>
                  <a:schemeClr val="tx1"/>
                </a:solidFill>
              </a:rPr>
              <a:t>Socio-demographics; attitudes to privacy, data security; data sharing</a:t>
            </a:r>
          </a:p>
          <a:p>
            <a:r>
              <a:rPr lang="en-GB" sz="2800" dirty="0"/>
              <a:t>Consent request</a:t>
            </a:r>
          </a:p>
          <a:p>
            <a:r>
              <a:rPr lang="en-GB" sz="2800" dirty="0"/>
              <a:t>Follow-up questions</a:t>
            </a:r>
          </a:p>
          <a:p>
            <a:endParaRPr lang="en-GB" sz="3600" dirty="0"/>
          </a:p>
          <a:p>
            <a:endParaRPr lang="en-GB" sz="2800" dirty="0"/>
          </a:p>
          <a:p>
            <a:endParaRPr lang="en-GB" sz="1600" dirty="0"/>
          </a:p>
          <a:p>
            <a:r>
              <a:rPr lang="en-GB" sz="2800" dirty="0"/>
              <a:t>Paradata:</a:t>
            </a:r>
            <a:r>
              <a:rPr lang="en-GB" sz="3600" dirty="0"/>
              <a:t> </a:t>
            </a:r>
            <a:r>
              <a:rPr lang="en-GB" sz="2400" dirty="0">
                <a:cs typeface="Calibri" panose="020F0502020204030204" pitchFamily="34" charset="0"/>
              </a:rPr>
              <a:t>response times, clicks on links, interviewer observations</a:t>
            </a:r>
            <a:endParaRPr lang="en-GB" sz="1800" dirty="0">
              <a:cs typeface="Calibri" panose="020F0502020204030204" pitchFamily="34" charset="0"/>
            </a:endParaRPr>
          </a:p>
          <a:p>
            <a:r>
              <a:rPr lang="en-GB" sz="2800" dirty="0">
                <a:cs typeface="Calibri" panose="020F0502020204030204" pitchFamily="34" charset="0"/>
              </a:rPr>
              <a:t>Audio recordings (CAPI): </a:t>
            </a:r>
            <a:r>
              <a:rPr lang="en-GB" sz="2400" dirty="0">
                <a:cs typeface="Calibri" panose="020F0502020204030204" pitchFamily="34" charset="0"/>
              </a:rPr>
              <a:t>behaviour coding</a:t>
            </a:r>
            <a:endParaRPr lang="en-GB" dirty="0"/>
          </a:p>
        </p:txBody>
      </p:sp>
      <p:graphicFrame>
        <p:nvGraphicFramePr>
          <p:cNvPr id="4" name="Table 4">
            <a:extLst>
              <a:ext uri="{FF2B5EF4-FFF2-40B4-BE49-F238E27FC236}">
                <a16:creationId xmlns:a16="http://schemas.microsoft.com/office/drawing/2014/main" id="{256DB887-E5C6-4376-2337-67AA138CBD8F}"/>
              </a:ext>
            </a:extLst>
          </p:cNvPr>
          <p:cNvGraphicFramePr>
            <a:graphicFrameLocks noGrp="1"/>
          </p:cNvGraphicFramePr>
          <p:nvPr>
            <p:extLst>
              <p:ext uri="{D42A27DB-BD31-4B8C-83A1-F6EECF244321}">
                <p14:modId xmlns:p14="http://schemas.microsoft.com/office/powerpoint/2010/main" val="1564712511"/>
              </p:ext>
            </p:extLst>
          </p:nvPr>
        </p:nvGraphicFramePr>
        <p:xfrm>
          <a:off x="1055441" y="3320717"/>
          <a:ext cx="10109270" cy="1554480"/>
        </p:xfrm>
        <a:graphic>
          <a:graphicData uri="http://schemas.openxmlformats.org/drawingml/2006/table">
            <a:tbl>
              <a:tblPr firstRow="1" bandRow="1">
                <a:tableStyleId>{5940675A-B579-460E-94D1-54222C63F5DA}</a:tableStyleId>
              </a:tblPr>
              <a:tblGrid>
                <a:gridCol w="5290833">
                  <a:extLst>
                    <a:ext uri="{9D8B030D-6E8A-4147-A177-3AD203B41FA5}">
                      <a16:colId xmlns:a16="http://schemas.microsoft.com/office/drawing/2014/main" val="161557448"/>
                    </a:ext>
                  </a:extLst>
                </a:gridCol>
                <a:gridCol w="4818437">
                  <a:extLst>
                    <a:ext uri="{9D8B030D-6E8A-4147-A177-3AD203B41FA5}">
                      <a16:colId xmlns:a16="http://schemas.microsoft.com/office/drawing/2014/main" val="3223189643"/>
                    </a:ext>
                  </a:extLst>
                </a:gridCol>
              </a:tblGrid>
              <a:tr h="370840">
                <a:tc>
                  <a:txBody>
                    <a:bodyPr/>
                    <a:lstStyle/>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schemeClr val="tx1"/>
                          </a:solidFill>
                          <a:latin typeface="Calibri" panose="020F0502020204030204" pitchFamily="34" charset="0"/>
                          <a:cs typeface="Calibri" panose="020F0502020204030204" pitchFamily="34" charset="0"/>
                        </a:rPr>
                        <a:t>Self-reported decision process</a:t>
                      </a: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schemeClr val="tx1"/>
                          </a:solidFill>
                          <a:latin typeface="Calibri" panose="020F0502020204030204" pitchFamily="34" charset="0"/>
                          <a:cs typeface="Calibri" panose="020F0502020204030204" pitchFamily="34" charset="0"/>
                        </a:rPr>
                        <a:t>Subjective understanding of request</a:t>
                      </a: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schemeClr val="tx1"/>
                          </a:solidFill>
                          <a:latin typeface="Calibri" panose="020F0502020204030204" pitchFamily="34" charset="0"/>
                          <a:cs typeface="Calibri" panose="020F0502020204030204" pitchFamily="34" charset="0"/>
                        </a:rPr>
                        <a:t>Objective understanding (test Qs)</a:t>
                      </a: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schemeClr val="tx1"/>
                          </a:solidFill>
                          <a:latin typeface="Calibri" panose="020F0502020204030204" pitchFamily="34" charset="0"/>
                          <a:cs typeface="Calibri" panose="020F0502020204030204" pitchFamily="34" charset="0"/>
                        </a:rPr>
                        <a:t>Confidence in consent decision</a:t>
                      </a:r>
                    </a:p>
                  </a:txBody>
                  <a:tcPr/>
                </a:tc>
                <a:tc>
                  <a:txBody>
                    <a:bodyPr/>
                    <a:lstStyle/>
                    <a:p>
                      <a:pPr marL="342900" indent="-342900">
                        <a:buFont typeface="Arial" panose="020B0604020202020204" pitchFamily="34" charset="0"/>
                        <a:buChar char="•"/>
                      </a:pPr>
                      <a:r>
                        <a:rPr lang="en-GB" sz="2400" dirty="0">
                          <a:solidFill>
                            <a:schemeClr val="tx1"/>
                          </a:solidFill>
                          <a:latin typeface="Calibri" panose="020F0502020204030204" pitchFamily="34" charset="0"/>
                          <a:cs typeface="Calibri" panose="020F0502020204030204" pitchFamily="34" charset="0"/>
                        </a:rPr>
                        <a:t>Self-reported effort made</a:t>
                      </a: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schemeClr val="tx1"/>
                          </a:solidFill>
                          <a:latin typeface="Calibri" panose="020F0502020204030204" pitchFamily="34" charset="0"/>
                          <a:cs typeface="Calibri" panose="020F0502020204030204" pitchFamily="34" charset="0"/>
                        </a:rPr>
                        <a:t>Factors taken into account</a:t>
                      </a: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schemeClr val="tx1"/>
                          </a:solidFill>
                          <a:latin typeface="Calibri" panose="020F0502020204030204" pitchFamily="34" charset="0"/>
                          <a:cs typeface="Calibri" panose="020F0502020204030204" pitchFamily="34" charset="0"/>
                        </a:rPr>
                        <a:t>Reasons for consenting / or not</a:t>
                      </a:r>
                    </a:p>
                    <a:p>
                      <a:pPr marL="342900" indent="-342900">
                        <a:buFont typeface="Arial" panose="020B0604020202020204" pitchFamily="34" charset="0"/>
                        <a:buChar char="•"/>
                      </a:pPr>
                      <a:endParaRPr lang="en-GB" sz="2400" dirty="0">
                        <a:solidFill>
                          <a:schemeClr val="tx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516068524"/>
                  </a:ext>
                </a:extLst>
              </a:tr>
            </a:tbl>
          </a:graphicData>
        </a:graphic>
      </p:graphicFrame>
    </p:spTree>
    <p:extLst>
      <p:ext uri="{BB962C8B-B14F-4D97-AF65-F5344CB8AC3E}">
        <p14:creationId xmlns:p14="http://schemas.microsoft.com/office/powerpoint/2010/main" val="170013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CE1C1-777A-A4B4-D479-5758A4F982A3}"/>
              </a:ext>
            </a:extLst>
          </p:cNvPr>
          <p:cNvSpPr>
            <a:spLocks noGrp="1"/>
          </p:cNvSpPr>
          <p:nvPr>
            <p:ph type="title"/>
          </p:nvPr>
        </p:nvSpPr>
        <p:spPr/>
        <p:txBody>
          <a:bodyPr>
            <a:normAutofit fontScale="90000"/>
          </a:bodyPr>
          <a:lstStyle/>
          <a:p>
            <a:r>
              <a:rPr lang="en-GB" dirty="0"/>
              <a:t>Most respondents aren’t giving the question much thought</a:t>
            </a:r>
          </a:p>
        </p:txBody>
      </p:sp>
      <p:sp>
        <p:nvSpPr>
          <p:cNvPr id="3" name="Content Placeholder 2">
            <a:extLst>
              <a:ext uri="{FF2B5EF4-FFF2-40B4-BE49-F238E27FC236}">
                <a16:creationId xmlns:a16="http://schemas.microsoft.com/office/drawing/2014/main" id="{8319A3EE-9D79-6A7C-96B4-F26E26BFE103}"/>
              </a:ext>
            </a:extLst>
          </p:cNvPr>
          <p:cNvSpPr>
            <a:spLocks noGrp="1"/>
          </p:cNvSpPr>
          <p:nvPr>
            <p:ph idx="1"/>
          </p:nvPr>
        </p:nvSpPr>
        <p:spPr>
          <a:xfrm>
            <a:off x="508000" y="1981200"/>
            <a:ext cx="5732016" cy="4328120"/>
          </a:xfrm>
        </p:spPr>
        <p:txBody>
          <a:bodyPr>
            <a:normAutofit fontScale="92500" lnSpcReduction="10000"/>
          </a:bodyPr>
          <a:lstStyle/>
          <a:p>
            <a:pPr marL="0" indent="0">
              <a:buNone/>
            </a:pPr>
            <a:r>
              <a:rPr lang="en-GB" sz="2400" dirty="0">
                <a:effectLst/>
                <a:ea typeface="Calibri" panose="020F0502020204030204" pitchFamily="34" charset="0"/>
                <a:cs typeface="Times New Roman" panose="02020603050405020304" pitchFamily="18" charset="0"/>
              </a:rPr>
              <a:t>How did you decide whether to say “yes” or “no” in response to the question about data linkage? </a:t>
            </a:r>
          </a:p>
          <a:p>
            <a:pPr marL="0" indent="0">
              <a:buNone/>
            </a:pPr>
            <a:r>
              <a:rPr lang="en-GB" sz="2000" i="1" dirty="0">
                <a:ea typeface="Calibri" panose="020F0502020204030204" pitchFamily="34" charset="0"/>
                <a:cs typeface="Times New Roman" panose="02020603050405020304" pitchFamily="18" charset="0"/>
              </a:rPr>
              <a:t>Please select all that apply</a:t>
            </a:r>
            <a:endParaRPr lang="en-GB" sz="2000" i="1" dirty="0">
              <a:effectLst/>
              <a:ea typeface="Calibri" panose="020F0502020204030204" pitchFamily="34" charset="0"/>
              <a:cs typeface="Times New Roman" panose="02020603050405020304" pitchFamily="18" charset="0"/>
            </a:endParaRPr>
          </a:p>
          <a:p>
            <a:pPr marL="508000" indent="-273050">
              <a:buFont typeface="+mj-lt"/>
              <a:buAutoNum type="arabicPeriod"/>
            </a:pPr>
            <a:r>
              <a:rPr lang="en-GB" sz="2000" dirty="0">
                <a:effectLst/>
                <a:ea typeface="Calibri" panose="020F0502020204030204" pitchFamily="34" charset="0"/>
                <a:cs typeface="Times New Roman" panose="02020603050405020304" pitchFamily="18" charset="0"/>
              </a:rPr>
              <a:t>I thought about what would happen if I said “yes” or “no” </a:t>
            </a:r>
            <a:r>
              <a:rPr lang="en-GB" sz="2000" b="1" dirty="0">
                <a:effectLst/>
                <a:ea typeface="Calibri" panose="020F0502020204030204" pitchFamily="34" charset="0"/>
                <a:cs typeface="Times New Roman" panose="02020603050405020304" pitchFamily="18" charset="0"/>
              </a:rPr>
              <a:t>(reflective)</a:t>
            </a:r>
          </a:p>
          <a:p>
            <a:pPr marL="508000" indent="-273050">
              <a:buFont typeface="+mj-lt"/>
              <a:buAutoNum type="arabicPeriod"/>
            </a:pPr>
            <a:r>
              <a:rPr lang="en-GB" sz="2000" dirty="0">
                <a:effectLst/>
                <a:ea typeface="Calibri" panose="020F0502020204030204" pitchFamily="34" charset="0"/>
                <a:cs typeface="Times New Roman" panose="02020603050405020304" pitchFamily="18" charset="0"/>
              </a:rPr>
              <a:t>Instinct or gut feeling </a:t>
            </a:r>
            <a:r>
              <a:rPr lang="en-GB" sz="2000" b="1" dirty="0">
                <a:effectLst/>
                <a:ea typeface="Calibri" panose="020F0502020204030204" pitchFamily="34" charset="0"/>
                <a:cs typeface="Times New Roman" panose="02020603050405020304" pitchFamily="18" charset="0"/>
              </a:rPr>
              <a:t>(gut)</a:t>
            </a:r>
          </a:p>
          <a:p>
            <a:pPr marL="508000" indent="-273050">
              <a:buFont typeface="+mj-lt"/>
              <a:buAutoNum type="arabicPeriod"/>
            </a:pPr>
            <a:r>
              <a:rPr lang="en-GB" sz="2000" dirty="0">
                <a:effectLst/>
                <a:ea typeface="Calibri" panose="020F0502020204030204" pitchFamily="34" charset="0"/>
                <a:cs typeface="Times New Roman" panose="02020603050405020304" pitchFamily="18" charset="0"/>
              </a:rPr>
              <a:t>I said what I usually say when I’m asked for information that is very personal </a:t>
            </a:r>
            <a:r>
              <a:rPr lang="en-GB" sz="2000" b="1" dirty="0">
                <a:effectLst/>
                <a:ea typeface="Calibri" panose="020F0502020204030204" pitchFamily="34" charset="0"/>
                <a:cs typeface="Times New Roman" panose="02020603050405020304" pitchFamily="18" charset="0"/>
              </a:rPr>
              <a:t>(habit) </a:t>
            </a:r>
          </a:p>
          <a:p>
            <a:pPr marL="508000" indent="-273050">
              <a:buFont typeface="+mj-lt"/>
              <a:buAutoNum type="arabicPeriod"/>
            </a:pPr>
            <a:r>
              <a:rPr lang="en-GB" sz="2000" dirty="0">
                <a:cs typeface="Times New Roman" panose="02020603050405020304" pitchFamily="18" charset="0"/>
              </a:rPr>
              <a:t>I thought about how much I trust the organisations involved </a:t>
            </a:r>
            <a:r>
              <a:rPr lang="en-GB" sz="2000" b="1" dirty="0">
                <a:cs typeface="Times New Roman" panose="02020603050405020304" pitchFamily="18" charset="0"/>
              </a:rPr>
              <a:t>(trust) </a:t>
            </a:r>
            <a:endParaRPr lang="en-GB" sz="2000" b="1" dirty="0">
              <a:effectLst/>
              <a:ea typeface="Calibri" panose="020F0502020204030204" pitchFamily="34" charset="0"/>
              <a:cs typeface="Times New Roman" panose="02020603050405020304" pitchFamily="18" charset="0"/>
            </a:endParaRPr>
          </a:p>
          <a:p>
            <a:pPr marL="508000" indent="-273050">
              <a:buFont typeface="+mj-lt"/>
              <a:buAutoNum type="arabicPeriod"/>
            </a:pPr>
            <a:r>
              <a:rPr lang="en-GB" sz="2000" dirty="0">
                <a:effectLst/>
                <a:ea typeface="Calibri" panose="020F0502020204030204" pitchFamily="34" charset="0"/>
                <a:cs typeface="Times New Roman" panose="02020603050405020304" pitchFamily="18" charset="0"/>
              </a:rPr>
              <a:t>Something else</a:t>
            </a:r>
            <a:endParaRPr lang="en-GB" sz="2000" dirty="0"/>
          </a:p>
        </p:txBody>
      </p:sp>
      <p:graphicFrame>
        <p:nvGraphicFramePr>
          <p:cNvPr id="4" name="Chart 3" descr="Graph showing proportion of people and their decision process. The most often is Trust (42%), Gut feeling (37%), Reflective (36%), Habit (33%). ">
            <a:extLst>
              <a:ext uri="{FF2B5EF4-FFF2-40B4-BE49-F238E27FC236}">
                <a16:creationId xmlns:a16="http://schemas.microsoft.com/office/drawing/2014/main" id="{A3D1B254-3FB3-B137-3A12-634960728161}"/>
              </a:ext>
            </a:extLst>
          </p:cNvPr>
          <p:cNvGraphicFramePr>
            <a:graphicFrameLocks/>
          </p:cNvGraphicFramePr>
          <p:nvPr>
            <p:extLst>
              <p:ext uri="{D42A27DB-BD31-4B8C-83A1-F6EECF244321}">
                <p14:modId xmlns:p14="http://schemas.microsoft.com/office/powerpoint/2010/main" val="2861513469"/>
              </p:ext>
            </p:extLst>
          </p:nvPr>
        </p:nvGraphicFramePr>
        <p:xfrm>
          <a:off x="6375400" y="1412776"/>
          <a:ext cx="5308600" cy="325755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C32EB44-1D31-807C-ED82-3C3BA36F2201}"/>
              </a:ext>
            </a:extLst>
          </p:cNvPr>
          <p:cNvSpPr/>
          <p:nvPr/>
        </p:nvSpPr>
        <p:spPr bwMode="auto">
          <a:xfrm>
            <a:off x="6547706" y="4819143"/>
            <a:ext cx="4963988" cy="1252162"/>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b="1" dirty="0">
                <a:solidFill>
                  <a:schemeClr val="bg1"/>
                </a:solidFill>
                <a:latin typeface="+mn-lt"/>
              </a:rPr>
              <a:t>Only around 1/3 respondents make a reflective decision</a:t>
            </a:r>
          </a:p>
        </p:txBody>
      </p:sp>
    </p:spTree>
    <p:extLst>
      <p:ext uri="{BB962C8B-B14F-4D97-AF65-F5344CB8AC3E}">
        <p14:creationId xmlns:p14="http://schemas.microsoft.com/office/powerpoint/2010/main" val="121769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80415-48B6-4787-AAA3-78E61C2C3B05}"/>
              </a:ext>
            </a:extLst>
          </p:cNvPr>
          <p:cNvSpPr>
            <a:spLocks noGrp="1"/>
          </p:cNvSpPr>
          <p:nvPr>
            <p:ph type="title"/>
          </p:nvPr>
        </p:nvSpPr>
        <p:spPr/>
        <p:txBody>
          <a:bodyPr>
            <a:normAutofit fontScale="90000"/>
          </a:bodyPr>
          <a:lstStyle/>
          <a:p>
            <a:r>
              <a:rPr lang="en-GB" dirty="0"/>
              <a:t>Self-reported decision process is corroborated by other indicators</a:t>
            </a:r>
          </a:p>
        </p:txBody>
      </p:sp>
      <p:sp>
        <p:nvSpPr>
          <p:cNvPr id="3" name="Content Placeholder 2">
            <a:extLst>
              <a:ext uri="{FF2B5EF4-FFF2-40B4-BE49-F238E27FC236}">
                <a16:creationId xmlns:a16="http://schemas.microsoft.com/office/drawing/2014/main" id="{1621D2A6-BFD1-4A43-A4A4-913E881CF516}"/>
              </a:ext>
            </a:extLst>
          </p:cNvPr>
          <p:cNvSpPr>
            <a:spLocks noGrp="1"/>
          </p:cNvSpPr>
          <p:nvPr>
            <p:ph idx="1"/>
          </p:nvPr>
        </p:nvSpPr>
        <p:spPr>
          <a:xfrm>
            <a:off x="508000" y="1771156"/>
            <a:ext cx="10844584" cy="3582380"/>
          </a:xfrm>
        </p:spPr>
        <p:txBody>
          <a:bodyPr>
            <a:normAutofit/>
          </a:bodyPr>
          <a:lstStyle/>
          <a:p>
            <a:r>
              <a:rPr lang="en-GB" sz="2400" dirty="0"/>
              <a:t>Decisions based on ‘habit’ or ‘gut feeling’ vs. ‘reflective’</a:t>
            </a:r>
          </a:p>
          <a:p>
            <a:pPr lvl="1"/>
            <a:r>
              <a:rPr lang="en-GB" sz="2400" dirty="0"/>
              <a:t>Consent question answered more quickly</a:t>
            </a:r>
          </a:p>
          <a:p>
            <a:pPr lvl="1"/>
            <a:r>
              <a:rPr lang="en-GB" sz="2400" dirty="0"/>
              <a:t>Less likely to click on links to leaflet or diagram explaining linkage</a:t>
            </a:r>
          </a:p>
          <a:p>
            <a:pPr lvl="1"/>
            <a:r>
              <a:rPr lang="en-GB" sz="2400" dirty="0"/>
              <a:t>Lower self-reported effort to answer consent question </a:t>
            </a:r>
          </a:p>
          <a:p>
            <a:pPr lvl="1"/>
            <a:r>
              <a:rPr lang="en-GB" sz="2400" dirty="0"/>
              <a:t>Less likely to say the considered ‘information’ in making their decision</a:t>
            </a:r>
            <a:endParaRPr lang="en-GB" sz="2400" i="1" dirty="0"/>
          </a:p>
          <a:p>
            <a:pPr lvl="1"/>
            <a:r>
              <a:rPr lang="en-GB" sz="2400" dirty="0"/>
              <a:t>Less likely to say they considered risks</a:t>
            </a:r>
            <a:endParaRPr lang="en-GB" sz="2400" i="1" dirty="0"/>
          </a:p>
          <a:p>
            <a:pPr lvl="1"/>
            <a:r>
              <a:rPr lang="en-GB" sz="2400" dirty="0"/>
              <a:t>Less likely to say they considered benefits</a:t>
            </a:r>
          </a:p>
        </p:txBody>
      </p:sp>
      <p:sp>
        <p:nvSpPr>
          <p:cNvPr id="4" name="Rectangle 3">
            <a:extLst>
              <a:ext uri="{FF2B5EF4-FFF2-40B4-BE49-F238E27FC236}">
                <a16:creationId xmlns:a16="http://schemas.microsoft.com/office/drawing/2014/main" id="{FC532FCB-0356-486E-A13C-E1CEE0891562}"/>
              </a:ext>
            </a:extLst>
          </p:cNvPr>
          <p:cNvSpPr/>
          <p:nvPr/>
        </p:nvSpPr>
        <p:spPr bwMode="auto">
          <a:xfrm>
            <a:off x="2027548" y="5409201"/>
            <a:ext cx="8136904" cy="745740"/>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b="1" dirty="0">
                <a:solidFill>
                  <a:schemeClr val="bg1"/>
                </a:solidFill>
                <a:latin typeface="+mn-lt"/>
              </a:rPr>
              <a:t>Self-reported decision process measures genuine differences between respondents</a:t>
            </a:r>
          </a:p>
        </p:txBody>
      </p:sp>
      <p:sp>
        <p:nvSpPr>
          <p:cNvPr id="5" name="TextBox 4">
            <a:extLst>
              <a:ext uri="{FF2B5EF4-FFF2-40B4-BE49-F238E27FC236}">
                <a16:creationId xmlns:a16="http://schemas.microsoft.com/office/drawing/2014/main" id="{8618A438-ACD5-E1AF-5312-70F3C934F1C2}"/>
              </a:ext>
            </a:extLst>
          </p:cNvPr>
          <p:cNvSpPr txBox="1"/>
          <p:nvPr/>
        </p:nvSpPr>
        <p:spPr>
          <a:xfrm>
            <a:off x="9552384" y="6400800"/>
            <a:ext cx="2304256" cy="338554"/>
          </a:xfrm>
          <a:prstGeom prst="rect">
            <a:avLst/>
          </a:prstGeom>
          <a:noFill/>
        </p:spPr>
        <p:txBody>
          <a:bodyPr wrap="square" rtlCol="0">
            <a:spAutoFit/>
          </a:bodyPr>
          <a:lstStyle/>
          <a:p>
            <a:r>
              <a:rPr lang="en-GB" sz="1600" dirty="0">
                <a:ea typeface="Times New Roman" panose="02020603050405020304" pitchFamily="18" charset="0"/>
                <a:cs typeface="Calibri" panose="020F0502020204030204" pitchFamily="34" charset="0"/>
              </a:rPr>
              <a:t>Burton et al (2021)</a:t>
            </a:r>
            <a:endParaRPr lang="en-GB" sz="1600" dirty="0"/>
          </a:p>
        </p:txBody>
      </p:sp>
    </p:spTree>
    <p:extLst>
      <p:ext uri="{BB962C8B-B14F-4D97-AF65-F5344CB8AC3E}">
        <p14:creationId xmlns:p14="http://schemas.microsoft.com/office/powerpoint/2010/main" val="3488728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2DCE1-05EB-4079-32C1-A99183903423}"/>
              </a:ext>
            </a:extLst>
          </p:cNvPr>
          <p:cNvSpPr>
            <a:spLocks noGrp="1"/>
          </p:cNvSpPr>
          <p:nvPr>
            <p:ph type="title"/>
          </p:nvPr>
        </p:nvSpPr>
        <p:spPr/>
        <p:txBody>
          <a:bodyPr>
            <a:normAutofit fontScale="90000"/>
          </a:bodyPr>
          <a:lstStyle/>
          <a:p>
            <a:r>
              <a:rPr lang="en-GB" dirty="0"/>
              <a:t>How people make the decision relates to consent outcomes</a:t>
            </a:r>
          </a:p>
        </p:txBody>
      </p:sp>
      <p:sp>
        <p:nvSpPr>
          <p:cNvPr id="3" name="Content Placeholder 2">
            <a:extLst>
              <a:ext uri="{FF2B5EF4-FFF2-40B4-BE49-F238E27FC236}">
                <a16:creationId xmlns:a16="http://schemas.microsoft.com/office/drawing/2014/main" id="{3E272856-2848-426B-5113-F7C421EBC339}"/>
              </a:ext>
            </a:extLst>
          </p:cNvPr>
          <p:cNvSpPr>
            <a:spLocks noGrp="1"/>
          </p:cNvSpPr>
          <p:nvPr>
            <p:ph idx="1"/>
          </p:nvPr>
        </p:nvSpPr>
        <p:spPr>
          <a:xfrm>
            <a:off x="508000" y="1981200"/>
            <a:ext cx="5804024" cy="4216400"/>
          </a:xfrm>
        </p:spPr>
        <p:txBody>
          <a:bodyPr>
            <a:normAutofit/>
          </a:bodyPr>
          <a:lstStyle/>
          <a:p>
            <a:r>
              <a:rPr lang="en-GB" sz="3200" dirty="0"/>
              <a:t>Respondents making habit-based decisions</a:t>
            </a:r>
          </a:p>
          <a:p>
            <a:pPr lvl="1"/>
            <a:r>
              <a:rPr lang="en-GB" sz="2800" dirty="0">
                <a:solidFill>
                  <a:schemeClr val="tx1"/>
                </a:solidFill>
              </a:rPr>
              <a:t>Least likely to consent</a:t>
            </a:r>
          </a:p>
          <a:p>
            <a:pPr lvl="1"/>
            <a:r>
              <a:rPr lang="en-GB" sz="2800" dirty="0">
                <a:solidFill>
                  <a:schemeClr val="tx1"/>
                </a:solidFill>
              </a:rPr>
              <a:t>Over time: most likely to report same decision process and same consent decision</a:t>
            </a:r>
          </a:p>
          <a:p>
            <a:endParaRPr lang="en-GB" dirty="0"/>
          </a:p>
        </p:txBody>
      </p:sp>
      <p:graphicFrame>
        <p:nvGraphicFramePr>
          <p:cNvPr id="5" name="Chart 4" descr="graph of consent rates showing that those who use reflective and trust as a decision making process are more likely to consent than those who use gut-feeling or habit.">
            <a:extLst>
              <a:ext uri="{FF2B5EF4-FFF2-40B4-BE49-F238E27FC236}">
                <a16:creationId xmlns:a16="http://schemas.microsoft.com/office/drawing/2014/main" id="{F5CED68A-B1CC-6A6E-1909-734D6139CF5B}"/>
              </a:ext>
            </a:extLst>
          </p:cNvPr>
          <p:cNvGraphicFramePr>
            <a:graphicFrameLocks/>
          </p:cNvGraphicFramePr>
          <p:nvPr>
            <p:extLst>
              <p:ext uri="{D42A27DB-BD31-4B8C-83A1-F6EECF244321}">
                <p14:modId xmlns:p14="http://schemas.microsoft.com/office/powerpoint/2010/main" val="2858599964"/>
              </p:ext>
            </p:extLst>
          </p:nvPr>
        </p:nvGraphicFramePr>
        <p:xfrm>
          <a:off x="6591300" y="2171700"/>
          <a:ext cx="5092700" cy="31969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114209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97DC3-E2E0-6139-F342-4E6FF5576C55}"/>
              </a:ext>
            </a:extLst>
          </p:cNvPr>
          <p:cNvSpPr>
            <a:spLocks noGrp="1"/>
          </p:cNvSpPr>
          <p:nvPr>
            <p:ph type="title"/>
          </p:nvPr>
        </p:nvSpPr>
        <p:spPr/>
        <p:txBody>
          <a:bodyPr>
            <a:normAutofit fontScale="90000"/>
          </a:bodyPr>
          <a:lstStyle/>
          <a:p>
            <a:r>
              <a:rPr lang="en-GB" dirty="0"/>
              <a:t>Asking early in the interview seems to help</a:t>
            </a:r>
          </a:p>
        </p:txBody>
      </p:sp>
      <p:graphicFrame>
        <p:nvGraphicFramePr>
          <p:cNvPr id="6" name="Content Placeholder 5" descr="graph of consent rates showing that asking earlier has a slightly higher consent than asking late (76% to 68%).">
            <a:extLst>
              <a:ext uri="{FF2B5EF4-FFF2-40B4-BE49-F238E27FC236}">
                <a16:creationId xmlns:a16="http://schemas.microsoft.com/office/drawing/2014/main" id="{84BF17AF-FC57-9F7B-D016-9329B4AE7532}"/>
              </a:ext>
            </a:extLst>
          </p:cNvPr>
          <p:cNvGraphicFramePr>
            <a:graphicFrameLocks noGrp="1"/>
          </p:cNvGraphicFramePr>
          <p:nvPr>
            <p:ph idx="1"/>
            <p:extLst>
              <p:ext uri="{D42A27DB-BD31-4B8C-83A1-F6EECF244321}">
                <p14:modId xmlns:p14="http://schemas.microsoft.com/office/powerpoint/2010/main" val="2533929890"/>
              </p:ext>
            </p:extLst>
          </p:nvPr>
        </p:nvGraphicFramePr>
        <p:xfrm>
          <a:off x="508000" y="1435100"/>
          <a:ext cx="4635500" cy="4521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37796156-21CC-87B9-E179-34D2CABE6C18}"/>
              </a:ext>
            </a:extLst>
          </p:cNvPr>
          <p:cNvSpPr txBox="1"/>
          <p:nvPr/>
        </p:nvSpPr>
        <p:spPr>
          <a:xfrm>
            <a:off x="7213600" y="6400800"/>
            <a:ext cx="4851400" cy="369332"/>
          </a:xfrm>
          <a:prstGeom prst="rect">
            <a:avLst/>
          </a:prstGeom>
          <a:noFill/>
        </p:spPr>
        <p:txBody>
          <a:bodyPr wrap="square" rtlCol="0">
            <a:spAutoFit/>
          </a:bodyPr>
          <a:lstStyle/>
          <a:p>
            <a:r>
              <a:rPr lang="de-DE" sz="1800" dirty="0"/>
              <a:t>Burton</a:t>
            </a:r>
            <a:r>
              <a:rPr lang="en-GB" sz="1800" dirty="0"/>
              <a:t> et al (2023), </a:t>
            </a:r>
            <a:r>
              <a:rPr lang="de-DE" sz="1800" dirty="0"/>
              <a:t>Jäckle</a:t>
            </a:r>
            <a:r>
              <a:rPr lang="en-GB" sz="1800" dirty="0"/>
              <a:t> et al (2022b)</a:t>
            </a:r>
          </a:p>
        </p:txBody>
      </p:sp>
      <p:sp>
        <p:nvSpPr>
          <p:cNvPr id="8" name="TextBox 7">
            <a:extLst>
              <a:ext uri="{FF2B5EF4-FFF2-40B4-BE49-F238E27FC236}">
                <a16:creationId xmlns:a16="http://schemas.microsoft.com/office/drawing/2014/main" id="{67BC2D3D-D171-7D86-82F1-579F827BB725}"/>
              </a:ext>
            </a:extLst>
          </p:cNvPr>
          <p:cNvSpPr txBox="1"/>
          <p:nvPr/>
        </p:nvSpPr>
        <p:spPr>
          <a:xfrm>
            <a:off x="5422900" y="1828800"/>
            <a:ext cx="6134100" cy="3816429"/>
          </a:xfrm>
          <a:prstGeom prst="rect">
            <a:avLst/>
          </a:prstGeom>
          <a:noFill/>
        </p:spPr>
        <p:txBody>
          <a:bodyPr wrap="square" rtlCol="0">
            <a:spAutoFit/>
          </a:bodyPr>
          <a:lstStyle/>
          <a:p>
            <a:pPr>
              <a:spcAft>
                <a:spcPts val="1200"/>
              </a:spcAft>
            </a:pPr>
            <a:r>
              <a:rPr lang="en-GB" dirty="0"/>
              <a:t>“Can you tell us why you did not give us permission…?”</a:t>
            </a:r>
          </a:p>
          <a:p>
            <a:pPr marL="342900" indent="-342900">
              <a:spcAft>
                <a:spcPts val="1200"/>
              </a:spcAft>
              <a:buFont typeface="Arial" panose="020B0604020202020204" pitchFamily="34" charset="0"/>
              <a:buChar char="•"/>
            </a:pPr>
            <a:r>
              <a:rPr lang="en-GB" dirty="0"/>
              <a:t>When consent asked late – significantly more likely to say:</a:t>
            </a:r>
          </a:p>
          <a:p>
            <a:pPr marL="800100" lvl="1" indent="-342900">
              <a:spcAft>
                <a:spcPts val="1200"/>
              </a:spcAft>
              <a:buFont typeface="Arial" panose="020B0604020202020204" pitchFamily="34" charset="0"/>
              <a:buChar char="•"/>
            </a:pPr>
            <a:r>
              <a:rPr lang="en-GB" dirty="0"/>
              <a:t>Too tired to decide </a:t>
            </a:r>
          </a:p>
          <a:p>
            <a:pPr marL="800100" lvl="1" indent="-342900">
              <a:spcAft>
                <a:spcPts val="1200"/>
              </a:spcAft>
              <a:buFont typeface="Arial" panose="020B0604020202020204" pitchFamily="34" charset="0"/>
              <a:buChar char="•"/>
            </a:pPr>
            <a:r>
              <a:rPr lang="en-GB" dirty="0"/>
              <a:t>Unclear about risks involved</a:t>
            </a:r>
          </a:p>
          <a:p>
            <a:pPr marL="800100" lvl="1" indent="-342900">
              <a:spcAft>
                <a:spcPts val="1200"/>
              </a:spcAft>
              <a:buFont typeface="Arial" panose="020B0604020202020204" pitchFamily="34" charset="0"/>
              <a:buChar char="•"/>
            </a:pPr>
            <a:r>
              <a:rPr lang="en-GB" dirty="0"/>
              <a:t>Unclear why, what the data are for</a:t>
            </a:r>
          </a:p>
          <a:p>
            <a:pPr marL="800100" lvl="1" indent="-342900">
              <a:spcAft>
                <a:spcPts val="1200"/>
              </a:spcAft>
              <a:buFont typeface="Arial" panose="020B0604020202020204" pitchFamily="34" charset="0"/>
              <a:buChar char="•"/>
            </a:pPr>
            <a:r>
              <a:rPr lang="en-GB" dirty="0"/>
              <a:t>Too personal, shared enough </a:t>
            </a:r>
          </a:p>
        </p:txBody>
      </p:sp>
    </p:spTree>
    <p:extLst>
      <p:ext uri="{BB962C8B-B14F-4D97-AF65-F5344CB8AC3E}">
        <p14:creationId xmlns:p14="http://schemas.microsoft.com/office/powerpoint/2010/main" val="2060332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47A36-64F1-AFF8-6184-6E14EE4CAD94}"/>
              </a:ext>
            </a:extLst>
          </p:cNvPr>
          <p:cNvSpPr>
            <a:spLocks noGrp="1"/>
          </p:cNvSpPr>
          <p:nvPr>
            <p:ph type="title"/>
          </p:nvPr>
        </p:nvSpPr>
        <p:spPr/>
        <p:txBody>
          <a:bodyPr>
            <a:normAutofit fontScale="90000"/>
          </a:bodyPr>
          <a:lstStyle/>
          <a:p>
            <a:r>
              <a:rPr lang="en-GB" dirty="0"/>
              <a:t>Emphasising trust improves consent online</a:t>
            </a:r>
          </a:p>
        </p:txBody>
      </p:sp>
      <p:sp>
        <p:nvSpPr>
          <p:cNvPr id="3" name="Content Placeholder 2">
            <a:extLst>
              <a:ext uri="{FF2B5EF4-FFF2-40B4-BE49-F238E27FC236}">
                <a16:creationId xmlns:a16="http://schemas.microsoft.com/office/drawing/2014/main" id="{6D28FE9D-0BB3-BB2A-F943-B3E9A3354338}"/>
              </a:ext>
            </a:extLst>
          </p:cNvPr>
          <p:cNvSpPr>
            <a:spLocks noGrp="1"/>
          </p:cNvSpPr>
          <p:nvPr>
            <p:ph idx="1"/>
          </p:nvPr>
        </p:nvSpPr>
        <p:spPr>
          <a:xfrm>
            <a:off x="508000" y="1981200"/>
            <a:ext cx="6380336" cy="4114800"/>
          </a:xfrm>
        </p:spPr>
        <p:txBody>
          <a:bodyPr/>
          <a:lstStyle/>
          <a:p>
            <a:pPr marL="0" indent="0">
              <a:buNone/>
            </a:pPr>
            <a:r>
              <a:rPr lang="en-GB" sz="2800" i="1" dirty="0">
                <a:latin typeface="Calibri" panose="020F0502020204030204" pitchFamily="34" charset="0"/>
                <a:ea typeface="Calibri" panose="020F0502020204030204" pitchFamily="34" charset="0"/>
                <a:cs typeface="Times New Roman" panose="02020603050405020304" pitchFamily="18" charset="0"/>
              </a:rPr>
              <a:t>The next question is about linking the information you provide in this survey, to data that HM Revenue and Customs, or HMRC, hold about you.</a:t>
            </a:r>
          </a:p>
          <a:p>
            <a:endParaRPr lang="en-GB" sz="2800" dirty="0"/>
          </a:p>
        </p:txBody>
      </p:sp>
      <p:grpSp>
        <p:nvGrpSpPr>
          <p:cNvPr id="17" name="Group 16" descr="Picture of a shield with a lock inside with the word &quot;Trust&quot; above it. The text above the image says &quot;HMRC is a trusted data holder&quot;. ">
            <a:extLst>
              <a:ext uri="{FF2B5EF4-FFF2-40B4-BE49-F238E27FC236}">
                <a16:creationId xmlns:a16="http://schemas.microsoft.com/office/drawing/2014/main" id="{EF099DA5-B8F5-52F6-A8EF-C3271952E779}"/>
              </a:ext>
            </a:extLst>
          </p:cNvPr>
          <p:cNvGrpSpPr/>
          <p:nvPr/>
        </p:nvGrpSpPr>
        <p:grpSpPr>
          <a:xfrm>
            <a:off x="508000" y="4190354"/>
            <a:ext cx="3323084" cy="1194231"/>
            <a:chOff x="663724" y="3579741"/>
            <a:chExt cx="3323084" cy="1194231"/>
          </a:xfrm>
        </p:grpSpPr>
        <p:grpSp>
          <p:nvGrpSpPr>
            <p:cNvPr id="10" name="Group 9">
              <a:extLst>
                <a:ext uri="{FF2B5EF4-FFF2-40B4-BE49-F238E27FC236}">
                  <a16:creationId xmlns:a16="http://schemas.microsoft.com/office/drawing/2014/main" id="{B6568EB9-2B1A-5836-12A1-5D89FF96859C}"/>
                </a:ext>
              </a:extLst>
            </p:cNvPr>
            <p:cNvGrpSpPr/>
            <p:nvPr/>
          </p:nvGrpSpPr>
          <p:grpSpPr>
            <a:xfrm>
              <a:off x="663724" y="3585840"/>
              <a:ext cx="3323084" cy="1188132"/>
              <a:chOff x="6014797" y="3415244"/>
              <a:chExt cx="4430778" cy="1584176"/>
            </a:xfrm>
          </p:grpSpPr>
          <p:pic>
            <p:nvPicPr>
              <p:cNvPr id="12" name="Picture 11">
                <a:extLst>
                  <a:ext uri="{FF2B5EF4-FFF2-40B4-BE49-F238E27FC236}">
                    <a16:creationId xmlns:a16="http://schemas.microsoft.com/office/drawing/2014/main" id="{A0EE07B1-4EBD-EB63-07A1-4668547C22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5442" y="3992739"/>
                <a:ext cx="791411" cy="901975"/>
              </a:xfrm>
              <a:prstGeom prst="rect">
                <a:avLst/>
              </a:prstGeom>
            </p:spPr>
          </p:pic>
          <p:sp>
            <p:nvSpPr>
              <p:cNvPr id="13" name="Rectangle 12">
                <a:extLst>
                  <a:ext uri="{FF2B5EF4-FFF2-40B4-BE49-F238E27FC236}">
                    <a16:creationId xmlns:a16="http://schemas.microsoft.com/office/drawing/2014/main" id="{A3D880B0-F81C-9C94-6760-6DD25FEF5ABC}"/>
                  </a:ext>
                </a:extLst>
              </p:cNvPr>
              <p:cNvSpPr/>
              <p:nvPr/>
            </p:nvSpPr>
            <p:spPr bwMode="auto">
              <a:xfrm>
                <a:off x="6014797" y="3415244"/>
                <a:ext cx="4430778" cy="1584176"/>
              </a:xfrm>
              <a:prstGeom prst="rect">
                <a:avLst/>
              </a:prstGeom>
              <a:no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endParaRPr lang="en-GB" sz="1800"/>
              </a:p>
            </p:txBody>
          </p:sp>
        </p:grpSp>
        <p:sp>
          <p:nvSpPr>
            <p:cNvPr id="15" name="TextBox 14">
              <a:extLst>
                <a:ext uri="{FF2B5EF4-FFF2-40B4-BE49-F238E27FC236}">
                  <a16:creationId xmlns:a16="http://schemas.microsoft.com/office/drawing/2014/main" id="{2F087FC2-5A71-71D0-0F75-04E86B3EAB35}"/>
                </a:ext>
              </a:extLst>
            </p:cNvPr>
            <p:cNvSpPr txBox="1"/>
            <p:nvPr/>
          </p:nvSpPr>
          <p:spPr>
            <a:xfrm>
              <a:off x="663724" y="3579741"/>
              <a:ext cx="3323084" cy="677108"/>
            </a:xfrm>
            <a:prstGeom prst="rect">
              <a:avLst/>
            </a:prstGeom>
            <a:noFill/>
          </p:spPr>
          <p:txBody>
            <a:bodyPr wrap="square" rtlCol="0">
              <a:spAutoFit/>
            </a:bodyPr>
            <a:lstStyle/>
            <a:p>
              <a:r>
                <a:rPr lang="en-GB" sz="2000" i="1" dirty="0">
                  <a:latin typeface="Calibri" panose="020F0502020204030204" pitchFamily="34" charset="0"/>
                  <a:ea typeface="Calibri" panose="020F0502020204030204" pitchFamily="34" charset="0"/>
                  <a:cs typeface="Times New Roman" panose="02020603050405020304" pitchFamily="18" charset="0"/>
                </a:rPr>
                <a:t>HMRC is a trusted data holder</a:t>
              </a:r>
              <a:endParaRPr lang="en-GB" sz="2800" i="1" dirty="0">
                <a:latin typeface="Calibri" panose="020F0502020204030204" pitchFamily="34" charset="0"/>
                <a:ea typeface="Calibri" panose="020F0502020204030204" pitchFamily="34" charset="0"/>
                <a:cs typeface="Times New Roman" panose="02020603050405020304" pitchFamily="18" charset="0"/>
              </a:endParaRPr>
            </a:p>
            <a:p>
              <a:endParaRPr lang="en-GB" sz="1800" dirty="0"/>
            </a:p>
          </p:txBody>
        </p:sp>
      </p:grpSp>
      <p:sp>
        <p:nvSpPr>
          <p:cNvPr id="16" name="TextBox 15">
            <a:extLst>
              <a:ext uri="{FF2B5EF4-FFF2-40B4-BE49-F238E27FC236}">
                <a16:creationId xmlns:a16="http://schemas.microsoft.com/office/drawing/2014/main" id="{E0BE55CF-74A8-0711-6A4A-93FD136C3AE5}"/>
              </a:ext>
            </a:extLst>
          </p:cNvPr>
          <p:cNvSpPr txBox="1"/>
          <p:nvPr/>
        </p:nvSpPr>
        <p:spPr>
          <a:xfrm>
            <a:off x="9075564" y="6400800"/>
            <a:ext cx="2637060" cy="369332"/>
          </a:xfrm>
          <a:prstGeom prst="rect">
            <a:avLst/>
          </a:prstGeom>
          <a:noFill/>
        </p:spPr>
        <p:txBody>
          <a:bodyPr wrap="square" rtlCol="0">
            <a:spAutoFit/>
          </a:bodyPr>
          <a:lstStyle/>
          <a:p>
            <a:r>
              <a:rPr lang="de-DE" sz="1800" dirty="0"/>
              <a:t>Jäckle</a:t>
            </a:r>
            <a:r>
              <a:rPr lang="en-GB" sz="1800" dirty="0"/>
              <a:t> et al (2022b)</a:t>
            </a:r>
          </a:p>
        </p:txBody>
      </p:sp>
      <p:graphicFrame>
        <p:nvGraphicFramePr>
          <p:cNvPr id="20" name="Chart 19" descr="Graph showing a consent rate after priming for trust is 56% compared to 51% for no trust priming. ">
            <a:extLst>
              <a:ext uri="{FF2B5EF4-FFF2-40B4-BE49-F238E27FC236}">
                <a16:creationId xmlns:a16="http://schemas.microsoft.com/office/drawing/2014/main" id="{ED2E9D3B-A660-673B-EC99-404208765E0C}"/>
              </a:ext>
            </a:extLst>
          </p:cNvPr>
          <p:cNvGraphicFramePr/>
          <p:nvPr>
            <p:extLst>
              <p:ext uri="{D42A27DB-BD31-4B8C-83A1-F6EECF244321}">
                <p14:modId xmlns:p14="http://schemas.microsoft.com/office/powerpoint/2010/main" val="3393468731"/>
              </p:ext>
            </p:extLst>
          </p:nvPr>
        </p:nvGraphicFramePr>
        <p:xfrm>
          <a:off x="6888336" y="2304622"/>
          <a:ext cx="4191000" cy="32681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51455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9B487-923A-7D93-A4D6-8A50ED6D05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0622B4-6E61-AA00-EC42-429E6E3B6EB1}"/>
              </a:ext>
            </a:extLst>
          </p:cNvPr>
          <p:cNvSpPr>
            <a:spLocks noGrp="1"/>
          </p:cNvSpPr>
          <p:nvPr>
            <p:ph type="title"/>
          </p:nvPr>
        </p:nvSpPr>
        <p:spPr/>
        <p:txBody>
          <a:bodyPr>
            <a:normAutofit fontScale="90000"/>
          </a:bodyPr>
          <a:lstStyle/>
          <a:p>
            <a:r>
              <a:rPr lang="en-GB" dirty="0"/>
              <a:t>Developments in technology lead to new opportunities for data collection</a:t>
            </a:r>
            <a:endParaRPr lang="en-GB" dirty="0">
              <a:solidFill>
                <a:schemeClr val="bg1">
                  <a:lumMod val="50000"/>
                </a:schemeClr>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DF90D198-81A6-A403-C938-312012BDEA10}"/>
              </a:ext>
            </a:extLst>
          </p:cNvPr>
          <p:cNvSpPr>
            <a:spLocks noGrp="1"/>
          </p:cNvSpPr>
          <p:nvPr>
            <p:ph idx="1"/>
          </p:nvPr>
        </p:nvSpPr>
        <p:spPr/>
        <p:txBody>
          <a:bodyPr>
            <a:normAutofit/>
          </a:bodyPr>
          <a:lstStyle/>
          <a:p>
            <a:r>
              <a:rPr lang="en-GB" sz="2700" dirty="0"/>
              <a:t>Smartphones </a:t>
            </a:r>
          </a:p>
          <a:p>
            <a:pPr lvl="1"/>
            <a:r>
              <a:rPr lang="en-GB" sz="2500" dirty="0"/>
              <a:t>Sensors, cameras, apps, trackers, microphones…</a:t>
            </a:r>
          </a:p>
          <a:p>
            <a:endParaRPr lang="en-GB" dirty="0"/>
          </a:p>
          <a:p>
            <a:endParaRPr lang="en-GB" dirty="0"/>
          </a:p>
        </p:txBody>
      </p:sp>
    </p:spTree>
    <p:extLst>
      <p:ext uri="{BB962C8B-B14F-4D97-AF65-F5344CB8AC3E}">
        <p14:creationId xmlns:p14="http://schemas.microsoft.com/office/powerpoint/2010/main" val="30684552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1D7DE-48F8-4F99-8E12-FB9DCD0B604C}"/>
              </a:ext>
            </a:extLst>
          </p:cNvPr>
          <p:cNvSpPr>
            <a:spLocks noGrp="1"/>
          </p:cNvSpPr>
          <p:nvPr>
            <p:ph type="title"/>
          </p:nvPr>
        </p:nvSpPr>
        <p:spPr/>
        <p:txBody>
          <a:bodyPr/>
          <a:lstStyle/>
          <a:p>
            <a:r>
              <a:rPr lang="en-GB" dirty="0"/>
              <a:t>Results from experimental studies</a:t>
            </a:r>
            <a:br>
              <a:rPr lang="en-GB" dirty="0"/>
            </a:br>
            <a:endParaRPr lang="en-GB" dirty="0">
              <a:solidFill>
                <a:srgbClr val="626464"/>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E21D3EFA-5A35-4D64-803C-5544204EF194}"/>
              </a:ext>
            </a:extLst>
          </p:cNvPr>
          <p:cNvSpPr txBox="1"/>
          <p:nvPr/>
        </p:nvSpPr>
        <p:spPr>
          <a:xfrm>
            <a:off x="1991544" y="1484785"/>
            <a:ext cx="4392488" cy="1323439"/>
          </a:xfrm>
          <a:prstGeom prst="rect">
            <a:avLst/>
          </a:prstGeom>
          <a:solidFill>
            <a:srgbClr val="0070C0"/>
          </a:solidFill>
        </p:spPr>
        <p:txBody>
          <a:bodyPr wrap="square" rtlCol="0">
            <a:spAutoFit/>
          </a:bodyPr>
          <a:lstStyle/>
          <a:p>
            <a:r>
              <a:rPr lang="en-GB" sz="2000" b="1" dirty="0">
                <a:solidFill>
                  <a:schemeClr val="bg1"/>
                </a:solidFill>
              </a:rPr>
              <a:t>Ask for consent early in the interview, rather than at the end</a:t>
            </a:r>
            <a:endParaRPr lang="en-GB" sz="2000" b="1" baseline="30000" dirty="0">
              <a:solidFill>
                <a:schemeClr val="bg1"/>
              </a:solidFill>
            </a:endParaRPr>
          </a:p>
          <a:p>
            <a:pPr marL="342900" indent="-342900">
              <a:buFont typeface="Arial" panose="020B0604020202020204" pitchFamily="34" charset="0"/>
              <a:buChar char="•"/>
            </a:pPr>
            <a:r>
              <a:rPr lang="en-GB" sz="2000" dirty="0">
                <a:solidFill>
                  <a:schemeClr val="bg1"/>
                </a:solidFill>
                <a:latin typeface="Calibri" panose="020F0502020204030204" pitchFamily="34" charset="0"/>
                <a:cs typeface="Calibri" panose="020F0502020204030204" pitchFamily="34" charset="0"/>
              </a:rPr>
              <a:t>‘Giving fatigue’ more likely if ask at the end</a:t>
            </a:r>
          </a:p>
        </p:txBody>
      </p:sp>
      <p:sp>
        <p:nvSpPr>
          <p:cNvPr id="5" name="TextBox 4">
            <a:extLst>
              <a:ext uri="{FF2B5EF4-FFF2-40B4-BE49-F238E27FC236}">
                <a16:creationId xmlns:a16="http://schemas.microsoft.com/office/drawing/2014/main" id="{928E2825-4239-42AE-8761-A246DF451FDC}"/>
              </a:ext>
            </a:extLst>
          </p:cNvPr>
          <p:cNvSpPr txBox="1"/>
          <p:nvPr/>
        </p:nvSpPr>
        <p:spPr>
          <a:xfrm>
            <a:off x="1991544" y="2987883"/>
            <a:ext cx="4392488" cy="1695849"/>
          </a:xfrm>
          <a:prstGeom prst="rect">
            <a:avLst/>
          </a:prstGeom>
          <a:solidFill>
            <a:srgbClr val="0070C0"/>
          </a:solidFill>
        </p:spPr>
        <p:txBody>
          <a:bodyPr wrap="square" rtlCol="0">
            <a:spAutoFit/>
          </a:bodyPr>
          <a:lstStyle/>
          <a:p>
            <a:pPr>
              <a:lnSpc>
                <a:spcPct val="107000"/>
              </a:lnSpc>
            </a:pPr>
            <a:r>
              <a:rPr lang="en-GB" sz="2000" b="1" dirty="0">
                <a:solidFill>
                  <a:schemeClr val="bg1"/>
                </a:solidFill>
              </a:rPr>
              <a:t>Include all key information about the linkage in the consent question </a:t>
            </a:r>
            <a:endParaRPr lang="en-GB" sz="2000" baseline="30000" dirty="0">
              <a:solidFill>
                <a:schemeClr val="bg1"/>
              </a:solidFill>
            </a:endParaRPr>
          </a:p>
          <a:p>
            <a:pPr marL="342900" indent="-342900">
              <a:buFont typeface="Arial" panose="020B0604020202020204" pitchFamily="34" charset="0"/>
              <a:buChar char="•"/>
            </a:pPr>
            <a:r>
              <a:rPr lang="en-GB" sz="2000" dirty="0">
                <a:solidFill>
                  <a:schemeClr val="bg1"/>
                </a:solidFill>
                <a:latin typeface="Calibri" panose="020F0502020204030204" pitchFamily="34" charset="0"/>
                <a:cs typeface="Calibri" panose="020F0502020204030204" pitchFamily="34" charset="0"/>
              </a:rPr>
              <a:t>Respondents unlikely to read information leaflets/diagrams</a:t>
            </a:r>
            <a:endParaRPr lang="en-GB" b="1" dirty="0">
              <a:solidFill>
                <a:schemeClr val="bg1"/>
              </a:solidFill>
            </a:endParaRPr>
          </a:p>
        </p:txBody>
      </p:sp>
      <p:sp>
        <p:nvSpPr>
          <p:cNvPr id="7" name="TextBox 6">
            <a:extLst>
              <a:ext uri="{FF2B5EF4-FFF2-40B4-BE49-F238E27FC236}">
                <a16:creationId xmlns:a16="http://schemas.microsoft.com/office/drawing/2014/main" id="{F439015B-F2F4-42F7-94F2-C2769AA60CFE}"/>
              </a:ext>
            </a:extLst>
          </p:cNvPr>
          <p:cNvSpPr txBox="1"/>
          <p:nvPr/>
        </p:nvSpPr>
        <p:spPr>
          <a:xfrm>
            <a:off x="1991544" y="4828517"/>
            <a:ext cx="4392488" cy="1366528"/>
          </a:xfrm>
          <a:prstGeom prst="rect">
            <a:avLst/>
          </a:prstGeom>
          <a:solidFill>
            <a:srgbClr val="0070C0"/>
          </a:solidFill>
        </p:spPr>
        <p:txBody>
          <a:bodyPr wrap="square" rtlCol="0">
            <a:spAutoFit/>
          </a:bodyPr>
          <a:lstStyle/>
          <a:p>
            <a:pPr>
              <a:lnSpc>
                <a:spcPct val="107000"/>
              </a:lnSpc>
            </a:pPr>
            <a:r>
              <a:rPr lang="en-GB" sz="2000" b="1" dirty="0">
                <a:solidFill>
                  <a:schemeClr val="bg1"/>
                </a:solidFill>
              </a:rPr>
              <a:t>Simplify readability of consent question wording</a:t>
            </a:r>
            <a:endParaRPr lang="en-GB" sz="2000" baseline="30000" dirty="0">
              <a:solidFill>
                <a:schemeClr val="bg1"/>
              </a:solidFill>
            </a:endParaRPr>
          </a:p>
          <a:p>
            <a:pPr marL="342900" indent="-342900">
              <a:buFont typeface="Arial" panose="020B0604020202020204" pitchFamily="34" charset="0"/>
              <a:buChar char="•"/>
            </a:pPr>
            <a:r>
              <a:rPr lang="en-GB" sz="2000" dirty="0">
                <a:solidFill>
                  <a:schemeClr val="bg1"/>
                </a:solidFill>
                <a:latin typeface="Calibri" panose="020F0502020204030204" pitchFamily="34" charset="0"/>
                <a:cs typeface="Calibri" panose="020F0502020204030204" pitchFamily="34" charset="0"/>
              </a:rPr>
              <a:t>e.g. using Flesh-Kinkaid readability score implemented in MS Word</a:t>
            </a:r>
          </a:p>
        </p:txBody>
      </p:sp>
      <p:sp>
        <p:nvSpPr>
          <p:cNvPr id="10" name="TextBox 9">
            <a:extLst>
              <a:ext uri="{FF2B5EF4-FFF2-40B4-BE49-F238E27FC236}">
                <a16:creationId xmlns:a16="http://schemas.microsoft.com/office/drawing/2014/main" id="{CC60F35E-310A-4A42-84DC-99EFC264D64D}"/>
              </a:ext>
            </a:extLst>
          </p:cNvPr>
          <p:cNvSpPr txBox="1"/>
          <p:nvPr/>
        </p:nvSpPr>
        <p:spPr>
          <a:xfrm>
            <a:off x="6600056" y="1468996"/>
            <a:ext cx="3744416" cy="1324593"/>
          </a:xfrm>
          <a:prstGeom prst="rect">
            <a:avLst/>
          </a:prstGeom>
          <a:solidFill>
            <a:srgbClr val="0070C0"/>
          </a:solidFill>
        </p:spPr>
        <p:txBody>
          <a:bodyPr wrap="square" rtlCol="0">
            <a:spAutoFit/>
          </a:bodyPr>
          <a:lstStyle/>
          <a:p>
            <a:pPr>
              <a:lnSpc>
                <a:spcPct val="107000"/>
              </a:lnSpc>
              <a:spcAft>
                <a:spcPts val="0"/>
              </a:spcAft>
            </a:pPr>
            <a:r>
              <a:rPr lang="en-GB" sz="2000" b="1" dirty="0">
                <a:solidFill>
                  <a:schemeClr val="bg1"/>
                </a:solidFill>
              </a:rPr>
              <a:t>Emphasize trust in the organisations involved in the data linkage </a:t>
            </a:r>
            <a:endParaRPr lang="en-GB" sz="2000" baseline="30000" dirty="0">
              <a:solidFill>
                <a:schemeClr val="bg1"/>
              </a:solidFill>
            </a:endParaRPr>
          </a:p>
          <a:p>
            <a:pPr>
              <a:lnSpc>
                <a:spcPct val="107000"/>
              </a:lnSpc>
              <a:spcAft>
                <a:spcPts val="0"/>
              </a:spcAft>
            </a:pPr>
            <a:endParaRPr lang="en-GB" sz="1400" b="1" dirty="0">
              <a:solidFill>
                <a:schemeClr val="bg1"/>
              </a:solidFill>
            </a:endParaRPr>
          </a:p>
        </p:txBody>
      </p:sp>
      <p:sp>
        <p:nvSpPr>
          <p:cNvPr id="11" name="TextBox 10">
            <a:extLst>
              <a:ext uri="{FF2B5EF4-FFF2-40B4-BE49-F238E27FC236}">
                <a16:creationId xmlns:a16="http://schemas.microsoft.com/office/drawing/2014/main" id="{5D43C1AC-E703-4265-A018-B90972BD7338}"/>
              </a:ext>
            </a:extLst>
          </p:cNvPr>
          <p:cNvSpPr txBox="1"/>
          <p:nvPr/>
        </p:nvSpPr>
        <p:spPr>
          <a:xfrm>
            <a:off x="6600056" y="2993556"/>
            <a:ext cx="3744416" cy="1684500"/>
          </a:xfrm>
          <a:prstGeom prst="rect">
            <a:avLst/>
          </a:prstGeom>
          <a:solidFill>
            <a:srgbClr val="0070C0"/>
          </a:solidFill>
        </p:spPr>
        <p:txBody>
          <a:bodyPr wrap="square" rtlCol="0">
            <a:spAutoFit/>
          </a:bodyPr>
          <a:lstStyle/>
          <a:p>
            <a:pPr>
              <a:lnSpc>
                <a:spcPct val="107000"/>
              </a:lnSpc>
            </a:pPr>
            <a:r>
              <a:rPr lang="en-GB" sz="2000" b="1" dirty="0">
                <a:solidFill>
                  <a:schemeClr val="bg1"/>
                </a:solidFill>
              </a:rPr>
              <a:t>When asking multiple consent questions, start with the one that gets highest consent rate</a:t>
            </a:r>
            <a:endParaRPr lang="en-GB" sz="2000" baseline="30000" dirty="0">
              <a:solidFill>
                <a:schemeClr val="bg1"/>
              </a:solidFill>
            </a:endParaRPr>
          </a:p>
          <a:p>
            <a:pPr>
              <a:lnSpc>
                <a:spcPct val="107000"/>
              </a:lnSpc>
            </a:pPr>
            <a:endParaRPr lang="en-GB" sz="1800" b="1" dirty="0">
              <a:solidFill>
                <a:schemeClr val="bg1"/>
              </a:solidFill>
            </a:endParaRPr>
          </a:p>
        </p:txBody>
      </p:sp>
      <p:sp>
        <p:nvSpPr>
          <p:cNvPr id="12" name="TextBox 11">
            <a:extLst>
              <a:ext uri="{FF2B5EF4-FFF2-40B4-BE49-F238E27FC236}">
                <a16:creationId xmlns:a16="http://schemas.microsoft.com/office/drawing/2014/main" id="{5881C809-E1A8-486A-84E7-74D2A296627E}"/>
              </a:ext>
            </a:extLst>
          </p:cNvPr>
          <p:cNvSpPr txBox="1"/>
          <p:nvPr/>
        </p:nvSpPr>
        <p:spPr>
          <a:xfrm>
            <a:off x="6600056" y="4824926"/>
            <a:ext cx="3744416" cy="1355179"/>
          </a:xfrm>
          <a:prstGeom prst="rect">
            <a:avLst/>
          </a:prstGeom>
          <a:solidFill>
            <a:srgbClr val="0070C0"/>
          </a:solidFill>
        </p:spPr>
        <p:txBody>
          <a:bodyPr wrap="square" rtlCol="0">
            <a:spAutoFit/>
          </a:bodyPr>
          <a:lstStyle/>
          <a:p>
            <a:pPr>
              <a:lnSpc>
                <a:spcPct val="107000"/>
              </a:lnSpc>
            </a:pPr>
            <a:r>
              <a:rPr lang="en-GB" sz="2000" b="1" dirty="0">
                <a:solidFill>
                  <a:schemeClr val="bg1"/>
                </a:solidFill>
              </a:rPr>
              <a:t>Multiple consent questions can be shown separately or on a single page</a:t>
            </a:r>
            <a:endParaRPr lang="en-GB" sz="2000" baseline="30000" dirty="0">
              <a:solidFill>
                <a:schemeClr val="bg1"/>
              </a:solidFill>
            </a:endParaRPr>
          </a:p>
          <a:p>
            <a:pPr>
              <a:lnSpc>
                <a:spcPct val="107000"/>
              </a:lnSpc>
            </a:pPr>
            <a:endParaRPr lang="en-GB" sz="1800" b="1" dirty="0">
              <a:solidFill>
                <a:schemeClr val="bg1"/>
              </a:solidFill>
            </a:endParaRPr>
          </a:p>
        </p:txBody>
      </p:sp>
    </p:spTree>
    <p:extLst>
      <p:ext uri="{BB962C8B-B14F-4D97-AF65-F5344CB8AC3E}">
        <p14:creationId xmlns:p14="http://schemas.microsoft.com/office/powerpoint/2010/main" val="3931357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10" grpId="0" animBg="1"/>
      <p:bldP spid="11" grpId="0" animBg="1"/>
      <p:bldP spid="1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F3EEF-FE5D-3142-04DA-9E78965707EF}"/>
              </a:ext>
            </a:extLst>
          </p:cNvPr>
          <p:cNvSpPr>
            <a:spLocks noGrp="1"/>
          </p:cNvSpPr>
          <p:nvPr>
            <p:ph type="title"/>
          </p:nvPr>
        </p:nvSpPr>
        <p:spPr/>
        <p:txBody>
          <a:bodyPr/>
          <a:lstStyle/>
          <a:p>
            <a:r>
              <a:rPr lang="en-GB" dirty="0"/>
              <a:t>So what are online respondents doing? </a:t>
            </a:r>
          </a:p>
        </p:txBody>
      </p:sp>
    </p:spTree>
    <p:extLst>
      <p:ext uri="{BB962C8B-B14F-4D97-AF65-F5344CB8AC3E}">
        <p14:creationId xmlns:p14="http://schemas.microsoft.com/office/powerpoint/2010/main" val="6881204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el 1"/>
          <p:cNvSpPr>
            <a:spLocks noGrp="1"/>
          </p:cNvSpPr>
          <p:nvPr>
            <p:ph type="title"/>
          </p:nvPr>
        </p:nvSpPr>
        <p:spPr>
          <a:xfrm>
            <a:off x="508000" y="457200"/>
            <a:ext cx="10196512" cy="1143000"/>
          </a:xfrm>
        </p:spPr>
        <p:txBody>
          <a:bodyPr/>
          <a:lstStyle/>
          <a:p>
            <a:r>
              <a:rPr lang="en-GB" kern="0" dirty="0"/>
              <a:t>Conceptual framework</a:t>
            </a:r>
            <a:br>
              <a:rPr lang="en-GB" kern="0" dirty="0"/>
            </a:br>
            <a:r>
              <a:rPr lang="en-GB" dirty="0">
                <a:solidFill>
                  <a:schemeClr val="tx1"/>
                </a:solidFill>
                <a:latin typeface="Calibri" panose="020F0502020204030204" pitchFamily="34" charset="0"/>
                <a:cs typeface="Calibri" panose="020F0502020204030204" pitchFamily="34" charset="0"/>
              </a:rPr>
              <a:t>How mode affects the consent decision process</a:t>
            </a:r>
            <a:endParaRPr lang="de-DE" altLang="de-DE" dirty="0">
              <a:solidFill>
                <a:schemeClr val="tx1"/>
              </a:solidFill>
            </a:endParaRPr>
          </a:p>
        </p:txBody>
      </p:sp>
      <p:sp>
        <p:nvSpPr>
          <p:cNvPr id="6" name="TextBox 4" descr="Mode: Interviewer vs self-completion">
            <a:extLst>
              <a:ext uri="{FF2B5EF4-FFF2-40B4-BE49-F238E27FC236}">
                <a16:creationId xmlns:a16="http://schemas.microsoft.com/office/drawing/2014/main" id="{155C29BE-F883-59C8-7442-1982A8B95F2A}"/>
              </a:ext>
            </a:extLst>
          </p:cNvPr>
          <p:cNvSpPr txBox="1"/>
          <p:nvPr/>
        </p:nvSpPr>
        <p:spPr>
          <a:xfrm>
            <a:off x="1703512" y="2708920"/>
            <a:ext cx="2160240" cy="2677656"/>
          </a:xfrm>
          <a:prstGeom prst="rect">
            <a:avLst/>
          </a:prstGeom>
          <a:noFill/>
          <a:ln w="76200">
            <a:solidFill>
              <a:schemeClr val="bg1">
                <a:lumMod val="75000"/>
              </a:schemeClr>
            </a:solidFill>
          </a:ln>
        </p:spPr>
        <p:txBody>
          <a:bodyPr wrap="square" rtlCol="0">
            <a:spAutoFit/>
          </a:bodyPr>
          <a:lstStyle/>
          <a:p>
            <a:pPr algn="ctr"/>
            <a:endParaRPr lang="de-DE" dirty="0">
              <a:latin typeface="+mn-lt"/>
              <a:cs typeface="Times New Roman" panose="02020603050405020304" pitchFamily="18" charset="0"/>
            </a:endParaRPr>
          </a:p>
          <a:p>
            <a:pPr algn="ctr"/>
            <a:r>
              <a:rPr lang="de-DE" dirty="0">
                <a:latin typeface="+mn-lt"/>
                <a:cs typeface="Times New Roman" panose="02020603050405020304" pitchFamily="18" charset="0"/>
              </a:rPr>
              <a:t>MODE:</a:t>
            </a:r>
          </a:p>
          <a:p>
            <a:pPr algn="ctr"/>
            <a:endParaRPr lang="de-DE" dirty="0">
              <a:latin typeface="Calibri" panose="020F0502020204030204" pitchFamily="34" charset="0"/>
              <a:cs typeface="Calibri" panose="020F0502020204030204" pitchFamily="34" charset="0"/>
            </a:endParaRPr>
          </a:p>
          <a:p>
            <a:pPr algn="ctr"/>
            <a:r>
              <a:rPr lang="de-DE" dirty="0">
                <a:latin typeface="Calibri" panose="020F0502020204030204" pitchFamily="34" charset="0"/>
                <a:cs typeface="Calibri" panose="020F0502020204030204" pitchFamily="34" charset="0"/>
              </a:rPr>
              <a:t>Interviewer </a:t>
            </a:r>
          </a:p>
          <a:p>
            <a:pPr algn="ctr"/>
            <a:r>
              <a:rPr lang="de-DE" dirty="0">
                <a:latin typeface="Calibri" panose="020F0502020204030204" pitchFamily="34" charset="0"/>
                <a:cs typeface="Calibri" panose="020F0502020204030204" pitchFamily="34" charset="0"/>
              </a:rPr>
              <a:t>vs. </a:t>
            </a:r>
          </a:p>
          <a:p>
            <a:pPr algn="ctr"/>
            <a:r>
              <a:rPr lang="de-DE" dirty="0">
                <a:latin typeface="Calibri" panose="020F0502020204030204" pitchFamily="34" charset="0"/>
                <a:cs typeface="Calibri" panose="020F0502020204030204" pitchFamily="34" charset="0"/>
              </a:rPr>
              <a:t>Self-completion</a:t>
            </a:r>
          </a:p>
          <a:p>
            <a:pPr algn="ctr"/>
            <a:endParaRPr lang="de-DE" dirty="0">
              <a:latin typeface="Calibri" panose="020F0502020204030204" pitchFamily="34" charset="0"/>
              <a:cs typeface="Calibri" panose="020F0502020204030204" pitchFamily="34" charset="0"/>
            </a:endParaRPr>
          </a:p>
        </p:txBody>
      </p:sp>
      <p:sp>
        <p:nvSpPr>
          <p:cNvPr id="12" name="Curved Down Arrow 32">
            <a:extLst>
              <a:ext uri="{FF2B5EF4-FFF2-40B4-BE49-F238E27FC236}">
                <a16:creationId xmlns:a16="http://schemas.microsoft.com/office/drawing/2014/main" id="{BDE24BD5-E411-91DD-2AA4-B4B42829F71E}"/>
              </a:ext>
              <a:ext uri="{C183D7F6-B498-43B3-948B-1728B52AA6E4}">
                <adec:decorative xmlns:adec="http://schemas.microsoft.com/office/drawing/2017/decorative" val="1"/>
              </a:ext>
            </a:extLst>
          </p:cNvPr>
          <p:cNvSpPr/>
          <p:nvPr/>
        </p:nvSpPr>
        <p:spPr>
          <a:xfrm>
            <a:off x="2919351" y="1970534"/>
            <a:ext cx="6489018" cy="585100"/>
          </a:xfrm>
          <a:prstGeom prst="curvedDownArrow">
            <a:avLst>
              <a:gd name="adj1" fmla="val 0"/>
              <a:gd name="adj2" fmla="val 25064"/>
              <a:gd name="adj3" fmla="val 15580"/>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solidFill>
                <a:schemeClr val="tx1"/>
              </a:solidFill>
            </a:endParaRPr>
          </a:p>
        </p:txBody>
      </p:sp>
      <p:cxnSp>
        <p:nvCxnSpPr>
          <p:cNvPr id="18" name="Straight Arrow Connector 38">
            <a:extLst>
              <a:ext uri="{FF2B5EF4-FFF2-40B4-BE49-F238E27FC236}">
                <a16:creationId xmlns:a16="http://schemas.microsoft.com/office/drawing/2014/main" id="{D7644093-52ED-C909-97D8-4CB53CB827EE}"/>
              </a:ext>
              <a:ext uri="{C183D7F6-B498-43B3-948B-1728B52AA6E4}">
                <adec:decorative xmlns:adec="http://schemas.microsoft.com/office/drawing/2017/decorative" val="1"/>
              </a:ext>
            </a:extLst>
          </p:cNvPr>
          <p:cNvCxnSpPr/>
          <p:nvPr/>
        </p:nvCxnSpPr>
        <p:spPr>
          <a:xfrm flipV="1">
            <a:off x="4023394" y="3011985"/>
            <a:ext cx="630983" cy="11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38">
            <a:extLst>
              <a:ext uri="{FF2B5EF4-FFF2-40B4-BE49-F238E27FC236}">
                <a16:creationId xmlns:a16="http://schemas.microsoft.com/office/drawing/2014/main" id="{0D4A9F15-9995-D996-1C0C-70D83349807C}"/>
              </a:ext>
              <a:ext uri="{C183D7F6-B498-43B3-948B-1728B52AA6E4}">
                <adec:decorative xmlns:adec="http://schemas.microsoft.com/office/drawing/2017/decorative" val="1"/>
              </a:ext>
            </a:extLst>
          </p:cNvPr>
          <p:cNvCxnSpPr/>
          <p:nvPr/>
        </p:nvCxnSpPr>
        <p:spPr>
          <a:xfrm flipV="1">
            <a:off x="4024858" y="3539960"/>
            <a:ext cx="630983" cy="11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38">
            <a:extLst>
              <a:ext uri="{FF2B5EF4-FFF2-40B4-BE49-F238E27FC236}">
                <a16:creationId xmlns:a16="http://schemas.microsoft.com/office/drawing/2014/main" id="{545C001E-076A-91CF-1E42-884A14C1D9FD}"/>
              </a:ext>
              <a:ext uri="{C183D7F6-B498-43B3-948B-1728B52AA6E4}">
                <adec:decorative xmlns:adec="http://schemas.microsoft.com/office/drawing/2017/decorative" val="1"/>
              </a:ext>
            </a:extLst>
          </p:cNvPr>
          <p:cNvCxnSpPr/>
          <p:nvPr/>
        </p:nvCxnSpPr>
        <p:spPr>
          <a:xfrm flipV="1">
            <a:off x="4014131" y="4095965"/>
            <a:ext cx="630983" cy="11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39">
            <a:extLst>
              <a:ext uri="{FF2B5EF4-FFF2-40B4-BE49-F238E27FC236}">
                <a16:creationId xmlns:a16="http://schemas.microsoft.com/office/drawing/2014/main" id="{11FDA73D-DA1A-D557-5343-E815CED15394}"/>
              </a:ext>
              <a:ext uri="{C183D7F6-B498-43B3-948B-1728B52AA6E4}">
                <adec:decorative xmlns:adec="http://schemas.microsoft.com/office/drawing/2017/decorative" val="1"/>
              </a:ext>
            </a:extLst>
          </p:cNvPr>
          <p:cNvCxnSpPr/>
          <p:nvPr/>
        </p:nvCxnSpPr>
        <p:spPr>
          <a:xfrm flipV="1">
            <a:off x="4021562" y="4651970"/>
            <a:ext cx="630983" cy="11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39">
            <a:extLst>
              <a:ext uri="{FF2B5EF4-FFF2-40B4-BE49-F238E27FC236}">
                <a16:creationId xmlns:a16="http://schemas.microsoft.com/office/drawing/2014/main" id="{1E349F35-C34E-218F-9375-07314FED7826}"/>
              </a:ext>
              <a:ext uri="{C183D7F6-B498-43B3-948B-1728B52AA6E4}">
                <adec:decorative xmlns:adec="http://schemas.microsoft.com/office/drawing/2017/decorative" val="1"/>
              </a:ext>
            </a:extLst>
          </p:cNvPr>
          <p:cNvCxnSpPr/>
          <p:nvPr/>
        </p:nvCxnSpPr>
        <p:spPr>
          <a:xfrm flipV="1">
            <a:off x="4021562" y="5196016"/>
            <a:ext cx="630983" cy="11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25" descr="Attitudes/trust">
            <a:extLst>
              <a:ext uri="{FF2B5EF4-FFF2-40B4-BE49-F238E27FC236}">
                <a16:creationId xmlns:a16="http://schemas.microsoft.com/office/drawing/2014/main" id="{8F787674-DF50-CB05-343E-8492FFED3C68}"/>
              </a:ext>
            </a:extLst>
          </p:cNvPr>
          <p:cNvSpPr txBox="1"/>
          <p:nvPr/>
        </p:nvSpPr>
        <p:spPr>
          <a:xfrm>
            <a:off x="4817970" y="2811929"/>
            <a:ext cx="2556060" cy="400110"/>
          </a:xfrm>
          <a:prstGeom prst="rect">
            <a:avLst/>
          </a:prstGeom>
          <a:noFill/>
          <a:ln w="38100">
            <a:solidFill>
              <a:schemeClr val="bg1">
                <a:lumMod val="75000"/>
              </a:schemeClr>
            </a:solidFill>
          </a:ln>
        </p:spPr>
        <p:txBody>
          <a:bodyPr wrap="square" rtlCol="0">
            <a:spAutoFit/>
          </a:bodyPr>
          <a:lstStyle/>
          <a:p>
            <a:pPr algn="ctr"/>
            <a:r>
              <a:rPr lang="en-GB" sz="2000" dirty="0">
                <a:latin typeface="Calibri" panose="020F0502020204030204" pitchFamily="34" charset="0"/>
                <a:cs typeface="Calibri" panose="020F0502020204030204" pitchFamily="34" charset="0"/>
              </a:rPr>
              <a:t>Attitudes / trust</a:t>
            </a:r>
          </a:p>
        </p:txBody>
      </p:sp>
      <p:sp>
        <p:nvSpPr>
          <p:cNvPr id="17" name="TextBox 25" descr="help of interviewer">
            <a:extLst>
              <a:ext uri="{FF2B5EF4-FFF2-40B4-BE49-F238E27FC236}">
                <a16:creationId xmlns:a16="http://schemas.microsoft.com/office/drawing/2014/main" id="{0477DCC9-54DB-DDCD-357E-33E6CC0CEAF0}"/>
              </a:ext>
            </a:extLst>
          </p:cNvPr>
          <p:cNvSpPr txBox="1"/>
          <p:nvPr/>
        </p:nvSpPr>
        <p:spPr>
          <a:xfrm>
            <a:off x="4817031" y="3373420"/>
            <a:ext cx="2561125" cy="398943"/>
          </a:xfrm>
          <a:prstGeom prst="rect">
            <a:avLst/>
          </a:prstGeom>
          <a:noFill/>
          <a:ln w="38100">
            <a:solidFill>
              <a:schemeClr val="bg1">
                <a:lumMod val="75000"/>
              </a:schemeClr>
            </a:solidFill>
          </a:ln>
        </p:spPr>
        <p:txBody>
          <a:bodyPr wrap="square" rtlCol="0">
            <a:spAutoFit/>
          </a:bodyPr>
          <a:lstStyle/>
          <a:p>
            <a:pPr algn="ctr"/>
            <a:r>
              <a:rPr lang="en-GB" sz="2000" dirty="0">
                <a:latin typeface="Calibri" panose="020F0502020204030204" pitchFamily="34" charset="0"/>
                <a:cs typeface="Calibri" panose="020F0502020204030204" pitchFamily="34" charset="0"/>
              </a:rPr>
              <a:t>Help of interviewer</a:t>
            </a:r>
          </a:p>
        </p:txBody>
      </p:sp>
      <p:sp>
        <p:nvSpPr>
          <p:cNvPr id="11" name="TextBox 26" descr="cognitive processing">
            <a:extLst>
              <a:ext uri="{FF2B5EF4-FFF2-40B4-BE49-F238E27FC236}">
                <a16:creationId xmlns:a16="http://schemas.microsoft.com/office/drawing/2014/main" id="{EC64B68B-D352-2CAE-1832-E9747EC0D913}"/>
              </a:ext>
            </a:extLst>
          </p:cNvPr>
          <p:cNvSpPr txBox="1"/>
          <p:nvPr/>
        </p:nvSpPr>
        <p:spPr>
          <a:xfrm>
            <a:off x="4811966" y="3925792"/>
            <a:ext cx="2561125" cy="400110"/>
          </a:xfrm>
          <a:prstGeom prst="rect">
            <a:avLst/>
          </a:prstGeom>
          <a:noFill/>
          <a:ln w="38100">
            <a:solidFill>
              <a:schemeClr val="bg1">
                <a:lumMod val="75000"/>
              </a:schemeClr>
            </a:solidFill>
          </a:ln>
        </p:spPr>
        <p:txBody>
          <a:bodyPr wrap="square" rtlCol="0">
            <a:spAutoFit/>
          </a:bodyPr>
          <a:lstStyle/>
          <a:p>
            <a:pPr algn="ctr"/>
            <a:r>
              <a:rPr lang="de-DE" sz="2000" dirty="0">
                <a:latin typeface="Calibri" panose="020F0502020204030204" pitchFamily="34" charset="0"/>
                <a:cs typeface="Calibri" panose="020F0502020204030204" pitchFamily="34" charset="0"/>
              </a:rPr>
              <a:t>Cognitive processing</a:t>
            </a:r>
          </a:p>
        </p:txBody>
      </p:sp>
      <p:sp>
        <p:nvSpPr>
          <p:cNvPr id="9" name="TextBox 25" descr="device used">
            <a:extLst>
              <a:ext uri="{FF2B5EF4-FFF2-40B4-BE49-F238E27FC236}">
                <a16:creationId xmlns:a16="http://schemas.microsoft.com/office/drawing/2014/main" id="{F7012C80-8E77-5194-2D15-1719C17912DB}"/>
              </a:ext>
            </a:extLst>
          </p:cNvPr>
          <p:cNvSpPr txBox="1"/>
          <p:nvPr/>
        </p:nvSpPr>
        <p:spPr>
          <a:xfrm>
            <a:off x="4817030" y="4484846"/>
            <a:ext cx="2556060" cy="400110"/>
          </a:xfrm>
          <a:prstGeom prst="rect">
            <a:avLst/>
          </a:prstGeom>
          <a:noFill/>
          <a:ln w="38100">
            <a:solidFill>
              <a:schemeClr val="bg1">
                <a:lumMod val="75000"/>
              </a:schemeClr>
            </a:solidFill>
          </a:ln>
        </p:spPr>
        <p:txBody>
          <a:bodyPr wrap="square" rtlCol="0">
            <a:spAutoFit/>
          </a:bodyPr>
          <a:lstStyle/>
          <a:p>
            <a:pPr algn="ctr"/>
            <a:r>
              <a:rPr lang="de-DE" sz="2000" dirty="0">
                <a:latin typeface="Calibri" panose="020F0502020204030204" pitchFamily="34" charset="0"/>
                <a:cs typeface="Calibri" panose="020F0502020204030204" pitchFamily="34" charset="0"/>
              </a:rPr>
              <a:t>Device used </a:t>
            </a:r>
          </a:p>
        </p:txBody>
      </p:sp>
      <p:sp>
        <p:nvSpPr>
          <p:cNvPr id="2" name="TextBox 25" descr="social pressure">
            <a:extLst>
              <a:ext uri="{FF2B5EF4-FFF2-40B4-BE49-F238E27FC236}">
                <a16:creationId xmlns:a16="http://schemas.microsoft.com/office/drawing/2014/main" id="{32E789E0-2622-27C7-48D6-8CC6F9436701}"/>
              </a:ext>
            </a:extLst>
          </p:cNvPr>
          <p:cNvSpPr txBox="1"/>
          <p:nvPr/>
        </p:nvSpPr>
        <p:spPr>
          <a:xfrm>
            <a:off x="4817030" y="5028892"/>
            <a:ext cx="2556060" cy="400110"/>
          </a:xfrm>
          <a:prstGeom prst="rect">
            <a:avLst/>
          </a:prstGeom>
          <a:noFill/>
          <a:ln w="38100">
            <a:solidFill>
              <a:schemeClr val="bg1">
                <a:lumMod val="75000"/>
              </a:schemeClr>
            </a:solidFill>
          </a:ln>
        </p:spPr>
        <p:txBody>
          <a:bodyPr wrap="square" rtlCol="0">
            <a:spAutoFit/>
          </a:bodyPr>
          <a:lstStyle/>
          <a:p>
            <a:pPr algn="ctr"/>
            <a:r>
              <a:rPr lang="de-DE" sz="2000" dirty="0">
                <a:latin typeface="Calibri" panose="020F0502020204030204" pitchFamily="34" charset="0"/>
                <a:cs typeface="Calibri" panose="020F0502020204030204" pitchFamily="34" charset="0"/>
              </a:rPr>
              <a:t>Social pressure</a:t>
            </a:r>
          </a:p>
        </p:txBody>
      </p:sp>
      <p:cxnSp>
        <p:nvCxnSpPr>
          <p:cNvPr id="20" name="Straight Arrow Connector 12">
            <a:extLst>
              <a:ext uri="{FF2B5EF4-FFF2-40B4-BE49-F238E27FC236}">
                <a16:creationId xmlns:a16="http://schemas.microsoft.com/office/drawing/2014/main" id="{055D31CE-FCEA-5914-569B-BB73EB4F8FBD}"/>
              </a:ext>
              <a:ext uri="{C183D7F6-B498-43B3-948B-1728B52AA6E4}">
                <adec:decorative xmlns:adec="http://schemas.microsoft.com/office/drawing/2017/decorative" val="1"/>
              </a:ext>
            </a:extLst>
          </p:cNvPr>
          <p:cNvCxnSpPr/>
          <p:nvPr/>
        </p:nvCxnSpPr>
        <p:spPr>
          <a:xfrm flipV="1">
            <a:off x="7534282" y="3053911"/>
            <a:ext cx="630983" cy="11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12">
            <a:extLst>
              <a:ext uri="{FF2B5EF4-FFF2-40B4-BE49-F238E27FC236}">
                <a16:creationId xmlns:a16="http://schemas.microsoft.com/office/drawing/2014/main" id="{829BE8C8-00FE-88BC-7241-1D191E3AED2B}"/>
              </a:ext>
              <a:ext uri="{C183D7F6-B498-43B3-948B-1728B52AA6E4}">
                <adec:decorative xmlns:adec="http://schemas.microsoft.com/office/drawing/2017/decorative" val="1"/>
              </a:ext>
            </a:extLst>
          </p:cNvPr>
          <p:cNvCxnSpPr/>
          <p:nvPr/>
        </p:nvCxnSpPr>
        <p:spPr>
          <a:xfrm flipV="1">
            <a:off x="7534279" y="3572892"/>
            <a:ext cx="630983" cy="11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37">
            <a:extLst>
              <a:ext uri="{FF2B5EF4-FFF2-40B4-BE49-F238E27FC236}">
                <a16:creationId xmlns:a16="http://schemas.microsoft.com/office/drawing/2014/main" id="{33004CA9-2923-3DD8-1123-2C7AFC92D873}"/>
              </a:ext>
              <a:ext uri="{C183D7F6-B498-43B3-948B-1728B52AA6E4}">
                <adec:decorative xmlns:adec="http://schemas.microsoft.com/office/drawing/2017/decorative" val="1"/>
              </a:ext>
            </a:extLst>
          </p:cNvPr>
          <p:cNvCxnSpPr/>
          <p:nvPr/>
        </p:nvCxnSpPr>
        <p:spPr>
          <a:xfrm flipV="1">
            <a:off x="7534280" y="4116938"/>
            <a:ext cx="630983" cy="11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12">
            <a:extLst>
              <a:ext uri="{FF2B5EF4-FFF2-40B4-BE49-F238E27FC236}">
                <a16:creationId xmlns:a16="http://schemas.microsoft.com/office/drawing/2014/main" id="{62E45799-08A6-1552-FEBE-4691534558B0}"/>
              </a:ext>
              <a:ext uri="{C183D7F6-B498-43B3-948B-1728B52AA6E4}">
                <adec:decorative xmlns:adec="http://schemas.microsoft.com/office/drawing/2017/decorative" val="1"/>
              </a:ext>
            </a:extLst>
          </p:cNvPr>
          <p:cNvCxnSpPr/>
          <p:nvPr/>
        </p:nvCxnSpPr>
        <p:spPr>
          <a:xfrm flipV="1">
            <a:off x="7534281" y="4651970"/>
            <a:ext cx="630983" cy="11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12">
            <a:extLst>
              <a:ext uri="{FF2B5EF4-FFF2-40B4-BE49-F238E27FC236}">
                <a16:creationId xmlns:a16="http://schemas.microsoft.com/office/drawing/2014/main" id="{09177EA7-57F8-1224-823C-5D8BF112513E}"/>
              </a:ext>
              <a:ext uri="{C183D7F6-B498-43B3-948B-1728B52AA6E4}">
                <adec:decorative xmlns:adec="http://schemas.microsoft.com/office/drawing/2017/decorative" val="1"/>
              </a:ext>
            </a:extLst>
          </p:cNvPr>
          <p:cNvCxnSpPr/>
          <p:nvPr/>
        </p:nvCxnSpPr>
        <p:spPr>
          <a:xfrm flipV="1">
            <a:off x="7534281" y="5196016"/>
            <a:ext cx="630983" cy="11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5" descr="Consent: Rate &amp; Understanding">
            <a:extLst>
              <a:ext uri="{FF2B5EF4-FFF2-40B4-BE49-F238E27FC236}">
                <a16:creationId xmlns:a16="http://schemas.microsoft.com/office/drawing/2014/main" id="{F925DF65-7CD4-0D86-B74E-9F54FDFD3CDC}"/>
              </a:ext>
            </a:extLst>
          </p:cNvPr>
          <p:cNvSpPr txBox="1"/>
          <p:nvPr/>
        </p:nvSpPr>
        <p:spPr>
          <a:xfrm>
            <a:off x="8328249" y="2708920"/>
            <a:ext cx="2049589" cy="2677656"/>
          </a:xfrm>
          <a:prstGeom prst="rect">
            <a:avLst/>
          </a:prstGeom>
          <a:noFill/>
          <a:ln w="76200">
            <a:solidFill>
              <a:schemeClr val="bg1">
                <a:lumMod val="75000"/>
              </a:schemeClr>
            </a:solidFill>
          </a:ln>
        </p:spPr>
        <p:txBody>
          <a:bodyPr wrap="square" rtlCol="0">
            <a:spAutoFit/>
          </a:bodyPr>
          <a:lstStyle/>
          <a:p>
            <a:pPr algn="ctr"/>
            <a:endParaRPr lang="de-DE" dirty="0">
              <a:latin typeface="+mn-lt"/>
              <a:cs typeface="Times New Roman" panose="02020603050405020304" pitchFamily="18" charset="0"/>
            </a:endParaRPr>
          </a:p>
          <a:p>
            <a:pPr algn="ctr"/>
            <a:r>
              <a:rPr lang="de-DE" dirty="0">
                <a:latin typeface="+mn-lt"/>
                <a:cs typeface="Times New Roman" panose="02020603050405020304" pitchFamily="18" charset="0"/>
              </a:rPr>
              <a:t>CONSENT:</a:t>
            </a:r>
          </a:p>
          <a:p>
            <a:pPr algn="ctr"/>
            <a:endParaRPr lang="de-DE" dirty="0">
              <a:latin typeface="Calibri" panose="020F0502020204030204" pitchFamily="34" charset="0"/>
              <a:cs typeface="Calibri" panose="020F0502020204030204" pitchFamily="34" charset="0"/>
            </a:endParaRPr>
          </a:p>
          <a:p>
            <a:pPr algn="ctr"/>
            <a:r>
              <a:rPr lang="de-DE" dirty="0">
                <a:latin typeface="Calibri" panose="020F0502020204030204" pitchFamily="34" charset="0"/>
                <a:cs typeface="Calibri" panose="020F0502020204030204" pitchFamily="34" charset="0"/>
              </a:rPr>
              <a:t>Rate &amp;</a:t>
            </a:r>
          </a:p>
          <a:p>
            <a:pPr algn="ctr"/>
            <a:r>
              <a:rPr lang="de-DE" dirty="0">
                <a:latin typeface="Calibri" panose="020F0502020204030204" pitchFamily="34" charset="0"/>
                <a:cs typeface="Calibri" panose="020F0502020204030204" pitchFamily="34" charset="0"/>
              </a:rPr>
              <a:t>Understanding</a:t>
            </a:r>
          </a:p>
          <a:p>
            <a:endParaRPr lang="de-DE" dirty="0">
              <a:latin typeface="+mn-lt"/>
            </a:endParaRPr>
          </a:p>
          <a:p>
            <a:endParaRPr lang="de-DE" dirty="0">
              <a:latin typeface="+mn-lt"/>
            </a:endParaRPr>
          </a:p>
        </p:txBody>
      </p:sp>
      <p:sp>
        <p:nvSpPr>
          <p:cNvPr id="5" name="TextBox 4">
            <a:extLst>
              <a:ext uri="{FF2B5EF4-FFF2-40B4-BE49-F238E27FC236}">
                <a16:creationId xmlns:a16="http://schemas.microsoft.com/office/drawing/2014/main" id="{647E8209-063A-DC42-9BAD-C8322F58BCCB}"/>
              </a:ext>
            </a:extLst>
          </p:cNvPr>
          <p:cNvSpPr txBox="1"/>
          <p:nvPr/>
        </p:nvSpPr>
        <p:spPr>
          <a:xfrm>
            <a:off x="9696400" y="5949280"/>
            <a:ext cx="2198038" cy="369332"/>
          </a:xfrm>
          <a:prstGeom prst="rect">
            <a:avLst/>
          </a:prstGeom>
          <a:noFill/>
        </p:spPr>
        <p:txBody>
          <a:bodyPr wrap="none" rtlCol="0">
            <a:spAutoFit/>
          </a:bodyPr>
          <a:lstStyle/>
          <a:p>
            <a:r>
              <a:rPr lang="en-GB" sz="1800" dirty="0" err="1"/>
              <a:t>Jäckle</a:t>
            </a:r>
            <a:r>
              <a:rPr lang="en-GB" sz="1800" dirty="0"/>
              <a:t> et al. (2022) </a:t>
            </a:r>
          </a:p>
        </p:txBody>
      </p:sp>
    </p:spTree>
    <p:extLst>
      <p:ext uri="{BB962C8B-B14F-4D97-AF65-F5344CB8AC3E}">
        <p14:creationId xmlns:p14="http://schemas.microsoft.com/office/powerpoint/2010/main" val="20043876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15B1C-47D1-4D91-8AC7-4B57E35AB344}"/>
              </a:ext>
            </a:extLst>
          </p:cNvPr>
          <p:cNvSpPr>
            <a:spLocks noGrp="1"/>
          </p:cNvSpPr>
          <p:nvPr>
            <p:ph type="title"/>
          </p:nvPr>
        </p:nvSpPr>
        <p:spPr/>
        <p:txBody>
          <a:bodyPr/>
          <a:lstStyle/>
          <a:p>
            <a:r>
              <a:rPr lang="en-GB" dirty="0"/>
              <a:t>Consent and modes study 1</a:t>
            </a:r>
            <a:br>
              <a:rPr lang="en-GB" dirty="0"/>
            </a:br>
            <a:endParaRPr lang="en-GB" dirty="0">
              <a:solidFill>
                <a:schemeClr val="tx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4DB42B9A-B330-4DFE-8364-D950E4DF02CD}"/>
              </a:ext>
            </a:extLst>
          </p:cNvPr>
          <p:cNvSpPr>
            <a:spLocks noGrp="1"/>
          </p:cNvSpPr>
          <p:nvPr>
            <p:ph idx="1"/>
          </p:nvPr>
        </p:nvSpPr>
        <p:spPr>
          <a:xfrm>
            <a:off x="508000" y="1981200"/>
            <a:ext cx="9448800" cy="2743944"/>
          </a:xfrm>
        </p:spPr>
        <p:txBody>
          <a:bodyPr>
            <a:normAutofit fontScale="85000" lnSpcReduction="20000"/>
          </a:bodyPr>
          <a:lstStyle/>
          <a:p>
            <a:r>
              <a:rPr lang="en-GB" dirty="0"/>
              <a:t>Understanding Society Innovation Panel</a:t>
            </a:r>
          </a:p>
          <a:p>
            <a:r>
              <a:rPr lang="en-GB" dirty="0"/>
              <a:t>Wave 11 (2018)</a:t>
            </a:r>
          </a:p>
          <a:p>
            <a:r>
              <a:rPr lang="en-GB" dirty="0"/>
              <a:t>N=2,608</a:t>
            </a:r>
          </a:p>
          <a:p>
            <a:r>
              <a:rPr lang="en-GB" dirty="0"/>
              <a:t>Consent to link tax record data</a:t>
            </a:r>
          </a:p>
          <a:p>
            <a:r>
              <a:rPr lang="en-GB" dirty="0"/>
              <a:t>Mixed mode data collection</a:t>
            </a:r>
          </a:p>
          <a:p>
            <a:pPr lvl="1"/>
            <a:endParaRPr lang="en-GB" dirty="0"/>
          </a:p>
          <a:p>
            <a:endParaRPr lang="en-GB" dirty="0"/>
          </a:p>
        </p:txBody>
      </p:sp>
    </p:spTree>
    <p:extLst>
      <p:ext uri="{BB962C8B-B14F-4D97-AF65-F5344CB8AC3E}">
        <p14:creationId xmlns:p14="http://schemas.microsoft.com/office/powerpoint/2010/main" val="9741211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el 1"/>
          <p:cNvSpPr>
            <a:spLocks noGrp="1"/>
          </p:cNvSpPr>
          <p:nvPr>
            <p:ph type="title"/>
          </p:nvPr>
        </p:nvSpPr>
        <p:spPr/>
        <p:txBody>
          <a:bodyPr/>
          <a:lstStyle/>
          <a:p>
            <a:r>
              <a:rPr lang="en-GB" kern="0" dirty="0"/>
              <a:t>Conceptual framework</a:t>
            </a:r>
            <a:br>
              <a:rPr lang="en-GB" kern="0" dirty="0"/>
            </a:br>
            <a:r>
              <a:rPr lang="en-GB" dirty="0">
                <a:solidFill>
                  <a:srgbClr val="626464"/>
                </a:solidFill>
                <a:latin typeface="Calibri" panose="020F0502020204030204" pitchFamily="34" charset="0"/>
                <a:cs typeface="Calibri" panose="020F0502020204030204" pitchFamily="34" charset="0"/>
              </a:rPr>
              <a:t>How mode affects consent</a:t>
            </a:r>
            <a:endParaRPr lang="de-DE" altLang="de-DE" dirty="0"/>
          </a:p>
        </p:txBody>
      </p:sp>
      <p:sp>
        <p:nvSpPr>
          <p:cNvPr id="6" name="TextBox 4">
            <a:extLst>
              <a:ext uri="{FF2B5EF4-FFF2-40B4-BE49-F238E27FC236}">
                <a16:creationId xmlns:a16="http://schemas.microsoft.com/office/drawing/2014/main" id="{155C29BE-F883-59C8-7442-1982A8B95F2A}"/>
              </a:ext>
            </a:extLst>
          </p:cNvPr>
          <p:cNvSpPr txBox="1"/>
          <p:nvPr/>
        </p:nvSpPr>
        <p:spPr>
          <a:xfrm>
            <a:off x="1703512" y="2708920"/>
            <a:ext cx="2160240" cy="2677656"/>
          </a:xfrm>
          <a:prstGeom prst="rect">
            <a:avLst/>
          </a:prstGeom>
          <a:noFill/>
          <a:ln w="76200">
            <a:solidFill>
              <a:schemeClr val="bg1">
                <a:lumMod val="75000"/>
              </a:schemeClr>
            </a:solidFill>
          </a:ln>
        </p:spPr>
        <p:txBody>
          <a:bodyPr wrap="square" rtlCol="0">
            <a:spAutoFit/>
          </a:bodyPr>
          <a:lstStyle/>
          <a:p>
            <a:pPr algn="ctr"/>
            <a:endParaRPr lang="de-DE" dirty="0">
              <a:latin typeface="+mn-lt"/>
              <a:cs typeface="Times New Roman" panose="02020603050405020304" pitchFamily="18" charset="0"/>
            </a:endParaRPr>
          </a:p>
          <a:p>
            <a:pPr algn="ctr"/>
            <a:r>
              <a:rPr lang="de-DE" dirty="0">
                <a:latin typeface="+mn-lt"/>
                <a:cs typeface="Times New Roman" panose="02020603050405020304" pitchFamily="18" charset="0"/>
              </a:rPr>
              <a:t>MODE:</a:t>
            </a:r>
          </a:p>
          <a:p>
            <a:pPr algn="ctr"/>
            <a:endParaRPr lang="de-DE" dirty="0">
              <a:solidFill>
                <a:schemeClr val="bg1">
                  <a:lumMod val="50000"/>
                </a:schemeClr>
              </a:solidFill>
              <a:latin typeface="Calibri" panose="020F0502020204030204" pitchFamily="34" charset="0"/>
              <a:cs typeface="Calibri" panose="020F0502020204030204" pitchFamily="34" charset="0"/>
            </a:endParaRPr>
          </a:p>
          <a:p>
            <a:pPr algn="ctr"/>
            <a:r>
              <a:rPr lang="de-DE" dirty="0">
                <a:solidFill>
                  <a:schemeClr val="bg1">
                    <a:lumMod val="50000"/>
                  </a:schemeClr>
                </a:solidFill>
                <a:latin typeface="Calibri" panose="020F0502020204030204" pitchFamily="34" charset="0"/>
                <a:cs typeface="Calibri" panose="020F0502020204030204" pitchFamily="34" charset="0"/>
              </a:rPr>
              <a:t>Interviewer </a:t>
            </a:r>
          </a:p>
          <a:p>
            <a:pPr algn="ctr"/>
            <a:r>
              <a:rPr lang="de-DE" dirty="0">
                <a:solidFill>
                  <a:schemeClr val="bg1">
                    <a:lumMod val="50000"/>
                  </a:schemeClr>
                </a:solidFill>
                <a:latin typeface="Calibri" panose="020F0502020204030204" pitchFamily="34" charset="0"/>
                <a:cs typeface="Calibri" panose="020F0502020204030204" pitchFamily="34" charset="0"/>
              </a:rPr>
              <a:t>vs. </a:t>
            </a:r>
          </a:p>
          <a:p>
            <a:pPr algn="ctr"/>
            <a:r>
              <a:rPr lang="de-DE" dirty="0">
                <a:solidFill>
                  <a:schemeClr val="bg1">
                    <a:lumMod val="50000"/>
                  </a:schemeClr>
                </a:solidFill>
                <a:latin typeface="Calibri" panose="020F0502020204030204" pitchFamily="34" charset="0"/>
                <a:cs typeface="Calibri" panose="020F0502020204030204" pitchFamily="34" charset="0"/>
              </a:rPr>
              <a:t>Self-completion</a:t>
            </a:r>
          </a:p>
          <a:p>
            <a:pPr algn="ctr"/>
            <a:endParaRPr lang="de-DE" dirty="0">
              <a:solidFill>
                <a:schemeClr val="bg1">
                  <a:lumMod val="50000"/>
                </a:schemeClr>
              </a:solidFill>
              <a:latin typeface="Calibri" panose="020F0502020204030204" pitchFamily="34" charset="0"/>
              <a:cs typeface="Calibri" panose="020F0502020204030204" pitchFamily="34" charset="0"/>
            </a:endParaRPr>
          </a:p>
        </p:txBody>
      </p:sp>
      <p:sp>
        <p:nvSpPr>
          <p:cNvPr id="12" name="Curved Down Arrow 32">
            <a:extLst>
              <a:ext uri="{FF2B5EF4-FFF2-40B4-BE49-F238E27FC236}">
                <a16:creationId xmlns:a16="http://schemas.microsoft.com/office/drawing/2014/main" id="{BDE24BD5-E411-91DD-2AA4-B4B42829F71E}"/>
              </a:ext>
              <a:ext uri="{C183D7F6-B498-43B3-948B-1728B52AA6E4}">
                <adec:decorative xmlns:adec="http://schemas.microsoft.com/office/drawing/2017/decorative" val="1"/>
              </a:ext>
            </a:extLst>
          </p:cNvPr>
          <p:cNvSpPr/>
          <p:nvPr/>
        </p:nvSpPr>
        <p:spPr>
          <a:xfrm>
            <a:off x="2919351" y="1970534"/>
            <a:ext cx="6489018" cy="585100"/>
          </a:xfrm>
          <a:prstGeom prst="curvedDownArrow">
            <a:avLst>
              <a:gd name="adj1" fmla="val 0"/>
              <a:gd name="adj2" fmla="val 25064"/>
              <a:gd name="adj3" fmla="val 15580"/>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solidFill>
                <a:schemeClr val="tx1"/>
              </a:solidFill>
            </a:endParaRPr>
          </a:p>
        </p:txBody>
      </p:sp>
      <p:cxnSp>
        <p:nvCxnSpPr>
          <p:cNvPr id="18" name="Straight Arrow Connector 38">
            <a:extLst>
              <a:ext uri="{FF2B5EF4-FFF2-40B4-BE49-F238E27FC236}">
                <a16:creationId xmlns:a16="http://schemas.microsoft.com/office/drawing/2014/main" id="{D7644093-52ED-C909-97D8-4CB53CB827EE}"/>
              </a:ext>
              <a:ext uri="{C183D7F6-B498-43B3-948B-1728B52AA6E4}">
                <adec:decorative xmlns:adec="http://schemas.microsoft.com/office/drawing/2017/decorative" val="1"/>
              </a:ext>
            </a:extLst>
          </p:cNvPr>
          <p:cNvCxnSpPr/>
          <p:nvPr/>
        </p:nvCxnSpPr>
        <p:spPr>
          <a:xfrm flipV="1">
            <a:off x="4023394" y="3011985"/>
            <a:ext cx="630983" cy="11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38">
            <a:extLst>
              <a:ext uri="{FF2B5EF4-FFF2-40B4-BE49-F238E27FC236}">
                <a16:creationId xmlns:a16="http://schemas.microsoft.com/office/drawing/2014/main" id="{0D4A9F15-9995-D996-1C0C-70D83349807C}"/>
              </a:ext>
              <a:ext uri="{C183D7F6-B498-43B3-948B-1728B52AA6E4}">
                <adec:decorative xmlns:adec="http://schemas.microsoft.com/office/drawing/2017/decorative" val="1"/>
              </a:ext>
            </a:extLst>
          </p:cNvPr>
          <p:cNvCxnSpPr/>
          <p:nvPr/>
        </p:nvCxnSpPr>
        <p:spPr>
          <a:xfrm flipV="1">
            <a:off x="4024858" y="3539960"/>
            <a:ext cx="630983" cy="11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38">
            <a:extLst>
              <a:ext uri="{FF2B5EF4-FFF2-40B4-BE49-F238E27FC236}">
                <a16:creationId xmlns:a16="http://schemas.microsoft.com/office/drawing/2014/main" id="{545C001E-076A-91CF-1E42-884A14C1D9FD}"/>
              </a:ext>
              <a:ext uri="{C183D7F6-B498-43B3-948B-1728B52AA6E4}">
                <adec:decorative xmlns:adec="http://schemas.microsoft.com/office/drawing/2017/decorative" val="1"/>
              </a:ext>
            </a:extLst>
          </p:cNvPr>
          <p:cNvCxnSpPr/>
          <p:nvPr/>
        </p:nvCxnSpPr>
        <p:spPr>
          <a:xfrm flipV="1">
            <a:off x="4014131" y="4095965"/>
            <a:ext cx="630983" cy="11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39">
            <a:extLst>
              <a:ext uri="{FF2B5EF4-FFF2-40B4-BE49-F238E27FC236}">
                <a16:creationId xmlns:a16="http://schemas.microsoft.com/office/drawing/2014/main" id="{11FDA73D-DA1A-D557-5343-E815CED15394}"/>
              </a:ext>
              <a:ext uri="{C183D7F6-B498-43B3-948B-1728B52AA6E4}">
                <adec:decorative xmlns:adec="http://schemas.microsoft.com/office/drawing/2017/decorative" val="1"/>
              </a:ext>
            </a:extLst>
          </p:cNvPr>
          <p:cNvCxnSpPr/>
          <p:nvPr/>
        </p:nvCxnSpPr>
        <p:spPr>
          <a:xfrm flipV="1">
            <a:off x="4021562" y="4651970"/>
            <a:ext cx="630983" cy="11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39">
            <a:extLst>
              <a:ext uri="{FF2B5EF4-FFF2-40B4-BE49-F238E27FC236}">
                <a16:creationId xmlns:a16="http://schemas.microsoft.com/office/drawing/2014/main" id="{1E349F35-C34E-218F-9375-07314FED7826}"/>
              </a:ext>
              <a:ext uri="{C183D7F6-B498-43B3-948B-1728B52AA6E4}">
                <adec:decorative xmlns:adec="http://schemas.microsoft.com/office/drawing/2017/decorative" val="1"/>
              </a:ext>
            </a:extLst>
          </p:cNvPr>
          <p:cNvCxnSpPr/>
          <p:nvPr/>
        </p:nvCxnSpPr>
        <p:spPr>
          <a:xfrm flipV="1">
            <a:off x="4021562" y="5196016"/>
            <a:ext cx="630983" cy="11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25" descr="Highlighting &quot;Attitudes / Trust&quot;">
            <a:extLst>
              <a:ext uri="{FF2B5EF4-FFF2-40B4-BE49-F238E27FC236}">
                <a16:creationId xmlns:a16="http://schemas.microsoft.com/office/drawing/2014/main" id="{8F787674-DF50-CB05-343E-8492FFED3C68}"/>
              </a:ext>
            </a:extLst>
          </p:cNvPr>
          <p:cNvSpPr txBox="1"/>
          <p:nvPr/>
        </p:nvSpPr>
        <p:spPr>
          <a:xfrm>
            <a:off x="4817970" y="2811929"/>
            <a:ext cx="2556060" cy="400110"/>
          </a:xfrm>
          <a:prstGeom prst="rect">
            <a:avLst/>
          </a:prstGeom>
          <a:solidFill>
            <a:srgbClr val="95B3D7"/>
          </a:solidFill>
          <a:ln w="38100">
            <a:solidFill>
              <a:schemeClr val="bg1">
                <a:lumMod val="75000"/>
              </a:schemeClr>
            </a:solidFill>
          </a:ln>
        </p:spPr>
        <p:txBody>
          <a:bodyPr wrap="square" rtlCol="0">
            <a:spAutoFit/>
          </a:bodyPr>
          <a:lstStyle/>
          <a:p>
            <a:pPr algn="ctr"/>
            <a:r>
              <a:rPr lang="en-GB" sz="2000" dirty="0">
                <a:latin typeface="Calibri" panose="020F0502020204030204" pitchFamily="34" charset="0"/>
                <a:cs typeface="Calibri" panose="020F0502020204030204" pitchFamily="34" charset="0"/>
              </a:rPr>
              <a:t>Attitudes / trust</a:t>
            </a:r>
          </a:p>
        </p:txBody>
      </p:sp>
      <p:sp>
        <p:nvSpPr>
          <p:cNvPr id="17" name="TextBox 25">
            <a:extLst>
              <a:ext uri="{FF2B5EF4-FFF2-40B4-BE49-F238E27FC236}">
                <a16:creationId xmlns:a16="http://schemas.microsoft.com/office/drawing/2014/main" id="{0477DCC9-54DB-DDCD-357E-33E6CC0CEAF0}"/>
              </a:ext>
            </a:extLst>
          </p:cNvPr>
          <p:cNvSpPr txBox="1"/>
          <p:nvPr/>
        </p:nvSpPr>
        <p:spPr>
          <a:xfrm>
            <a:off x="4817031" y="3373420"/>
            <a:ext cx="2561125" cy="398943"/>
          </a:xfrm>
          <a:prstGeom prst="rect">
            <a:avLst/>
          </a:prstGeom>
          <a:noFill/>
          <a:ln w="38100">
            <a:solidFill>
              <a:schemeClr val="bg1">
                <a:lumMod val="75000"/>
              </a:schemeClr>
            </a:solidFill>
          </a:ln>
        </p:spPr>
        <p:txBody>
          <a:bodyPr wrap="square" rtlCol="0">
            <a:spAutoFit/>
          </a:bodyPr>
          <a:lstStyle/>
          <a:p>
            <a:pPr algn="ctr"/>
            <a:r>
              <a:rPr lang="en-GB" sz="2000" dirty="0">
                <a:latin typeface="Calibri" panose="020F0502020204030204" pitchFamily="34" charset="0"/>
                <a:cs typeface="Calibri" panose="020F0502020204030204" pitchFamily="34" charset="0"/>
              </a:rPr>
              <a:t>Help of interviewer</a:t>
            </a:r>
          </a:p>
        </p:txBody>
      </p:sp>
      <p:sp>
        <p:nvSpPr>
          <p:cNvPr id="11" name="TextBox 26">
            <a:extLst>
              <a:ext uri="{FF2B5EF4-FFF2-40B4-BE49-F238E27FC236}">
                <a16:creationId xmlns:a16="http://schemas.microsoft.com/office/drawing/2014/main" id="{EC64B68B-D352-2CAE-1832-E9747EC0D913}"/>
              </a:ext>
            </a:extLst>
          </p:cNvPr>
          <p:cNvSpPr txBox="1"/>
          <p:nvPr/>
        </p:nvSpPr>
        <p:spPr>
          <a:xfrm>
            <a:off x="4811966" y="3925792"/>
            <a:ext cx="2561125" cy="400110"/>
          </a:xfrm>
          <a:prstGeom prst="rect">
            <a:avLst/>
          </a:prstGeom>
          <a:noFill/>
          <a:ln w="38100">
            <a:solidFill>
              <a:schemeClr val="bg1">
                <a:lumMod val="75000"/>
              </a:schemeClr>
            </a:solidFill>
          </a:ln>
        </p:spPr>
        <p:txBody>
          <a:bodyPr wrap="square" rtlCol="0">
            <a:spAutoFit/>
          </a:bodyPr>
          <a:lstStyle/>
          <a:p>
            <a:pPr algn="ctr"/>
            <a:r>
              <a:rPr lang="de-DE" sz="2000" dirty="0">
                <a:latin typeface="Calibri" panose="020F0502020204030204" pitchFamily="34" charset="0"/>
                <a:cs typeface="Calibri" panose="020F0502020204030204" pitchFamily="34" charset="0"/>
              </a:rPr>
              <a:t>Cognitive processing</a:t>
            </a:r>
          </a:p>
        </p:txBody>
      </p:sp>
      <p:sp>
        <p:nvSpPr>
          <p:cNvPr id="9" name="TextBox 25">
            <a:extLst>
              <a:ext uri="{FF2B5EF4-FFF2-40B4-BE49-F238E27FC236}">
                <a16:creationId xmlns:a16="http://schemas.microsoft.com/office/drawing/2014/main" id="{F7012C80-8E77-5194-2D15-1719C17912DB}"/>
              </a:ext>
            </a:extLst>
          </p:cNvPr>
          <p:cNvSpPr txBox="1"/>
          <p:nvPr/>
        </p:nvSpPr>
        <p:spPr>
          <a:xfrm>
            <a:off x="4817030" y="4484846"/>
            <a:ext cx="2556060" cy="400110"/>
          </a:xfrm>
          <a:prstGeom prst="rect">
            <a:avLst/>
          </a:prstGeom>
          <a:noFill/>
          <a:ln w="38100">
            <a:solidFill>
              <a:schemeClr val="bg1">
                <a:lumMod val="75000"/>
              </a:schemeClr>
            </a:solidFill>
          </a:ln>
        </p:spPr>
        <p:txBody>
          <a:bodyPr wrap="square" rtlCol="0">
            <a:spAutoFit/>
          </a:bodyPr>
          <a:lstStyle/>
          <a:p>
            <a:pPr algn="ctr"/>
            <a:r>
              <a:rPr lang="de-DE" sz="2000" dirty="0">
                <a:latin typeface="Calibri" panose="020F0502020204030204" pitchFamily="34" charset="0"/>
                <a:cs typeface="Calibri" panose="020F0502020204030204" pitchFamily="34" charset="0"/>
              </a:rPr>
              <a:t>Device used </a:t>
            </a:r>
          </a:p>
        </p:txBody>
      </p:sp>
      <p:sp>
        <p:nvSpPr>
          <p:cNvPr id="2" name="TextBox 25">
            <a:extLst>
              <a:ext uri="{FF2B5EF4-FFF2-40B4-BE49-F238E27FC236}">
                <a16:creationId xmlns:a16="http://schemas.microsoft.com/office/drawing/2014/main" id="{32E789E0-2622-27C7-48D6-8CC6F9436701}"/>
              </a:ext>
            </a:extLst>
          </p:cNvPr>
          <p:cNvSpPr txBox="1"/>
          <p:nvPr/>
        </p:nvSpPr>
        <p:spPr>
          <a:xfrm>
            <a:off x="4817030" y="5028892"/>
            <a:ext cx="2556060" cy="400110"/>
          </a:xfrm>
          <a:prstGeom prst="rect">
            <a:avLst/>
          </a:prstGeom>
          <a:noFill/>
          <a:ln w="38100">
            <a:solidFill>
              <a:schemeClr val="bg1">
                <a:lumMod val="75000"/>
              </a:schemeClr>
            </a:solidFill>
          </a:ln>
        </p:spPr>
        <p:txBody>
          <a:bodyPr wrap="square" rtlCol="0">
            <a:spAutoFit/>
          </a:bodyPr>
          <a:lstStyle/>
          <a:p>
            <a:pPr algn="ctr"/>
            <a:r>
              <a:rPr lang="de-DE" sz="2000" dirty="0">
                <a:latin typeface="Calibri" panose="020F0502020204030204" pitchFamily="34" charset="0"/>
                <a:cs typeface="Calibri" panose="020F0502020204030204" pitchFamily="34" charset="0"/>
              </a:rPr>
              <a:t>Social pressure</a:t>
            </a:r>
          </a:p>
        </p:txBody>
      </p:sp>
      <p:cxnSp>
        <p:nvCxnSpPr>
          <p:cNvPr id="20" name="Straight Arrow Connector 12">
            <a:extLst>
              <a:ext uri="{FF2B5EF4-FFF2-40B4-BE49-F238E27FC236}">
                <a16:creationId xmlns:a16="http://schemas.microsoft.com/office/drawing/2014/main" id="{055D31CE-FCEA-5914-569B-BB73EB4F8FBD}"/>
              </a:ext>
              <a:ext uri="{C183D7F6-B498-43B3-948B-1728B52AA6E4}">
                <adec:decorative xmlns:adec="http://schemas.microsoft.com/office/drawing/2017/decorative" val="1"/>
              </a:ext>
            </a:extLst>
          </p:cNvPr>
          <p:cNvCxnSpPr/>
          <p:nvPr/>
        </p:nvCxnSpPr>
        <p:spPr>
          <a:xfrm flipV="1">
            <a:off x="7534282" y="3053911"/>
            <a:ext cx="630983" cy="11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12">
            <a:extLst>
              <a:ext uri="{FF2B5EF4-FFF2-40B4-BE49-F238E27FC236}">
                <a16:creationId xmlns:a16="http://schemas.microsoft.com/office/drawing/2014/main" id="{829BE8C8-00FE-88BC-7241-1D191E3AED2B}"/>
              </a:ext>
              <a:ext uri="{C183D7F6-B498-43B3-948B-1728B52AA6E4}">
                <adec:decorative xmlns:adec="http://schemas.microsoft.com/office/drawing/2017/decorative" val="1"/>
              </a:ext>
            </a:extLst>
          </p:cNvPr>
          <p:cNvCxnSpPr/>
          <p:nvPr/>
        </p:nvCxnSpPr>
        <p:spPr>
          <a:xfrm flipV="1">
            <a:off x="7534279" y="3572892"/>
            <a:ext cx="630983" cy="11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37">
            <a:extLst>
              <a:ext uri="{FF2B5EF4-FFF2-40B4-BE49-F238E27FC236}">
                <a16:creationId xmlns:a16="http://schemas.microsoft.com/office/drawing/2014/main" id="{33004CA9-2923-3DD8-1123-2C7AFC92D873}"/>
              </a:ext>
              <a:ext uri="{C183D7F6-B498-43B3-948B-1728B52AA6E4}">
                <adec:decorative xmlns:adec="http://schemas.microsoft.com/office/drawing/2017/decorative" val="1"/>
              </a:ext>
            </a:extLst>
          </p:cNvPr>
          <p:cNvCxnSpPr/>
          <p:nvPr/>
        </p:nvCxnSpPr>
        <p:spPr>
          <a:xfrm flipV="1">
            <a:off x="7534280" y="4116938"/>
            <a:ext cx="630983" cy="11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12">
            <a:extLst>
              <a:ext uri="{FF2B5EF4-FFF2-40B4-BE49-F238E27FC236}">
                <a16:creationId xmlns:a16="http://schemas.microsoft.com/office/drawing/2014/main" id="{62E45799-08A6-1552-FEBE-4691534558B0}"/>
              </a:ext>
              <a:ext uri="{C183D7F6-B498-43B3-948B-1728B52AA6E4}">
                <adec:decorative xmlns:adec="http://schemas.microsoft.com/office/drawing/2017/decorative" val="1"/>
              </a:ext>
            </a:extLst>
          </p:cNvPr>
          <p:cNvCxnSpPr/>
          <p:nvPr/>
        </p:nvCxnSpPr>
        <p:spPr>
          <a:xfrm flipV="1">
            <a:off x="7534281" y="4651970"/>
            <a:ext cx="630983" cy="11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12">
            <a:extLst>
              <a:ext uri="{FF2B5EF4-FFF2-40B4-BE49-F238E27FC236}">
                <a16:creationId xmlns:a16="http://schemas.microsoft.com/office/drawing/2014/main" id="{09177EA7-57F8-1224-823C-5D8BF112513E}"/>
              </a:ext>
              <a:ext uri="{C183D7F6-B498-43B3-948B-1728B52AA6E4}">
                <adec:decorative xmlns:adec="http://schemas.microsoft.com/office/drawing/2017/decorative" val="1"/>
              </a:ext>
            </a:extLst>
          </p:cNvPr>
          <p:cNvCxnSpPr/>
          <p:nvPr/>
        </p:nvCxnSpPr>
        <p:spPr>
          <a:xfrm flipV="1">
            <a:off x="7534281" y="5196016"/>
            <a:ext cx="630983" cy="11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5">
            <a:extLst>
              <a:ext uri="{FF2B5EF4-FFF2-40B4-BE49-F238E27FC236}">
                <a16:creationId xmlns:a16="http://schemas.microsoft.com/office/drawing/2014/main" id="{F925DF65-7CD4-0D86-B74E-9F54FDFD3CDC}"/>
              </a:ext>
            </a:extLst>
          </p:cNvPr>
          <p:cNvSpPr txBox="1"/>
          <p:nvPr/>
        </p:nvSpPr>
        <p:spPr>
          <a:xfrm>
            <a:off x="8328249" y="2708920"/>
            <a:ext cx="2049589" cy="2677656"/>
          </a:xfrm>
          <a:prstGeom prst="rect">
            <a:avLst/>
          </a:prstGeom>
          <a:noFill/>
          <a:ln w="76200">
            <a:solidFill>
              <a:schemeClr val="bg1">
                <a:lumMod val="75000"/>
              </a:schemeClr>
            </a:solidFill>
          </a:ln>
        </p:spPr>
        <p:txBody>
          <a:bodyPr wrap="square" rtlCol="0">
            <a:spAutoFit/>
          </a:bodyPr>
          <a:lstStyle/>
          <a:p>
            <a:pPr algn="ctr"/>
            <a:endParaRPr lang="de-DE" dirty="0">
              <a:latin typeface="+mn-lt"/>
              <a:cs typeface="Times New Roman" panose="02020603050405020304" pitchFamily="18" charset="0"/>
            </a:endParaRPr>
          </a:p>
          <a:p>
            <a:pPr algn="ctr"/>
            <a:r>
              <a:rPr lang="de-DE" dirty="0">
                <a:latin typeface="+mn-lt"/>
                <a:cs typeface="Times New Roman" panose="02020603050405020304" pitchFamily="18" charset="0"/>
              </a:rPr>
              <a:t>CONSENT:</a:t>
            </a:r>
          </a:p>
          <a:p>
            <a:pPr algn="ctr"/>
            <a:endParaRPr lang="de-DE" dirty="0">
              <a:solidFill>
                <a:schemeClr val="bg1">
                  <a:lumMod val="50000"/>
                </a:schemeClr>
              </a:solidFill>
              <a:latin typeface="Calibri" panose="020F0502020204030204" pitchFamily="34" charset="0"/>
              <a:cs typeface="Calibri" panose="020F0502020204030204" pitchFamily="34" charset="0"/>
            </a:endParaRPr>
          </a:p>
          <a:p>
            <a:pPr algn="ctr"/>
            <a:r>
              <a:rPr lang="de-DE" dirty="0">
                <a:solidFill>
                  <a:schemeClr val="bg1">
                    <a:lumMod val="50000"/>
                  </a:schemeClr>
                </a:solidFill>
                <a:latin typeface="Calibri" panose="020F0502020204030204" pitchFamily="34" charset="0"/>
                <a:cs typeface="Calibri" panose="020F0502020204030204" pitchFamily="34" charset="0"/>
              </a:rPr>
              <a:t>Rate &amp;</a:t>
            </a:r>
          </a:p>
          <a:p>
            <a:pPr algn="ctr"/>
            <a:r>
              <a:rPr lang="de-DE" dirty="0">
                <a:solidFill>
                  <a:schemeClr val="bg1">
                    <a:lumMod val="50000"/>
                  </a:schemeClr>
                </a:solidFill>
                <a:latin typeface="Calibri" panose="020F0502020204030204" pitchFamily="34" charset="0"/>
                <a:cs typeface="Calibri" panose="020F0502020204030204" pitchFamily="34" charset="0"/>
              </a:rPr>
              <a:t>Understanding</a:t>
            </a:r>
          </a:p>
          <a:p>
            <a:endParaRPr lang="de-DE" dirty="0">
              <a:latin typeface="+mn-lt"/>
            </a:endParaRPr>
          </a:p>
          <a:p>
            <a:endParaRPr lang="de-DE" dirty="0">
              <a:latin typeface="+mn-lt"/>
            </a:endParaRPr>
          </a:p>
        </p:txBody>
      </p:sp>
    </p:spTree>
    <p:extLst>
      <p:ext uri="{BB962C8B-B14F-4D97-AF65-F5344CB8AC3E}">
        <p14:creationId xmlns:p14="http://schemas.microsoft.com/office/powerpoint/2010/main" val="32316042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FD9EE-F49C-4E0F-FD62-70C6F73B589E}"/>
              </a:ext>
            </a:extLst>
          </p:cNvPr>
          <p:cNvSpPr>
            <a:spLocks noGrp="1"/>
          </p:cNvSpPr>
          <p:nvPr>
            <p:ph type="title"/>
          </p:nvPr>
        </p:nvSpPr>
        <p:spPr/>
        <p:txBody>
          <a:bodyPr/>
          <a:lstStyle/>
          <a:p>
            <a:r>
              <a:rPr lang="en-GB" kern="0" dirty="0"/>
              <a:t>1. Potential mechanisms:</a:t>
            </a:r>
            <a:br>
              <a:rPr lang="en-GB" kern="0" dirty="0"/>
            </a:br>
            <a:r>
              <a:rPr lang="en-GB" kern="0" dirty="0">
                <a:solidFill>
                  <a:srgbClr val="626464"/>
                </a:solidFill>
                <a:latin typeface="Calibri" panose="020F0502020204030204" pitchFamily="34" charset="0"/>
                <a:cs typeface="Calibri" panose="020F0502020204030204" pitchFamily="34" charset="0"/>
              </a:rPr>
              <a:t>Respondent attitudes / trust</a:t>
            </a:r>
            <a:endParaRPr lang="en-US" dirty="0"/>
          </a:p>
        </p:txBody>
      </p:sp>
      <p:sp>
        <p:nvSpPr>
          <p:cNvPr id="3" name="Content Placeholder 2">
            <a:extLst>
              <a:ext uri="{FF2B5EF4-FFF2-40B4-BE49-F238E27FC236}">
                <a16:creationId xmlns:a16="http://schemas.microsoft.com/office/drawing/2014/main" id="{5A37DD18-72FC-3945-CB0E-E1874C68A2E2}"/>
              </a:ext>
            </a:extLst>
          </p:cNvPr>
          <p:cNvSpPr>
            <a:spLocks noGrp="1"/>
          </p:cNvSpPr>
          <p:nvPr>
            <p:ph idx="1"/>
          </p:nvPr>
        </p:nvSpPr>
        <p:spPr>
          <a:xfrm>
            <a:off x="508000" y="1981200"/>
            <a:ext cx="10700568" cy="4400128"/>
          </a:xfrm>
        </p:spPr>
        <p:txBody>
          <a:bodyPr>
            <a:normAutofit/>
          </a:bodyPr>
          <a:lstStyle/>
          <a:p>
            <a:r>
              <a:rPr lang="en-GB" sz="3200" dirty="0"/>
              <a:t>Trust is positively associated with consent </a:t>
            </a:r>
            <a:r>
              <a:rPr lang="en-GB" sz="2800" dirty="0"/>
              <a:t>(Al Baghal 2016; Sakshaug et al 2017; Sala et al 2012)</a:t>
            </a:r>
            <a:endParaRPr lang="en-GB" sz="3200" dirty="0"/>
          </a:p>
          <a:p>
            <a:r>
              <a:rPr lang="en-GB" sz="3200" dirty="0"/>
              <a:t>Trust-based consent decision process: higher consent rates </a:t>
            </a:r>
            <a:r>
              <a:rPr lang="en-GB" sz="2800" dirty="0">
                <a:cs typeface="Calibri" panose="020F0502020204030204" pitchFamily="34" charset="0"/>
              </a:rPr>
              <a:t>(Burton et al 2021)</a:t>
            </a:r>
            <a:endParaRPr lang="en-GB" sz="3200" dirty="0">
              <a:cs typeface="Calibri" panose="020F0502020204030204" pitchFamily="34" charset="0"/>
            </a:endParaRPr>
          </a:p>
        </p:txBody>
      </p:sp>
    </p:spTree>
    <p:extLst>
      <p:ext uri="{BB962C8B-B14F-4D97-AF65-F5344CB8AC3E}">
        <p14:creationId xmlns:p14="http://schemas.microsoft.com/office/powerpoint/2010/main" val="3810539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FD5B7-06EA-77FB-8B1F-7551F3752C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7AAB4B-EEBD-1057-06BB-44DDC2AE6775}"/>
              </a:ext>
            </a:extLst>
          </p:cNvPr>
          <p:cNvSpPr>
            <a:spLocks noGrp="1"/>
          </p:cNvSpPr>
          <p:nvPr>
            <p:ph type="title"/>
          </p:nvPr>
        </p:nvSpPr>
        <p:spPr/>
        <p:txBody>
          <a:bodyPr/>
          <a:lstStyle/>
          <a:p>
            <a:r>
              <a:rPr lang="en-GB" kern="0" dirty="0"/>
              <a:t>1. Potential mechanisms:</a:t>
            </a:r>
            <a:br>
              <a:rPr lang="en-GB" kern="0" dirty="0"/>
            </a:br>
            <a:r>
              <a:rPr lang="en-GB" kern="0" dirty="0">
                <a:solidFill>
                  <a:srgbClr val="626464"/>
                </a:solidFill>
                <a:latin typeface="Calibri" panose="020F0502020204030204" pitchFamily="34" charset="0"/>
                <a:cs typeface="Calibri" panose="020F0502020204030204" pitchFamily="34" charset="0"/>
              </a:rPr>
              <a:t>Respondent attitudes / trust - 2</a:t>
            </a:r>
            <a:endParaRPr lang="en-US" dirty="0"/>
          </a:p>
        </p:txBody>
      </p:sp>
      <p:sp>
        <p:nvSpPr>
          <p:cNvPr id="3" name="Content Placeholder 2">
            <a:extLst>
              <a:ext uri="{FF2B5EF4-FFF2-40B4-BE49-F238E27FC236}">
                <a16:creationId xmlns:a16="http://schemas.microsoft.com/office/drawing/2014/main" id="{842B83D0-69B1-20DE-A044-FB1D84490547}"/>
              </a:ext>
            </a:extLst>
          </p:cNvPr>
          <p:cNvSpPr>
            <a:spLocks noGrp="1"/>
          </p:cNvSpPr>
          <p:nvPr>
            <p:ph idx="1"/>
          </p:nvPr>
        </p:nvSpPr>
        <p:spPr>
          <a:xfrm>
            <a:off x="508000" y="1981200"/>
            <a:ext cx="10700568" cy="4400128"/>
          </a:xfrm>
        </p:spPr>
        <p:txBody>
          <a:bodyPr>
            <a:normAutofit/>
          </a:bodyPr>
          <a:lstStyle/>
          <a:p>
            <a:r>
              <a:rPr lang="en-GB" sz="2800" dirty="0"/>
              <a:t>Qualitative interviews </a:t>
            </a:r>
            <a:r>
              <a:rPr lang="en-GB" sz="2400" dirty="0">
                <a:cs typeface="Calibri" panose="020F0502020204030204" pitchFamily="34" charset="0"/>
              </a:rPr>
              <a:t>(Beninger et al 2017)</a:t>
            </a:r>
            <a:r>
              <a:rPr lang="en-GB" sz="2800" dirty="0"/>
              <a:t>:</a:t>
            </a:r>
          </a:p>
          <a:p>
            <a:pPr lvl="1"/>
            <a:r>
              <a:rPr lang="en-GB" sz="2800" i="1" dirty="0">
                <a:effectLst/>
                <a:ea typeface="Times New Roman" panose="02020603050405020304" pitchFamily="18" charset="0"/>
                <a:cs typeface="Times New Roman" panose="02020603050405020304" pitchFamily="18" charset="0"/>
              </a:rPr>
              <a:t>"My default is not to... I'd definitely, outside of the Understanding Society, say no but I </a:t>
            </a:r>
            <a:r>
              <a:rPr lang="en-GB" sz="2800" b="1" i="1" dirty="0">
                <a:effectLst/>
                <a:ea typeface="Times New Roman" panose="02020603050405020304" pitchFamily="18" charset="0"/>
                <a:cs typeface="Times New Roman" panose="02020603050405020304" pitchFamily="18" charset="0"/>
              </a:rPr>
              <a:t>trust</a:t>
            </a:r>
            <a:r>
              <a:rPr lang="en-GB" sz="2800" i="1" dirty="0">
                <a:effectLst/>
                <a:ea typeface="Times New Roman" panose="02020603050405020304" pitchFamily="18" charset="0"/>
                <a:cs typeface="Times New Roman" panose="02020603050405020304" pitchFamily="18" charset="0"/>
              </a:rPr>
              <a:t> them." </a:t>
            </a:r>
          </a:p>
          <a:p>
            <a:pPr lvl="1"/>
            <a:r>
              <a:rPr lang="en-GB" sz="2800" i="1" dirty="0">
                <a:effectLst/>
                <a:ea typeface="Verdana" panose="020B0604030504040204" pitchFamily="34" charset="0"/>
                <a:cs typeface="Times New Roman" panose="02020603050405020304" pitchFamily="18" charset="0"/>
              </a:rPr>
              <a:t>“I guess I am more likely to consent in person because I </a:t>
            </a:r>
            <a:r>
              <a:rPr lang="en-GB" sz="2800" b="1" i="1" dirty="0">
                <a:effectLst/>
                <a:ea typeface="Verdana" panose="020B0604030504040204" pitchFamily="34" charset="0"/>
                <a:cs typeface="Times New Roman" panose="02020603050405020304" pitchFamily="18" charset="0"/>
              </a:rPr>
              <a:t>don’t know who is asking [questions] online</a:t>
            </a:r>
            <a:r>
              <a:rPr lang="en-GB" sz="2800" i="1" dirty="0">
                <a:effectLst/>
                <a:ea typeface="Verdana" panose="020B0604030504040204" pitchFamily="34" charset="0"/>
                <a:cs typeface="Times New Roman" panose="02020603050405020304" pitchFamily="18" charset="0"/>
              </a:rPr>
              <a:t>.”</a:t>
            </a:r>
          </a:p>
          <a:p>
            <a:pPr lvl="1"/>
            <a:r>
              <a:rPr lang="en-GB" sz="2800" i="1" dirty="0">
                <a:effectLst/>
                <a:ea typeface="Verdana" panose="020B0604030504040204" pitchFamily="34" charset="0"/>
                <a:cs typeface="Times New Roman" panose="02020603050405020304" pitchFamily="18" charset="0"/>
              </a:rPr>
              <a:t>"They may think </a:t>
            </a:r>
            <a:r>
              <a:rPr lang="en-GB" sz="2800" b="1" i="1" dirty="0">
                <a:effectLst/>
                <a:ea typeface="Verdana" panose="020B0604030504040204" pitchFamily="34" charset="0"/>
                <a:cs typeface="Times New Roman" panose="02020603050405020304" pitchFamily="18" charset="0"/>
              </a:rPr>
              <a:t>online it could go anywhere </a:t>
            </a:r>
            <a:r>
              <a:rPr lang="en-GB" sz="2800" i="1" dirty="0">
                <a:effectLst/>
                <a:ea typeface="Verdana" panose="020B0604030504040204" pitchFamily="34" charset="0"/>
                <a:cs typeface="Times New Roman" panose="02020603050405020304" pitchFamily="18" charset="0"/>
              </a:rPr>
              <a:t>because we all know once it’s online it is for everyone to see. I think face to face they would feel more comfortable.”</a:t>
            </a:r>
            <a:endParaRPr lang="en-US" sz="3200" dirty="0"/>
          </a:p>
        </p:txBody>
      </p:sp>
    </p:spTree>
    <p:extLst>
      <p:ext uri="{BB962C8B-B14F-4D97-AF65-F5344CB8AC3E}">
        <p14:creationId xmlns:p14="http://schemas.microsoft.com/office/powerpoint/2010/main" val="106897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C7C141-E9BF-03E9-54C5-DCAEF7B311F9}"/>
              </a:ext>
            </a:extLst>
          </p:cNvPr>
          <p:cNvSpPr>
            <a:spLocks noGrp="1"/>
          </p:cNvSpPr>
          <p:nvPr>
            <p:ph type="title"/>
          </p:nvPr>
        </p:nvSpPr>
        <p:spPr/>
        <p:txBody>
          <a:bodyPr>
            <a:normAutofit fontScale="90000"/>
          </a:bodyPr>
          <a:lstStyle/>
          <a:p>
            <a:r>
              <a:rPr lang="en-GB" dirty="0"/>
              <a:t>Attitudes about privacy/data security</a:t>
            </a:r>
            <a:br>
              <a:rPr lang="en-GB" dirty="0"/>
            </a:br>
            <a:r>
              <a:rPr lang="en-GB" dirty="0">
                <a:solidFill>
                  <a:schemeClr val="tx1"/>
                </a:solidFill>
                <a:latin typeface="Calibri" panose="020F0502020204030204" pitchFamily="34" charset="0"/>
                <a:cs typeface="Calibri" panose="020F0502020204030204" pitchFamily="34" charset="0"/>
              </a:rPr>
              <a:t>Asked early in survey, before consent</a:t>
            </a:r>
          </a:p>
        </p:txBody>
      </p:sp>
      <p:sp>
        <p:nvSpPr>
          <p:cNvPr id="5" name="Content Placeholder 4">
            <a:extLst>
              <a:ext uri="{FF2B5EF4-FFF2-40B4-BE49-F238E27FC236}">
                <a16:creationId xmlns:a16="http://schemas.microsoft.com/office/drawing/2014/main" id="{AF2EA250-B674-E421-13AA-347BAF0CD542}"/>
              </a:ext>
            </a:extLst>
          </p:cNvPr>
          <p:cNvSpPr>
            <a:spLocks noGrp="1"/>
          </p:cNvSpPr>
          <p:nvPr>
            <p:ph sz="half" idx="1"/>
          </p:nvPr>
        </p:nvSpPr>
        <p:spPr>
          <a:xfrm>
            <a:off x="1290670" y="2060848"/>
            <a:ext cx="3467100" cy="3888432"/>
          </a:xfrm>
          <a:ln>
            <a:solidFill>
              <a:schemeClr val="tx1"/>
            </a:solidFill>
          </a:ln>
        </p:spPr>
        <p:txBody>
          <a:bodyPr/>
          <a:lstStyle/>
          <a:p>
            <a:pPr marL="0" indent="0">
              <a:lnSpc>
                <a:spcPct val="150000"/>
              </a:lnSpc>
              <a:spcBef>
                <a:spcPts val="1200"/>
              </a:spcBef>
              <a:spcAft>
                <a:spcPts val="1200"/>
              </a:spcAft>
              <a:buNone/>
            </a:pPr>
            <a:r>
              <a:rPr lang="en-GB" sz="2000" b="1" i="1" dirty="0">
                <a:ea typeface="Times New Roman" panose="02020603050405020304" pitchFamily="18" charset="0"/>
                <a:cs typeface="Calibri" panose="020F0502020204030204" pitchFamily="34" charset="0"/>
              </a:rPr>
              <a:t>Privacy concerns</a:t>
            </a:r>
          </a:p>
          <a:p>
            <a:pPr marL="0" indent="0">
              <a:lnSpc>
                <a:spcPct val="100000"/>
              </a:lnSpc>
              <a:spcAft>
                <a:spcPts val="1200"/>
              </a:spcAft>
              <a:buNone/>
            </a:pPr>
            <a:r>
              <a:rPr lang="en-GB" sz="2000" dirty="0">
                <a:ea typeface="Times New Roman" panose="02020603050405020304" pitchFamily="18" charset="0"/>
                <a:cs typeface="Calibri" panose="020F0502020204030204" pitchFamily="34" charset="0"/>
              </a:rPr>
              <a:t>In general, how worried are you about your personal privacy? </a:t>
            </a:r>
          </a:p>
          <a:p>
            <a:pPr>
              <a:lnSpc>
                <a:spcPct val="100000"/>
              </a:lnSpc>
              <a:buFont typeface="+mj-lt"/>
              <a:buAutoNum type="arabicPeriod"/>
            </a:pPr>
            <a:r>
              <a:rPr lang="en-GB" sz="2000" dirty="0">
                <a:ea typeface="Times New Roman" panose="02020603050405020304" pitchFamily="18" charset="0"/>
                <a:cs typeface="Calibri" panose="020F0502020204030204" pitchFamily="34" charset="0"/>
              </a:rPr>
              <a:t>Very worried</a:t>
            </a:r>
          </a:p>
          <a:p>
            <a:pPr>
              <a:lnSpc>
                <a:spcPct val="100000"/>
              </a:lnSpc>
              <a:buFont typeface="+mj-lt"/>
              <a:buAutoNum type="arabicPeriod"/>
            </a:pPr>
            <a:r>
              <a:rPr lang="en-GB" sz="2000" dirty="0">
                <a:ea typeface="Times New Roman" panose="02020603050405020304" pitchFamily="18" charset="0"/>
                <a:cs typeface="Calibri" panose="020F0502020204030204" pitchFamily="34" charset="0"/>
              </a:rPr>
              <a:t>Somewhat worried</a:t>
            </a:r>
          </a:p>
          <a:p>
            <a:pPr>
              <a:lnSpc>
                <a:spcPct val="100000"/>
              </a:lnSpc>
              <a:buFont typeface="+mj-lt"/>
              <a:buAutoNum type="arabicPeriod"/>
            </a:pPr>
            <a:r>
              <a:rPr lang="en-GB" sz="2000" dirty="0">
                <a:ea typeface="Times New Roman" panose="02020603050405020304" pitchFamily="18" charset="0"/>
                <a:cs typeface="Calibri" panose="020F0502020204030204" pitchFamily="34" charset="0"/>
              </a:rPr>
              <a:t>Not very worried</a:t>
            </a:r>
          </a:p>
          <a:p>
            <a:pPr>
              <a:lnSpc>
                <a:spcPct val="100000"/>
              </a:lnSpc>
              <a:spcAft>
                <a:spcPts val="1200"/>
              </a:spcAft>
              <a:buFont typeface="+mj-lt"/>
              <a:buAutoNum type="arabicPeriod"/>
            </a:pPr>
            <a:r>
              <a:rPr lang="en-GB" sz="2000" dirty="0">
                <a:ea typeface="Times New Roman" panose="02020603050405020304" pitchFamily="18" charset="0"/>
                <a:cs typeface="Calibri" panose="020F0502020204030204" pitchFamily="34" charset="0"/>
              </a:rPr>
              <a:t>Not worried at all</a:t>
            </a:r>
          </a:p>
          <a:p>
            <a:endParaRPr lang="en-GB" dirty="0"/>
          </a:p>
        </p:txBody>
      </p:sp>
      <p:sp>
        <p:nvSpPr>
          <p:cNvPr id="6" name="Content Placeholder 5">
            <a:extLst>
              <a:ext uri="{FF2B5EF4-FFF2-40B4-BE49-F238E27FC236}">
                <a16:creationId xmlns:a16="http://schemas.microsoft.com/office/drawing/2014/main" id="{ACC96CBB-FE2F-1636-9DF9-7CF7B23F41E8}"/>
              </a:ext>
            </a:extLst>
          </p:cNvPr>
          <p:cNvSpPr>
            <a:spLocks noGrp="1"/>
          </p:cNvSpPr>
          <p:nvPr>
            <p:ph sz="half" idx="2"/>
          </p:nvPr>
        </p:nvSpPr>
        <p:spPr>
          <a:xfrm>
            <a:off x="5447928" y="2060848"/>
            <a:ext cx="4891980" cy="3888432"/>
          </a:xfrm>
          <a:ln>
            <a:solidFill>
              <a:schemeClr val="tx1"/>
            </a:solidFill>
          </a:ln>
        </p:spPr>
        <p:txBody>
          <a:bodyPr/>
          <a:lstStyle/>
          <a:p>
            <a:pPr marL="0" indent="0">
              <a:lnSpc>
                <a:spcPct val="150000"/>
              </a:lnSpc>
              <a:spcBef>
                <a:spcPts val="1200"/>
              </a:spcBef>
              <a:spcAft>
                <a:spcPts val="1200"/>
              </a:spcAft>
              <a:buNone/>
            </a:pPr>
            <a:r>
              <a:rPr lang="en-GB" sz="2000" b="1" i="1" dirty="0">
                <a:ea typeface="Times New Roman" panose="02020603050405020304" pitchFamily="18" charset="0"/>
                <a:cs typeface="Calibri" panose="020F0502020204030204" pitchFamily="34" charset="0"/>
              </a:rPr>
              <a:t>Data security concerns</a:t>
            </a:r>
          </a:p>
          <a:p>
            <a:pPr marL="0" indent="0">
              <a:lnSpc>
                <a:spcPct val="100000"/>
              </a:lnSpc>
              <a:spcAft>
                <a:spcPts val="1200"/>
              </a:spcAft>
              <a:buNone/>
            </a:pPr>
            <a:r>
              <a:rPr lang="en-GB" sz="2000" dirty="0">
                <a:ea typeface="Times New Roman" panose="02020603050405020304" pitchFamily="18" charset="0"/>
                <a:cs typeface="Calibri" panose="020F0502020204030204" pitchFamily="34" charset="0"/>
              </a:rPr>
              <a:t>Different private and public organizations have personal information about us. How concerned are you about whether or not they keep this information confidential? </a:t>
            </a:r>
          </a:p>
          <a:p>
            <a:pPr>
              <a:lnSpc>
                <a:spcPct val="100000"/>
              </a:lnSpc>
              <a:buFont typeface="+mj-lt"/>
              <a:buAutoNum type="arabicPeriod"/>
            </a:pPr>
            <a:r>
              <a:rPr lang="en-GB" sz="2000" dirty="0">
                <a:ea typeface="Times New Roman" panose="02020603050405020304" pitchFamily="18" charset="0"/>
                <a:cs typeface="Calibri" panose="020F0502020204030204" pitchFamily="34" charset="0"/>
              </a:rPr>
              <a:t>Very concerned</a:t>
            </a:r>
          </a:p>
          <a:p>
            <a:pPr>
              <a:lnSpc>
                <a:spcPct val="100000"/>
              </a:lnSpc>
              <a:buFont typeface="+mj-lt"/>
              <a:buAutoNum type="arabicPeriod"/>
            </a:pPr>
            <a:r>
              <a:rPr lang="en-GB" sz="2000" dirty="0">
                <a:ea typeface="Times New Roman" panose="02020603050405020304" pitchFamily="18" charset="0"/>
                <a:cs typeface="Calibri" panose="020F0502020204030204" pitchFamily="34" charset="0"/>
              </a:rPr>
              <a:t>Somewhat concerned</a:t>
            </a:r>
          </a:p>
          <a:p>
            <a:pPr>
              <a:lnSpc>
                <a:spcPct val="100000"/>
              </a:lnSpc>
              <a:buFont typeface="+mj-lt"/>
              <a:buAutoNum type="arabicPeriod"/>
            </a:pPr>
            <a:r>
              <a:rPr lang="en-GB" sz="2000" dirty="0">
                <a:ea typeface="Times New Roman" panose="02020603050405020304" pitchFamily="18" charset="0"/>
                <a:cs typeface="Calibri" panose="020F0502020204030204" pitchFamily="34" charset="0"/>
              </a:rPr>
              <a:t>Not very concerned</a:t>
            </a:r>
          </a:p>
          <a:p>
            <a:pPr>
              <a:lnSpc>
                <a:spcPct val="100000"/>
              </a:lnSpc>
              <a:spcAft>
                <a:spcPts val="1200"/>
              </a:spcAft>
              <a:buFont typeface="+mj-lt"/>
              <a:buAutoNum type="arabicPeriod"/>
            </a:pPr>
            <a:r>
              <a:rPr lang="en-GB" sz="2000" dirty="0">
                <a:ea typeface="Times New Roman" panose="02020603050405020304" pitchFamily="18" charset="0"/>
                <a:cs typeface="Calibri" panose="020F0502020204030204" pitchFamily="34" charset="0"/>
              </a:rPr>
              <a:t>Not concerned at all</a:t>
            </a:r>
          </a:p>
          <a:p>
            <a:endParaRPr lang="en-GB" dirty="0"/>
          </a:p>
        </p:txBody>
      </p:sp>
    </p:spTree>
    <p:extLst>
      <p:ext uri="{BB962C8B-B14F-4D97-AF65-F5344CB8AC3E}">
        <p14:creationId xmlns:p14="http://schemas.microsoft.com/office/powerpoint/2010/main" val="6414630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C4499-E8AF-BCE4-DA4E-9EB978C869AB}"/>
              </a:ext>
            </a:extLst>
          </p:cNvPr>
          <p:cNvSpPr>
            <a:spLocks noGrp="1"/>
          </p:cNvSpPr>
          <p:nvPr>
            <p:ph type="title"/>
          </p:nvPr>
        </p:nvSpPr>
        <p:spPr/>
        <p:txBody>
          <a:bodyPr>
            <a:normAutofit fontScale="90000"/>
          </a:bodyPr>
          <a:lstStyle/>
          <a:p>
            <a:r>
              <a:rPr lang="en-GB" dirty="0"/>
              <a:t>Respondents more concerned about privacy when answering online</a:t>
            </a:r>
          </a:p>
        </p:txBody>
      </p:sp>
      <p:sp>
        <p:nvSpPr>
          <p:cNvPr id="3" name="Content Placeholder 2">
            <a:extLst>
              <a:ext uri="{FF2B5EF4-FFF2-40B4-BE49-F238E27FC236}">
                <a16:creationId xmlns:a16="http://schemas.microsoft.com/office/drawing/2014/main" id="{2A0EA3FD-8354-BFBB-7E8A-0B8EAFC209BB}"/>
              </a:ext>
            </a:extLst>
          </p:cNvPr>
          <p:cNvSpPr>
            <a:spLocks noGrp="1"/>
          </p:cNvSpPr>
          <p:nvPr>
            <p:ph idx="1"/>
          </p:nvPr>
        </p:nvSpPr>
        <p:spPr>
          <a:xfrm>
            <a:off x="508000" y="3248856"/>
            <a:ext cx="5715000" cy="1363588"/>
          </a:xfrm>
        </p:spPr>
        <p:txBody>
          <a:bodyPr>
            <a:normAutofit/>
          </a:bodyPr>
          <a:lstStyle/>
          <a:p>
            <a:r>
              <a:rPr lang="en-GB" sz="2400" dirty="0"/>
              <a:t>But… no difference in how much they trust HMRC or belief that the data are sensitive</a:t>
            </a:r>
          </a:p>
        </p:txBody>
      </p:sp>
      <p:graphicFrame>
        <p:nvGraphicFramePr>
          <p:cNvPr id="6" name="Chart 5" descr="Graph showing that those who complete online are more concerned about privacy and data security than those who complete face-to-face. ">
            <a:extLst>
              <a:ext uri="{FF2B5EF4-FFF2-40B4-BE49-F238E27FC236}">
                <a16:creationId xmlns:a16="http://schemas.microsoft.com/office/drawing/2014/main" id="{2E1D71B3-2404-8D30-AD6B-8B3BDC2A0825}"/>
              </a:ext>
            </a:extLst>
          </p:cNvPr>
          <p:cNvGraphicFramePr/>
          <p:nvPr>
            <p:extLst>
              <p:ext uri="{D42A27DB-BD31-4B8C-83A1-F6EECF244321}">
                <p14:modId xmlns:p14="http://schemas.microsoft.com/office/powerpoint/2010/main" val="2207010200"/>
              </p:ext>
            </p:extLst>
          </p:nvPr>
        </p:nvGraphicFramePr>
        <p:xfrm>
          <a:off x="5651500" y="1600200"/>
          <a:ext cx="6261100" cy="46609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DC2A5A8D-1A12-D6BF-8391-FD54F62F9D2C}"/>
              </a:ext>
            </a:extLst>
          </p:cNvPr>
          <p:cNvSpPr txBox="1"/>
          <p:nvPr/>
        </p:nvSpPr>
        <p:spPr>
          <a:xfrm>
            <a:off x="9264352" y="6396335"/>
            <a:ext cx="2546648" cy="369332"/>
          </a:xfrm>
          <a:prstGeom prst="rect">
            <a:avLst/>
          </a:prstGeom>
          <a:noFill/>
        </p:spPr>
        <p:txBody>
          <a:bodyPr wrap="square" rtlCol="0">
            <a:spAutoFit/>
          </a:bodyPr>
          <a:lstStyle/>
          <a:p>
            <a:r>
              <a:rPr lang="en-GB" sz="1800" dirty="0">
                <a:ea typeface="Times New Roman" panose="02020603050405020304" pitchFamily="18" charset="0"/>
                <a:cs typeface="Calibri" panose="020F0502020204030204" pitchFamily="34" charset="0"/>
              </a:rPr>
              <a:t>Jäckle et al (2022a)</a:t>
            </a:r>
            <a:endParaRPr lang="en-GB" sz="1800" dirty="0"/>
          </a:p>
        </p:txBody>
      </p:sp>
    </p:spTree>
    <p:extLst>
      <p:ext uri="{BB962C8B-B14F-4D97-AF65-F5344CB8AC3E}">
        <p14:creationId xmlns:p14="http://schemas.microsoft.com/office/powerpoint/2010/main" val="14993693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C79E93B-FBDD-4B4D-A0A3-F63A00301FFE}"/>
              </a:ext>
            </a:extLst>
          </p:cNvPr>
          <p:cNvSpPr>
            <a:spLocks noGrp="1"/>
          </p:cNvSpPr>
          <p:nvPr>
            <p:ph type="title"/>
          </p:nvPr>
        </p:nvSpPr>
        <p:spPr/>
        <p:txBody>
          <a:bodyPr>
            <a:normAutofit fontScale="90000"/>
          </a:bodyPr>
          <a:lstStyle/>
          <a:p>
            <a:r>
              <a:rPr lang="en-GB" kern="0" dirty="0">
                <a:solidFill>
                  <a:schemeClr val="tx1"/>
                </a:solidFill>
                <a:latin typeface="Calibri" panose="020F0502020204030204" pitchFamily="34" charset="0"/>
                <a:cs typeface="Calibri" panose="020F0502020204030204" pitchFamily="34" charset="0"/>
              </a:rPr>
              <a:t>Try to “prime” the respondent to think about trust</a:t>
            </a:r>
            <a:endParaRPr lang="en-GB" dirty="0">
              <a:solidFill>
                <a:schemeClr val="tx1"/>
              </a:solidFill>
            </a:endParaRPr>
          </a:p>
        </p:txBody>
      </p:sp>
      <p:sp>
        <p:nvSpPr>
          <p:cNvPr id="4" name="Content Placeholder 3">
            <a:extLst>
              <a:ext uri="{FF2B5EF4-FFF2-40B4-BE49-F238E27FC236}">
                <a16:creationId xmlns:a16="http://schemas.microsoft.com/office/drawing/2014/main" id="{CF556848-DFAF-4229-AB04-536AB5944B90}"/>
              </a:ext>
            </a:extLst>
          </p:cNvPr>
          <p:cNvSpPr>
            <a:spLocks noGrp="1"/>
          </p:cNvSpPr>
          <p:nvPr>
            <p:ph idx="1"/>
          </p:nvPr>
        </p:nvSpPr>
        <p:spPr/>
        <p:txBody>
          <a:bodyPr/>
          <a:lstStyle/>
          <a:p>
            <a:r>
              <a:rPr lang="en-GB" sz="2400" dirty="0" err="1">
                <a:cs typeface="Calibri" panose="020F0502020204030204" pitchFamily="34" charset="0"/>
              </a:rPr>
              <a:t>PopulusLive</a:t>
            </a:r>
            <a:r>
              <a:rPr lang="en-GB" sz="2400" dirty="0">
                <a:cs typeface="Calibri" panose="020F0502020204030204" pitchFamily="34" charset="0"/>
              </a:rPr>
              <a:t> online access panel</a:t>
            </a:r>
          </a:p>
          <a:p>
            <a:r>
              <a:rPr lang="en-GB" sz="2400" dirty="0">
                <a:cs typeface="Calibri" panose="020F0502020204030204" pitchFamily="34" charset="0"/>
              </a:rPr>
              <a:t>Great Britain</a:t>
            </a:r>
          </a:p>
          <a:p>
            <a:r>
              <a:rPr lang="en-GB" sz="2400" dirty="0">
                <a:cs typeface="Calibri" panose="020F0502020204030204" pitchFamily="34" charset="0"/>
              </a:rPr>
              <a:t>Quota to match Innovation Panel</a:t>
            </a:r>
          </a:p>
          <a:p>
            <a:r>
              <a:rPr lang="en-GB" sz="2400" dirty="0">
                <a:cs typeface="Calibri" panose="020F0502020204030204" pitchFamily="34" charset="0"/>
              </a:rPr>
              <a:t>Same questions </a:t>
            </a:r>
          </a:p>
          <a:p>
            <a:r>
              <a:rPr lang="en-GB" sz="2400" dirty="0">
                <a:cs typeface="Calibri" panose="020F0502020204030204" pitchFamily="34" charset="0"/>
              </a:rPr>
              <a:t>‘Easy’ consent question</a:t>
            </a:r>
          </a:p>
          <a:p>
            <a:r>
              <a:rPr lang="en-GB" sz="2400" dirty="0">
                <a:cs typeface="Calibri" panose="020F0502020204030204" pitchFamily="34" charset="0"/>
              </a:rPr>
              <a:t>N=1,921</a:t>
            </a:r>
          </a:p>
        </p:txBody>
      </p:sp>
      <p:sp>
        <p:nvSpPr>
          <p:cNvPr id="5" name="Content Placeholder 4">
            <a:extLst>
              <a:ext uri="{FF2B5EF4-FFF2-40B4-BE49-F238E27FC236}">
                <a16:creationId xmlns:a16="http://schemas.microsoft.com/office/drawing/2014/main" id="{8471546D-0526-4FC7-BB58-350994F22BC1}"/>
              </a:ext>
            </a:extLst>
          </p:cNvPr>
          <p:cNvSpPr>
            <a:spLocks noGrp="1"/>
          </p:cNvSpPr>
          <p:nvPr>
            <p:ph sz="half" idx="4294967295"/>
          </p:nvPr>
        </p:nvSpPr>
        <p:spPr>
          <a:xfrm>
            <a:off x="6949380" y="1124744"/>
            <a:ext cx="3899148" cy="4629865"/>
          </a:xfrm>
        </p:spPr>
        <p:txBody>
          <a:bodyPr/>
          <a:lstStyle/>
          <a:p>
            <a:pPr marL="0" indent="0">
              <a:buNone/>
            </a:pPr>
            <a:r>
              <a:rPr lang="en-GB" sz="2400" i="1" dirty="0">
                <a:latin typeface="Calibri" panose="020F0502020204030204" pitchFamily="34" charset="0"/>
                <a:ea typeface="Calibri" panose="020F0502020204030204" pitchFamily="34" charset="0"/>
                <a:cs typeface="Times New Roman" panose="02020603050405020304" pitchFamily="18" charset="0"/>
              </a:rPr>
              <a:t>The next question is about linking the information you provide in this survey, to data that HM Revenue and Customs, or HMRC, hold about you.</a:t>
            </a:r>
          </a:p>
          <a:p>
            <a:pPr marL="0" indent="0">
              <a:buNone/>
            </a:pPr>
            <a:endParaRPr lang="en-GB" sz="800" i="1"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2400" i="1" dirty="0">
                <a:latin typeface="Calibri" panose="020F0502020204030204" pitchFamily="34" charset="0"/>
                <a:ea typeface="Calibri" panose="020F0502020204030204" pitchFamily="34" charset="0"/>
                <a:cs typeface="Times New Roman" panose="02020603050405020304" pitchFamily="18" charset="0"/>
              </a:rPr>
              <a:t>HMRC is a trusted data holder</a:t>
            </a:r>
          </a:p>
          <a:p>
            <a:pPr marL="0" indent="0">
              <a:buNone/>
            </a:pPr>
            <a:endParaRPr lang="en-GB" sz="1800" i="1" dirty="0">
              <a:latin typeface="Calibri" panose="020F0502020204030204" pitchFamily="34" charset="0"/>
              <a:cs typeface="Times New Roman" panose="02020603050405020304" pitchFamily="18" charset="0"/>
            </a:endParaRPr>
          </a:p>
          <a:p>
            <a:pPr marL="0" indent="0">
              <a:buNone/>
            </a:pPr>
            <a:endParaRPr lang="en-GB" sz="1800" i="1" dirty="0">
              <a:latin typeface="Calibri" panose="020F0502020204030204" pitchFamily="34" charset="0"/>
              <a:cs typeface="Times New Roman" panose="02020603050405020304" pitchFamily="18" charset="0"/>
            </a:endParaRPr>
          </a:p>
          <a:p>
            <a:pPr marL="0" indent="0">
              <a:buNone/>
            </a:pPr>
            <a:endParaRPr lang="en-GB" sz="750" i="1" dirty="0">
              <a:latin typeface="Calibri" panose="020F0502020204030204" pitchFamily="34" charset="0"/>
              <a:cs typeface="Times New Roman" panose="02020603050405020304" pitchFamily="18" charset="0"/>
            </a:endParaRPr>
          </a:p>
          <a:p>
            <a:pPr marL="0" indent="0">
              <a:buNone/>
            </a:pPr>
            <a:endParaRPr lang="en-GB" sz="750" i="1" dirty="0">
              <a:latin typeface="Calibri" panose="020F0502020204030204" pitchFamily="34" charset="0"/>
              <a:cs typeface="Times New Roman" panose="02020603050405020304" pitchFamily="18" charset="0"/>
            </a:endParaRPr>
          </a:p>
          <a:p>
            <a:pPr marL="0" indent="0">
              <a:buNone/>
            </a:pPr>
            <a:endParaRPr lang="en-GB" sz="1350" dirty="0">
              <a:latin typeface="Calibri" panose="020F0502020204030204" pitchFamily="34" charset="0"/>
              <a:cs typeface="Times New Roman" panose="02020603050405020304" pitchFamily="18" charset="0"/>
            </a:endParaRPr>
          </a:p>
          <a:p>
            <a:pPr marL="0" indent="0">
              <a:buNone/>
            </a:pPr>
            <a:endParaRPr lang="en-GB" dirty="0"/>
          </a:p>
        </p:txBody>
      </p:sp>
      <p:grpSp>
        <p:nvGrpSpPr>
          <p:cNvPr id="6" name="Group 5" descr="HMRC is a trusted data holder">
            <a:extLst>
              <a:ext uri="{FF2B5EF4-FFF2-40B4-BE49-F238E27FC236}">
                <a16:creationId xmlns:a16="http://schemas.microsoft.com/office/drawing/2014/main" id="{0BEFF8C8-43F1-E22F-AEA7-CE0CB376711B}"/>
              </a:ext>
            </a:extLst>
          </p:cNvPr>
          <p:cNvGrpSpPr/>
          <p:nvPr/>
        </p:nvGrpSpPr>
        <p:grpSpPr>
          <a:xfrm>
            <a:off x="4439816" y="3770738"/>
            <a:ext cx="6624736" cy="1755934"/>
            <a:chOff x="4583832" y="4084758"/>
            <a:chExt cx="5328592" cy="1755934"/>
          </a:xfrm>
        </p:grpSpPr>
        <p:pic>
          <p:nvPicPr>
            <p:cNvPr id="12" name="Picture 11">
              <a:extLst>
                <a:ext uri="{FF2B5EF4-FFF2-40B4-BE49-F238E27FC236}">
                  <a16:creationId xmlns:a16="http://schemas.microsoft.com/office/drawing/2014/main" id="{BBE9BD38-EF88-42F0-8ACA-4DBE172454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4824" y="4517879"/>
              <a:ext cx="593558" cy="676481"/>
            </a:xfrm>
            <a:prstGeom prst="rect">
              <a:avLst/>
            </a:prstGeom>
          </p:spPr>
        </p:pic>
        <p:sp>
          <p:nvSpPr>
            <p:cNvPr id="10" name="Rectangle 9">
              <a:extLst>
                <a:ext uri="{FF2B5EF4-FFF2-40B4-BE49-F238E27FC236}">
                  <a16:creationId xmlns:a16="http://schemas.microsoft.com/office/drawing/2014/main" id="{C62BAE55-70FD-400D-B076-956372D3A9F5}"/>
                </a:ext>
              </a:extLst>
            </p:cNvPr>
            <p:cNvSpPr/>
            <p:nvPr/>
          </p:nvSpPr>
          <p:spPr bwMode="auto">
            <a:xfrm>
              <a:off x="6589340" y="4084758"/>
              <a:ext cx="3323084" cy="1188132"/>
            </a:xfrm>
            <a:prstGeom prst="rect">
              <a:avLst/>
            </a:prstGeom>
            <a:no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endParaRPr lang="en-GB" sz="1800"/>
            </a:p>
          </p:txBody>
        </p:sp>
        <p:sp>
          <p:nvSpPr>
            <p:cNvPr id="11" name="TextBox 10">
              <a:extLst>
                <a:ext uri="{FF2B5EF4-FFF2-40B4-BE49-F238E27FC236}">
                  <a16:creationId xmlns:a16="http://schemas.microsoft.com/office/drawing/2014/main" id="{594C79AE-3BC9-4B7D-966D-40D5C4F8EB39}"/>
                </a:ext>
              </a:extLst>
            </p:cNvPr>
            <p:cNvSpPr txBox="1"/>
            <p:nvPr/>
          </p:nvSpPr>
          <p:spPr>
            <a:xfrm>
              <a:off x="4583832" y="5379027"/>
              <a:ext cx="1505906" cy="461665"/>
            </a:xfrm>
            <a:prstGeom prst="rect">
              <a:avLst/>
            </a:prstGeom>
            <a:noFill/>
          </p:spPr>
          <p:txBody>
            <a:bodyPr wrap="square" rtlCol="0">
              <a:spAutoFit/>
            </a:bodyPr>
            <a:lstStyle/>
            <a:p>
              <a:pPr algn="r"/>
              <a:r>
                <a:rPr lang="en-GB" dirty="0"/>
                <a:t>Experiment</a:t>
              </a:r>
              <a:endParaRPr lang="en-GB" sz="1800" dirty="0"/>
            </a:p>
          </p:txBody>
        </p:sp>
      </p:grpSp>
      <p:cxnSp>
        <p:nvCxnSpPr>
          <p:cNvPr id="14" name="Straight Connector 13">
            <a:extLst>
              <a:ext uri="{FF2B5EF4-FFF2-40B4-BE49-F238E27FC236}">
                <a16:creationId xmlns:a16="http://schemas.microsoft.com/office/drawing/2014/main" id="{D2185BFF-7517-4A2C-9175-0289CD5E0672}"/>
              </a:ext>
              <a:ext uri="{C183D7F6-B498-43B3-948B-1728B52AA6E4}">
                <adec:decorative xmlns:adec="http://schemas.microsoft.com/office/drawing/2017/decorative" val="1"/>
              </a:ext>
            </a:extLst>
          </p:cNvPr>
          <p:cNvCxnSpPr>
            <a:cxnSpLocks/>
            <a:endCxn id="10" idx="1"/>
          </p:cNvCxnSpPr>
          <p:nvPr/>
        </p:nvCxnSpPr>
        <p:spPr bwMode="auto">
          <a:xfrm flipV="1">
            <a:off x="5807968" y="4364804"/>
            <a:ext cx="1125182" cy="700203"/>
          </a:xfrm>
          <a:prstGeom prst="line">
            <a:avLst/>
          </a:prstGeom>
          <a:solidFill>
            <a:schemeClr val="accent1"/>
          </a:solidFill>
          <a:ln w="25400"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Box 1">
            <a:extLst>
              <a:ext uri="{FF2B5EF4-FFF2-40B4-BE49-F238E27FC236}">
                <a16:creationId xmlns:a16="http://schemas.microsoft.com/office/drawing/2014/main" id="{399815FF-885C-5BC7-4C56-B82FB75BC5E1}"/>
              </a:ext>
            </a:extLst>
          </p:cNvPr>
          <p:cNvSpPr txBox="1"/>
          <p:nvPr/>
        </p:nvSpPr>
        <p:spPr>
          <a:xfrm>
            <a:off x="9336360" y="6338766"/>
            <a:ext cx="2592288" cy="369332"/>
          </a:xfrm>
          <a:prstGeom prst="rect">
            <a:avLst/>
          </a:prstGeom>
          <a:noFill/>
        </p:spPr>
        <p:txBody>
          <a:bodyPr wrap="square" rtlCol="0">
            <a:spAutoFit/>
          </a:bodyPr>
          <a:lstStyle/>
          <a:p>
            <a:r>
              <a:rPr lang="de-DE" sz="1800" dirty="0"/>
              <a:t>Jäckle</a:t>
            </a:r>
            <a:r>
              <a:rPr lang="en-GB" sz="1800" dirty="0"/>
              <a:t> et al (2023)</a:t>
            </a:r>
          </a:p>
        </p:txBody>
      </p:sp>
    </p:spTree>
    <p:extLst>
      <p:ext uri="{BB962C8B-B14F-4D97-AF65-F5344CB8AC3E}">
        <p14:creationId xmlns:p14="http://schemas.microsoft.com/office/powerpoint/2010/main" val="1847345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26F7E-C3D1-FBB8-C241-06EE12AA0D84}"/>
              </a:ext>
            </a:extLst>
          </p:cNvPr>
          <p:cNvSpPr>
            <a:spLocks noGrp="1"/>
          </p:cNvSpPr>
          <p:nvPr>
            <p:ph type="title"/>
          </p:nvPr>
        </p:nvSpPr>
        <p:spPr>
          <a:xfrm>
            <a:off x="508000" y="457200"/>
            <a:ext cx="9448800" cy="1143000"/>
          </a:xfrm>
        </p:spPr>
        <p:txBody>
          <a:bodyPr wrap="square" anchor="t">
            <a:normAutofit/>
          </a:bodyPr>
          <a:lstStyle/>
          <a:p>
            <a:r>
              <a:rPr lang="en-GB" dirty="0"/>
              <a:t>Smartphones are getting smarter</a:t>
            </a:r>
          </a:p>
        </p:txBody>
      </p:sp>
      <p:pic>
        <p:nvPicPr>
          <p:cNvPr id="5" name="Content Placeholder 4" descr="A chart of different cell phones going from 2010 to 2022 showing the increasing number of sensors and functions, such as camera, microphone, light meter etc.&#10;&#10;">
            <a:extLst>
              <a:ext uri="{FF2B5EF4-FFF2-40B4-BE49-F238E27FC236}">
                <a16:creationId xmlns:a16="http://schemas.microsoft.com/office/drawing/2014/main" id="{A7939893-3B90-056C-2DE8-91010290833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5785" y="1484784"/>
            <a:ext cx="11892934" cy="4608512"/>
          </a:xfrm>
          <a:noFill/>
        </p:spPr>
      </p:pic>
      <p:sp>
        <p:nvSpPr>
          <p:cNvPr id="6" name="TextBox 5">
            <a:extLst>
              <a:ext uri="{FF2B5EF4-FFF2-40B4-BE49-F238E27FC236}">
                <a16:creationId xmlns:a16="http://schemas.microsoft.com/office/drawing/2014/main" id="{E2991CA3-C478-0D8F-01EC-5EC773897C26}"/>
              </a:ext>
            </a:extLst>
          </p:cNvPr>
          <p:cNvSpPr txBox="1"/>
          <p:nvPr/>
        </p:nvSpPr>
        <p:spPr>
          <a:xfrm>
            <a:off x="335360" y="6309320"/>
            <a:ext cx="11521280" cy="338554"/>
          </a:xfrm>
          <a:prstGeom prst="rect">
            <a:avLst/>
          </a:prstGeom>
          <a:noFill/>
        </p:spPr>
        <p:txBody>
          <a:bodyPr wrap="square" rtlCol="0">
            <a:spAutoFit/>
          </a:bodyPr>
          <a:lstStyle/>
          <a:p>
            <a:r>
              <a:rPr lang="en-GB" sz="1600" u="sng" dirty="0"/>
              <a:t>Data Collection with Wearables, Apps, and Sensors</a:t>
            </a:r>
            <a:r>
              <a:rPr lang="en-GB" sz="1600" dirty="0"/>
              <a:t>, Florian </a:t>
            </a:r>
            <a:r>
              <a:rPr lang="en-GB" sz="1600" dirty="0" err="1"/>
              <a:t>Keusch</a:t>
            </a:r>
            <a:r>
              <a:rPr lang="en-GB" sz="1600" dirty="0"/>
              <a:t>, Bella Struminskaya, Stephanie Eckman, &amp; Heidi Guyer</a:t>
            </a:r>
          </a:p>
        </p:txBody>
      </p:sp>
    </p:spTree>
    <p:extLst>
      <p:ext uri="{BB962C8B-B14F-4D97-AF65-F5344CB8AC3E}">
        <p14:creationId xmlns:p14="http://schemas.microsoft.com/office/powerpoint/2010/main" val="41750680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3F514-5C6D-4E3F-914C-1B3CA5FC60EB}"/>
              </a:ext>
            </a:extLst>
          </p:cNvPr>
          <p:cNvSpPr>
            <a:spLocks noGrp="1"/>
          </p:cNvSpPr>
          <p:nvPr>
            <p:ph type="title"/>
          </p:nvPr>
        </p:nvSpPr>
        <p:spPr/>
        <p:txBody>
          <a:bodyPr/>
          <a:lstStyle/>
          <a:p>
            <a:r>
              <a:rPr lang="en-GB" kern="0" dirty="0"/>
              <a:t>Mentioning trust increased consent</a:t>
            </a:r>
            <a:endParaRPr lang="en-GB" dirty="0"/>
          </a:p>
        </p:txBody>
      </p:sp>
      <p:sp>
        <p:nvSpPr>
          <p:cNvPr id="3" name="Content Placeholder 2">
            <a:extLst>
              <a:ext uri="{FF2B5EF4-FFF2-40B4-BE49-F238E27FC236}">
                <a16:creationId xmlns:a16="http://schemas.microsoft.com/office/drawing/2014/main" id="{F586018D-DFDD-4962-A4E3-766958690600}"/>
              </a:ext>
            </a:extLst>
          </p:cNvPr>
          <p:cNvSpPr>
            <a:spLocks noGrp="1"/>
          </p:cNvSpPr>
          <p:nvPr>
            <p:ph idx="1"/>
          </p:nvPr>
        </p:nvSpPr>
        <p:spPr>
          <a:xfrm>
            <a:off x="508000" y="1981200"/>
            <a:ext cx="9448800" cy="2815952"/>
          </a:xfrm>
        </p:spPr>
        <p:txBody>
          <a:bodyPr>
            <a:normAutofit fontScale="62500" lnSpcReduction="20000"/>
          </a:bodyPr>
          <a:lstStyle/>
          <a:p>
            <a:r>
              <a:rPr lang="en-GB" dirty="0"/>
              <a:t>Consent rate:</a:t>
            </a:r>
          </a:p>
          <a:p>
            <a:pPr lvl="1"/>
            <a:r>
              <a:rPr lang="en-GB" dirty="0"/>
              <a:t>+5 pp</a:t>
            </a:r>
          </a:p>
          <a:p>
            <a:r>
              <a:rPr lang="en-GB" dirty="0"/>
              <a:t>No effects on </a:t>
            </a:r>
          </a:p>
          <a:p>
            <a:pPr lvl="1"/>
            <a:r>
              <a:rPr lang="en-GB" dirty="0"/>
              <a:t>Understanding </a:t>
            </a:r>
          </a:p>
          <a:p>
            <a:pPr lvl="1"/>
            <a:r>
              <a:rPr lang="en-GB" dirty="0"/>
              <a:t>Objective understanding</a:t>
            </a:r>
          </a:p>
          <a:p>
            <a:pPr lvl="1"/>
            <a:r>
              <a:rPr lang="en-GB" dirty="0"/>
              <a:t>Confidence in decision</a:t>
            </a:r>
          </a:p>
          <a:p>
            <a:pPr lvl="1"/>
            <a:r>
              <a:rPr lang="en-GB" dirty="0"/>
              <a:t>Decision process</a:t>
            </a:r>
          </a:p>
          <a:p>
            <a:pPr>
              <a:buFont typeface="Wingdings" panose="05000000000000000000" pitchFamily="2" charset="2"/>
              <a:buChar char="è"/>
            </a:pPr>
            <a:endParaRPr lang="en-GB" dirty="0">
              <a:sym typeface="Wingdings" panose="05000000000000000000" pitchFamily="2" charset="2"/>
            </a:endParaRPr>
          </a:p>
        </p:txBody>
      </p:sp>
      <p:sp>
        <p:nvSpPr>
          <p:cNvPr id="7" name="TextBox 6">
            <a:extLst>
              <a:ext uri="{FF2B5EF4-FFF2-40B4-BE49-F238E27FC236}">
                <a16:creationId xmlns:a16="http://schemas.microsoft.com/office/drawing/2014/main" id="{625952B8-03F1-4E42-9A5C-5EB94372203B}"/>
              </a:ext>
            </a:extLst>
          </p:cNvPr>
          <p:cNvSpPr txBox="1"/>
          <p:nvPr/>
        </p:nvSpPr>
        <p:spPr>
          <a:xfrm>
            <a:off x="5087888" y="1850241"/>
            <a:ext cx="5112568" cy="830997"/>
          </a:xfrm>
          <a:prstGeom prst="rect">
            <a:avLst/>
          </a:prstGeom>
          <a:noFill/>
          <a:ln>
            <a:solidFill>
              <a:schemeClr val="tx1"/>
            </a:solidFill>
          </a:ln>
        </p:spPr>
        <p:txBody>
          <a:bodyPr wrap="square" rtlCol="0">
            <a:spAutoFit/>
          </a:bodyPr>
          <a:lstStyle/>
          <a:p>
            <a:r>
              <a:rPr lang="en-GB" dirty="0"/>
              <a:t>Relatively large effect</a:t>
            </a:r>
          </a:p>
          <a:p>
            <a:r>
              <a:rPr lang="en-GB" dirty="0"/>
              <a:t>Equivalent to 1/6</a:t>
            </a:r>
            <a:r>
              <a:rPr lang="en-GB" baseline="30000" dirty="0"/>
              <a:t>th</a:t>
            </a:r>
            <a:r>
              <a:rPr lang="en-GB" dirty="0"/>
              <a:t> of mode gap</a:t>
            </a:r>
          </a:p>
        </p:txBody>
      </p:sp>
      <p:sp>
        <p:nvSpPr>
          <p:cNvPr id="11" name="Rectangle 10">
            <a:extLst>
              <a:ext uri="{FF2B5EF4-FFF2-40B4-BE49-F238E27FC236}">
                <a16:creationId xmlns:a16="http://schemas.microsoft.com/office/drawing/2014/main" id="{A14FBF7D-1244-49EA-B0CC-D4DBD7C2A5C3}"/>
              </a:ext>
            </a:extLst>
          </p:cNvPr>
          <p:cNvSpPr/>
          <p:nvPr/>
        </p:nvSpPr>
        <p:spPr bwMode="auto">
          <a:xfrm>
            <a:off x="2116752" y="4818780"/>
            <a:ext cx="7958495" cy="1224136"/>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GB" b="1" dirty="0">
                <a:solidFill>
                  <a:schemeClr val="bg1"/>
                </a:solidFill>
                <a:latin typeface="+mn-lt"/>
              </a:rPr>
              <a:t>Trust is important</a:t>
            </a:r>
          </a:p>
          <a:p>
            <a:r>
              <a:rPr lang="en-GB" b="1" dirty="0">
                <a:solidFill>
                  <a:schemeClr val="bg1"/>
                </a:solidFill>
                <a:latin typeface="+mn-lt"/>
              </a:rPr>
              <a:t>Survey design / setting can affect trust</a:t>
            </a:r>
          </a:p>
          <a:p>
            <a:r>
              <a:rPr lang="en-GB" b="1" dirty="0">
                <a:solidFill>
                  <a:schemeClr val="bg1"/>
                </a:solidFill>
                <a:latin typeface="+mn-lt"/>
              </a:rPr>
              <a:t>Sub-conscious?</a:t>
            </a:r>
          </a:p>
        </p:txBody>
      </p:sp>
      <p:sp>
        <p:nvSpPr>
          <p:cNvPr id="4" name="TextBox 3">
            <a:extLst>
              <a:ext uri="{FF2B5EF4-FFF2-40B4-BE49-F238E27FC236}">
                <a16:creationId xmlns:a16="http://schemas.microsoft.com/office/drawing/2014/main" id="{6392CFD3-E558-F650-1A8F-F4F489F01463}"/>
              </a:ext>
            </a:extLst>
          </p:cNvPr>
          <p:cNvSpPr txBox="1"/>
          <p:nvPr/>
        </p:nvSpPr>
        <p:spPr>
          <a:xfrm>
            <a:off x="9552384" y="6381328"/>
            <a:ext cx="2088232" cy="369332"/>
          </a:xfrm>
          <a:prstGeom prst="rect">
            <a:avLst/>
          </a:prstGeom>
          <a:noFill/>
        </p:spPr>
        <p:txBody>
          <a:bodyPr wrap="square" rtlCol="0">
            <a:spAutoFit/>
          </a:bodyPr>
          <a:lstStyle/>
          <a:p>
            <a:r>
              <a:rPr lang="de-DE" sz="1800" dirty="0"/>
              <a:t>Jäckle</a:t>
            </a:r>
            <a:r>
              <a:rPr lang="en-GB" sz="1800" dirty="0"/>
              <a:t> et al (2023)</a:t>
            </a:r>
          </a:p>
        </p:txBody>
      </p:sp>
    </p:spTree>
    <p:extLst>
      <p:ext uri="{BB962C8B-B14F-4D97-AF65-F5344CB8AC3E}">
        <p14:creationId xmlns:p14="http://schemas.microsoft.com/office/powerpoint/2010/main" val="26797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el 1"/>
          <p:cNvSpPr>
            <a:spLocks noGrp="1"/>
          </p:cNvSpPr>
          <p:nvPr>
            <p:ph type="title"/>
          </p:nvPr>
        </p:nvSpPr>
        <p:spPr/>
        <p:txBody>
          <a:bodyPr/>
          <a:lstStyle/>
          <a:p>
            <a:r>
              <a:rPr lang="en-GB" kern="0" dirty="0"/>
              <a:t>Conceptual framework – 2 </a:t>
            </a:r>
            <a:br>
              <a:rPr lang="en-GB" kern="0" dirty="0"/>
            </a:br>
            <a:r>
              <a:rPr lang="en-GB" dirty="0">
                <a:solidFill>
                  <a:srgbClr val="626464"/>
                </a:solidFill>
                <a:latin typeface="Calibri" panose="020F0502020204030204" pitchFamily="34" charset="0"/>
                <a:cs typeface="Calibri" panose="020F0502020204030204" pitchFamily="34" charset="0"/>
              </a:rPr>
              <a:t>How mode affects consent</a:t>
            </a:r>
            <a:endParaRPr lang="de-DE" altLang="de-DE" dirty="0"/>
          </a:p>
        </p:txBody>
      </p:sp>
      <p:sp>
        <p:nvSpPr>
          <p:cNvPr id="6" name="TextBox 4">
            <a:extLst>
              <a:ext uri="{FF2B5EF4-FFF2-40B4-BE49-F238E27FC236}">
                <a16:creationId xmlns:a16="http://schemas.microsoft.com/office/drawing/2014/main" id="{155C29BE-F883-59C8-7442-1982A8B95F2A}"/>
              </a:ext>
            </a:extLst>
          </p:cNvPr>
          <p:cNvSpPr txBox="1"/>
          <p:nvPr/>
        </p:nvSpPr>
        <p:spPr>
          <a:xfrm>
            <a:off x="1703512" y="2708920"/>
            <a:ext cx="2160240" cy="2677656"/>
          </a:xfrm>
          <a:prstGeom prst="rect">
            <a:avLst/>
          </a:prstGeom>
          <a:noFill/>
          <a:ln w="76200">
            <a:solidFill>
              <a:schemeClr val="bg1">
                <a:lumMod val="75000"/>
              </a:schemeClr>
            </a:solidFill>
          </a:ln>
        </p:spPr>
        <p:txBody>
          <a:bodyPr wrap="square" rtlCol="0">
            <a:spAutoFit/>
          </a:bodyPr>
          <a:lstStyle/>
          <a:p>
            <a:pPr algn="ctr"/>
            <a:endParaRPr lang="de-DE" dirty="0">
              <a:latin typeface="+mn-lt"/>
              <a:cs typeface="Times New Roman" panose="02020603050405020304" pitchFamily="18" charset="0"/>
            </a:endParaRPr>
          </a:p>
          <a:p>
            <a:pPr algn="ctr"/>
            <a:r>
              <a:rPr lang="de-DE" dirty="0">
                <a:latin typeface="+mn-lt"/>
                <a:cs typeface="Times New Roman" panose="02020603050405020304" pitchFamily="18" charset="0"/>
              </a:rPr>
              <a:t>MODE:</a:t>
            </a:r>
          </a:p>
          <a:p>
            <a:pPr algn="ctr"/>
            <a:endParaRPr lang="de-DE" dirty="0">
              <a:solidFill>
                <a:schemeClr val="bg1">
                  <a:lumMod val="50000"/>
                </a:schemeClr>
              </a:solidFill>
              <a:latin typeface="Calibri" panose="020F0502020204030204" pitchFamily="34" charset="0"/>
              <a:cs typeface="Calibri" panose="020F0502020204030204" pitchFamily="34" charset="0"/>
            </a:endParaRPr>
          </a:p>
          <a:p>
            <a:pPr algn="ctr"/>
            <a:r>
              <a:rPr lang="de-DE" dirty="0">
                <a:solidFill>
                  <a:schemeClr val="bg1">
                    <a:lumMod val="50000"/>
                  </a:schemeClr>
                </a:solidFill>
                <a:latin typeface="Calibri" panose="020F0502020204030204" pitchFamily="34" charset="0"/>
                <a:cs typeface="Calibri" panose="020F0502020204030204" pitchFamily="34" charset="0"/>
              </a:rPr>
              <a:t>Interviewer </a:t>
            </a:r>
          </a:p>
          <a:p>
            <a:pPr algn="ctr"/>
            <a:r>
              <a:rPr lang="de-DE" dirty="0">
                <a:solidFill>
                  <a:schemeClr val="bg1">
                    <a:lumMod val="50000"/>
                  </a:schemeClr>
                </a:solidFill>
                <a:latin typeface="Calibri" panose="020F0502020204030204" pitchFamily="34" charset="0"/>
                <a:cs typeface="Calibri" panose="020F0502020204030204" pitchFamily="34" charset="0"/>
              </a:rPr>
              <a:t>vs. </a:t>
            </a:r>
          </a:p>
          <a:p>
            <a:pPr algn="ctr"/>
            <a:r>
              <a:rPr lang="de-DE" dirty="0">
                <a:solidFill>
                  <a:schemeClr val="bg1">
                    <a:lumMod val="50000"/>
                  </a:schemeClr>
                </a:solidFill>
                <a:latin typeface="Calibri" panose="020F0502020204030204" pitchFamily="34" charset="0"/>
                <a:cs typeface="Calibri" panose="020F0502020204030204" pitchFamily="34" charset="0"/>
              </a:rPr>
              <a:t>Self-completion</a:t>
            </a:r>
          </a:p>
          <a:p>
            <a:pPr algn="ctr"/>
            <a:endParaRPr lang="de-DE" dirty="0">
              <a:solidFill>
                <a:schemeClr val="bg1">
                  <a:lumMod val="50000"/>
                </a:schemeClr>
              </a:solidFill>
              <a:latin typeface="Calibri" panose="020F0502020204030204" pitchFamily="34" charset="0"/>
              <a:cs typeface="Calibri" panose="020F0502020204030204" pitchFamily="34" charset="0"/>
            </a:endParaRPr>
          </a:p>
        </p:txBody>
      </p:sp>
      <p:sp>
        <p:nvSpPr>
          <p:cNvPr id="12" name="Curved Down Arrow 32">
            <a:extLst>
              <a:ext uri="{FF2B5EF4-FFF2-40B4-BE49-F238E27FC236}">
                <a16:creationId xmlns:a16="http://schemas.microsoft.com/office/drawing/2014/main" id="{BDE24BD5-E411-91DD-2AA4-B4B42829F71E}"/>
              </a:ext>
              <a:ext uri="{C183D7F6-B498-43B3-948B-1728B52AA6E4}">
                <adec:decorative xmlns:adec="http://schemas.microsoft.com/office/drawing/2017/decorative" val="1"/>
              </a:ext>
            </a:extLst>
          </p:cNvPr>
          <p:cNvSpPr/>
          <p:nvPr/>
        </p:nvSpPr>
        <p:spPr>
          <a:xfrm>
            <a:off x="2919351" y="1970534"/>
            <a:ext cx="6489018" cy="585100"/>
          </a:xfrm>
          <a:prstGeom prst="curvedDownArrow">
            <a:avLst>
              <a:gd name="adj1" fmla="val 0"/>
              <a:gd name="adj2" fmla="val 25064"/>
              <a:gd name="adj3" fmla="val 15580"/>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solidFill>
                <a:schemeClr val="tx1"/>
              </a:solidFill>
            </a:endParaRPr>
          </a:p>
        </p:txBody>
      </p:sp>
      <p:cxnSp>
        <p:nvCxnSpPr>
          <p:cNvPr id="18" name="Straight Arrow Connector 38">
            <a:extLst>
              <a:ext uri="{FF2B5EF4-FFF2-40B4-BE49-F238E27FC236}">
                <a16:creationId xmlns:a16="http://schemas.microsoft.com/office/drawing/2014/main" id="{D7644093-52ED-C909-97D8-4CB53CB827EE}"/>
              </a:ext>
              <a:ext uri="{C183D7F6-B498-43B3-948B-1728B52AA6E4}">
                <adec:decorative xmlns:adec="http://schemas.microsoft.com/office/drawing/2017/decorative" val="1"/>
              </a:ext>
            </a:extLst>
          </p:cNvPr>
          <p:cNvCxnSpPr/>
          <p:nvPr/>
        </p:nvCxnSpPr>
        <p:spPr>
          <a:xfrm flipV="1">
            <a:off x="4023394" y="3011985"/>
            <a:ext cx="630983" cy="11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38">
            <a:extLst>
              <a:ext uri="{FF2B5EF4-FFF2-40B4-BE49-F238E27FC236}">
                <a16:creationId xmlns:a16="http://schemas.microsoft.com/office/drawing/2014/main" id="{0D4A9F15-9995-D996-1C0C-70D83349807C}"/>
              </a:ext>
              <a:ext uri="{C183D7F6-B498-43B3-948B-1728B52AA6E4}">
                <adec:decorative xmlns:adec="http://schemas.microsoft.com/office/drawing/2017/decorative" val="1"/>
              </a:ext>
            </a:extLst>
          </p:cNvPr>
          <p:cNvCxnSpPr/>
          <p:nvPr/>
        </p:nvCxnSpPr>
        <p:spPr>
          <a:xfrm flipV="1">
            <a:off x="4024858" y="3539960"/>
            <a:ext cx="630983" cy="11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38">
            <a:extLst>
              <a:ext uri="{FF2B5EF4-FFF2-40B4-BE49-F238E27FC236}">
                <a16:creationId xmlns:a16="http://schemas.microsoft.com/office/drawing/2014/main" id="{545C001E-076A-91CF-1E42-884A14C1D9FD}"/>
              </a:ext>
              <a:ext uri="{C183D7F6-B498-43B3-948B-1728B52AA6E4}">
                <adec:decorative xmlns:adec="http://schemas.microsoft.com/office/drawing/2017/decorative" val="1"/>
              </a:ext>
            </a:extLst>
          </p:cNvPr>
          <p:cNvCxnSpPr/>
          <p:nvPr/>
        </p:nvCxnSpPr>
        <p:spPr>
          <a:xfrm flipV="1">
            <a:off x="4014131" y="4095965"/>
            <a:ext cx="630983" cy="11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39">
            <a:extLst>
              <a:ext uri="{FF2B5EF4-FFF2-40B4-BE49-F238E27FC236}">
                <a16:creationId xmlns:a16="http://schemas.microsoft.com/office/drawing/2014/main" id="{11FDA73D-DA1A-D557-5343-E815CED15394}"/>
              </a:ext>
              <a:ext uri="{C183D7F6-B498-43B3-948B-1728B52AA6E4}">
                <adec:decorative xmlns:adec="http://schemas.microsoft.com/office/drawing/2017/decorative" val="1"/>
              </a:ext>
            </a:extLst>
          </p:cNvPr>
          <p:cNvCxnSpPr/>
          <p:nvPr/>
        </p:nvCxnSpPr>
        <p:spPr>
          <a:xfrm flipV="1">
            <a:off x="4021562" y="4651970"/>
            <a:ext cx="630983" cy="11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39">
            <a:extLst>
              <a:ext uri="{FF2B5EF4-FFF2-40B4-BE49-F238E27FC236}">
                <a16:creationId xmlns:a16="http://schemas.microsoft.com/office/drawing/2014/main" id="{1E349F35-C34E-218F-9375-07314FED7826}"/>
              </a:ext>
              <a:ext uri="{C183D7F6-B498-43B3-948B-1728B52AA6E4}">
                <adec:decorative xmlns:adec="http://schemas.microsoft.com/office/drawing/2017/decorative" val="1"/>
              </a:ext>
            </a:extLst>
          </p:cNvPr>
          <p:cNvCxnSpPr/>
          <p:nvPr/>
        </p:nvCxnSpPr>
        <p:spPr>
          <a:xfrm flipV="1">
            <a:off x="4021562" y="5196016"/>
            <a:ext cx="630983" cy="11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25">
            <a:extLst>
              <a:ext uri="{FF2B5EF4-FFF2-40B4-BE49-F238E27FC236}">
                <a16:creationId xmlns:a16="http://schemas.microsoft.com/office/drawing/2014/main" id="{8F787674-DF50-CB05-343E-8492FFED3C68}"/>
              </a:ext>
            </a:extLst>
          </p:cNvPr>
          <p:cNvSpPr txBox="1"/>
          <p:nvPr/>
        </p:nvSpPr>
        <p:spPr>
          <a:xfrm>
            <a:off x="4817970" y="2811929"/>
            <a:ext cx="2556060" cy="400110"/>
          </a:xfrm>
          <a:prstGeom prst="rect">
            <a:avLst/>
          </a:prstGeom>
          <a:noFill/>
          <a:ln w="38100">
            <a:solidFill>
              <a:schemeClr val="bg1">
                <a:lumMod val="75000"/>
              </a:schemeClr>
            </a:solidFill>
          </a:ln>
        </p:spPr>
        <p:txBody>
          <a:bodyPr wrap="square" rtlCol="0">
            <a:spAutoFit/>
          </a:bodyPr>
          <a:lstStyle/>
          <a:p>
            <a:pPr algn="ctr"/>
            <a:r>
              <a:rPr lang="en-GB" sz="2000" dirty="0">
                <a:latin typeface="Calibri" panose="020F0502020204030204" pitchFamily="34" charset="0"/>
                <a:cs typeface="Calibri" panose="020F0502020204030204" pitchFamily="34" charset="0"/>
              </a:rPr>
              <a:t>Attitudes / trust</a:t>
            </a:r>
          </a:p>
        </p:txBody>
      </p:sp>
      <p:sp>
        <p:nvSpPr>
          <p:cNvPr id="17" name="TextBox 25" descr="Highlight &quot;Help of interviewer&quot;">
            <a:extLst>
              <a:ext uri="{FF2B5EF4-FFF2-40B4-BE49-F238E27FC236}">
                <a16:creationId xmlns:a16="http://schemas.microsoft.com/office/drawing/2014/main" id="{0477DCC9-54DB-DDCD-357E-33E6CC0CEAF0}"/>
              </a:ext>
            </a:extLst>
          </p:cNvPr>
          <p:cNvSpPr txBox="1"/>
          <p:nvPr/>
        </p:nvSpPr>
        <p:spPr>
          <a:xfrm>
            <a:off x="4817031" y="3373420"/>
            <a:ext cx="2561125" cy="398943"/>
          </a:xfrm>
          <a:prstGeom prst="rect">
            <a:avLst/>
          </a:prstGeom>
          <a:solidFill>
            <a:srgbClr val="95B3D7"/>
          </a:solidFill>
          <a:ln w="38100">
            <a:solidFill>
              <a:schemeClr val="bg1">
                <a:lumMod val="75000"/>
              </a:schemeClr>
            </a:solidFill>
          </a:ln>
        </p:spPr>
        <p:txBody>
          <a:bodyPr wrap="square" rtlCol="0">
            <a:spAutoFit/>
          </a:bodyPr>
          <a:lstStyle/>
          <a:p>
            <a:pPr algn="ctr"/>
            <a:r>
              <a:rPr lang="en-GB" sz="2000" dirty="0">
                <a:latin typeface="Calibri" panose="020F0502020204030204" pitchFamily="34" charset="0"/>
                <a:cs typeface="Calibri" panose="020F0502020204030204" pitchFamily="34" charset="0"/>
              </a:rPr>
              <a:t>Help of interviewer</a:t>
            </a:r>
          </a:p>
        </p:txBody>
      </p:sp>
      <p:sp>
        <p:nvSpPr>
          <p:cNvPr id="11" name="TextBox 26">
            <a:extLst>
              <a:ext uri="{FF2B5EF4-FFF2-40B4-BE49-F238E27FC236}">
                <a16:creationId xmlns:a16="http://schemas.microsoft.com/office/drawing/2014/main" id="{EC64B68B-D352-2CAE-1832-E9747EC0D913}"/>
              </a:ext>
            </a:extLst>
          </p:cNvPr>
          <p:cNvSpPr txBox="1"/>
          <p:nvPr/>
        </p:nvSpPr>
        <p:spPr>
          <a:xfrm>
            <a:off x="4811966" y="3925792"/>
            <a:ext cx="2561125" cy="400110"/>
          </a:xfrm>
          <a:prstGeom prst="rect">
            <a:avLst/>
          </a:prstGeom>
          <a:noFill/>
          <a:ln w="38100">
            <a:solidFill>
              <a:schemeClr val="bg1">
                <a:lumMod val="75000"/>
              </a:schemeClr>
            </a:solidFill>
          </a:ln>
        </p:spPr>
        <p:txBody>
          <a:bodyPr wrap="square" rtlCol="0">
            <a:spAutoFit/>
          </a:bodyPr>
          <a:lstStyle/>
          <a:p>
            <a:pPr algn="ctr"/>
            <a:r>
              <a:rPr lang="de-DE" sz="2000" dirty="0">
                <a:latin typeface="Calibri" panose="020F0502020204030204" pitchFamily="34" charset="0"/>
                <a:cs typeface="Calibri" panose="020F0502020204030204" pitchFamily="34" charset="0"/>
              </a:rPr>
              <a:t>Cognitive processing</a:t>
            </a:r>
          </a:p>
        </p:txBody>
      </p:sp>
      <p:sp>
        <p:nvSpPr>
          <p:cNvPr id="9" name="TextBox 25">
            <a:extLst>
              <a:ext uri="{FF2B5EF4-FFF2-40B4-BE49-F238E27FC236}">
                <a16:creationId xmlns:a16="http://schemas.microsoft.com/office/drawing/2014/main" id="{F7012C80-8E77-5194-2D15-1719C17912DB}"/>
              </a:ext>
            </a:extLst>
          </p:cNvPr>
          <p:cNvSpPr txBox="1"/>
          <p:nvPr/>
        </p:nvSpPr>
        <p:spPr>
          <a:xfrm>
            <a:off x="4817030" y="4484846"/>
            <a:ext cx="2556060" cy="400110"/>
          </a:xfrm>
          <a:prstGeom prst="rect">
            <a:avLst/>
          </a:prstGeom>
          <a:noFill/>
          <a:ln w="38100">
            <a:solidFill>
              <a:schemeClr val="bg1">
                <a:lumMod val="75000"/>
              </a:schemeClr>
            </a:solidFill>
          </a:ln>
        </p:spPr>
        <p:txBody>
          <a:bodyPr wrap="square" rtlCol="0">
            <a:spAutoFit/>
          </a:bodyPr>
          <a:lstStyle/>
          <a:p>
            <a:pPr algn="ctr"/>
            <a:r>
              <a:rPr lang="de-DE" sz="2000" dirty="0">
                <a:latin typeface="Calibri" panose="020F0502020204030204" pitchFamily="34" charset="0"/>
                <a:cs typeface="Calibri" panose="020F0502020204030204" pitchFamily="34" charset="0"/>
              </a:rPr>
              <a:t>Device used </a:t>
            </a:r>
          </a:p>
        </p:txBody>
      </p:sp>
      <p:sp>
        <p:nvSpPr>
          <p:cNvPr id="2" name="TextBox 25">
            <a:extLst>
              <a:ext uri="{FF2B5EF4-FFF2-40B4-BE49-F238E27FC236}">
                <a16:creationId xmlns:a16="http://schemas.microsoft.com/office/drawing/2014/main" id="{32E789E0-2622-27C7-48D6-8CC6F9436701}"/>
              </a:ext>
            </a:extLst>
          </p:cNvPr>
          <p:cNvSpPr txBox="1"/>
          <p:nvPr/>
        </p:nvSpPr>
        <p:spPr>
          <a:xfrm>
            <a:off x="4817030" y="5028892"/>
            <a:ext cx="2556060" cy="400110"/>
          </a:xfrm>
          <a:prstGeom prst="rect">
            <a:avLst/>
          </a:prstGeom>
          <a:noFill/>
          <a:ln w="38100">
            <a:solidFill>
              <a:schemeClr val="bg1">
                <a:lumMod val="75000"/>
              </a:schemeClr>
            </a:solidFill>
          </a:ln>
        </p:spPr>
        <p:txBody>
          <a:bodyPr wrap="square" rtlCol="0">
            <a:spAutoFit/>
          </a:bodyPr>
          <a:lstStyle/>
          <a:p>
            <a:pPr algn="ctr"/>
            <a:r>
              <a:rPr lang="de-DE" sz="2000" dirty="0">
                <a:latin typeface="Calibri" panose="020F0502020204030204" pitchFamily="34" charset="0"/>
                <a:cs typeface="Calibri" panose="020F0502020204030204" pitchFamily="34" charset="0"/>
              </a:rPr>
              <a:t>Social pressure</a:t>
            </a:r>
          </a:p>
        </p:txBody>
      </p:sp>
      <p:cxnSp>
        <p:nvCxnSpPr>
          <p:cNvPr id="20" name="Straight Arrow Connector 12">
            <a:extLst>
              <a:ext uri="{FF2B5EF4-FFF2-40B4-BE49-F238E27FC236}">
                <a16:creationId xmlns:a16="http://schemas.microsoft.com/office/drawing/2014/main" id="{055D31CE-FCEA-5914-569B-BB73EB4F8FBD}"/>
              </a:ext>
              <a:ext uri="{C183D7F6-B498-43B3-948B-1728B52AA6E4}">
                <adec:decorative xmlns:adec="http://schemas.microsoft.com/office/drawing/2017/decorative" val="1"/>
              </a:ext>
            </a:extLst>
          </p:cNvPr>
          <p:cNvCxnSpPr/>
          <p:nvPr/>
        </p:nvCxnSpPr>
        <p:spPr>
          <a:xfrm flipV="1">
            <a:off x="7534282" y="3053911"/>
            <a:ext cx="630983" cy="11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12">
            <a:extLst>
              <a:ext uri="{FF2B5EF4-FFF2-40B4-BE49-F238E27FC236}">
                <a16:creationId xmlns:a16="http://schemas.microsoft.com/office/drawing/2014/main" id="{829BE8C8-00FE-88BC-7241-1D191E3AED2B}"/>
              </a:ext>
              <a:ext uri="{C183D7F6-B498-43B3-948B-1728B52AA6E4}">
                <adec:decorative xmlns:adec="http://schemas.microsoft.com/office/drawing/2017/decorative" val="1"/>
              </a:ext>
            </a:extLst>
          </p:cNvPr>
          <p:cNvCxnSpPr/>
          <p:nvPr/>
        </p:nvCxnSpPr>
        <p:spPr>
          <a:xfrm flipV="1">
            <a:off x="7534279" y="3572892"/>
            <a:ext cx="630983" cy="11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37">
            <a:extLst>
              <a:ext uri="{FF2B5EF4-FFF2-40B4-BE49-F238E27FC236}">
                <a16:creationId xmlns:a16="http://schemas.microsoft.com/office/drawing/2014/main" id="{33004CA9-2923-3DD8-1123-2C7AFC92D873}"/>
              </a:ext>
              <a:ext uri="{C183D7F6-B498-43B3-948B-1728B52AA6E4}">
                <adec:decorative xmlns:adec="http://schemas.microsoft.com/office/drawing/2017/decorative" val="1"/>
              </a:ext>
            </a:extLst>
          </p:cNvPr>
          <p:cNvCxnSpPr/>
          <p:nvPr/>
        </p:nvCxnSpPr>
        <p:spPr>
          <a:xfrm flipV="1">
            <a:off x="7534280" y="4116938"/>
            <a:ext cx="630983" cy="11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12">
            <a:extLst>
              <a:ext uri="{FF2B5EF4-FFF2-40B4-BE49-F238E27FC236}">
                <a16:creationId xmlns:a16="http://schemas.microsoft.com/office/drawing/2014/main" id="{62E45799-08A6-1552-FEBE-4691534558B0}"/>
              </a:ext>
              <a:ext uri="{C183D7F6-B498-43B3-948B-1728B52AA6E4}">
                <adec:decorative xmlns:adec="http://schemas.microsoft.com/office/drawing/2017/decorative" val="1"/>
              </a:ext>
            </a:extLst>
          </p:cNvPr>
          <p:cNvCxnSpPr/>
          <p:nvPr/>
        </p:nvCxnSpPr>
        <p:spPr>
          <a:xfrm flipV="1">
            <a:off x="7534281" y="4651970"/>
            <a:ext cx="630983" cy="11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12">
            <a:extLst>
              <a:ext uri="{FF2B5EF4-FFF2-40B4-BE49-F238E27FC236}">
                <a16:creationId xmlns:a16="http://schemas.microsoft.com/office/drawing/2014/main" id="{09177EA7-57F8-1224-823C-5D8BF112513E}"/>
              </a:ext>
              <a:ext uri="{C183D7F6-B498-43B3-948B-1728B52AA6E4}">
                <adec:decorative xmlns:adec="http://schemas.microsoft.com/office/drawing/2017/decorative" val="1"/>
              </a:ext>
            </a:extLst>
          </p:cNvPr>
          <p:cNvCxnSpPr/>
          <p:nvPr/>
        </p:nvCxnSpPr>
        <p:spPr>
          <a:xfrm flipV="1">
            <a:off x="7534281" y="5196016"/>
            <a:ext cx="630983" cy="11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5">
            <a:extLst>
              <a:ext uri="{FF2B5EF4-FFF2-40B4-BE49-F238E27FC236}">
                <a16:creationId xmlns:a16="http://schemas.microsoft.com/office/drawing/2014/main" id="{F925DF65-7CD4-0D86-B74E-9F54FDFD3CDC}"/>
              </a:ext>
            </a:extLst>
          </p:cNvPr>
          <p:cNvSpPr txBox="1"/>
          <p:nvPr/>
        </p:nvSpPr>
        <p:spPr>
          <a:xfrm>
            <a:off x="8328249" y="2708920"/>
            <a:ext cx="2049589" cy="2677656"/>
          </a:xfrm>
          <a:prstGeom prst="rect">
            <a:avLst/>
          </a:prstGeom>
          <a:noFill/>
          <a:ln w="76200">
            <a:solidFill>
              <a:schemeClr val="bg1">
                <a:lumMod val="75000"/>
              </a:schemeClr>
            </a:solidFill>
          </a:ln>
        </p:spPr>
        <p:txBody>
          <a:bodyPr wrap="square" rtlCol="0">
            <a:spAutoFit/>
          </a:bodyPr>
          <a:lstStyle/>
          <a:p>
            <a:pPr algn="ctr"/>
            <a:endParaRPr lang="de-DE" dirty="0">
              <a:latin typeface="+mn-lt"/>
              <a:cs typeface="Times New Roman" panose="02020603050405020304" pitchFamily="18" charset="0"/>
            </a:endParaRPr>
          </a:p>
          <a:p>
            <a:pPr algn="ctr"/>
            <a:r>
              <a:rPr lang="de-DE" dirty="0">
                <a:latin typeface="+mn-lt"/>
                <a:cs typeface="Times New Roman" panose="02020603050405020304" pitchFamily="18" charset="0"/>
              </a:rPr>
              <a:t>CONSENT:</a:t>
            </a:r>
          </a:p>
          <a:p>
            <a:pPr algn="ctr"/>
            <a:endParaRPr lang="de-DE" dirty="0">
              <a:solidFill>
                <a:schemeClr val="bg1">
                  <a:lumMod val="50000"/>
                </a:schemeClr>
              </a:solidFill>
              <a:latin typeface="Calibri" panose="020F0502020204030204" pitchFamily="34" charset="0"/>
              <a:cs typeface="Calibri" panose="020F0502020204030204" pitchFamily="34" charset="0"/>
            </a:endParaRPr>
          </a:p>
          <a:p>
            <a:pPr algn="ctr"/>
            <a:r>
              <a:rPr lang="de-DE" dirty="0">
                <a:solidFill>
                  <a:schemeClr val="bg1">
                    <a:lumMod val="50000"/>
                  </a:schemeClr>
                </a:solidFill>
                <a:latin typeface="Calibri" panose="020F0502020204030204" pitchFamily="34" charset="0"/>
                <a:cs typeface="Calibri" panose="020F0502020204030204" pitchFamily="34" charset="0"/>
              </a:rPr>
              <a:t>Rate &amp;</a:t>
            </a:r>
          </a:p>
          <a:p>
            <a:pPr algn="ctr"/>
            <a:r>
              <a:rPr lang="de-DE" dirty="0">
                <a:solidFill>
                  <a:schemeClr val="bg1">
                    <a:lumMod val="50000"/>
                  </a:schemeClr>
                </a:solidFill>
                <a:latin typeface="Calibri" panose="020F0502020204030204" pitchFamily="34" charset="0"/>
                <a:cs typeface="Calibri" panose="020F0502020204030204" pitchFamily="34" charset="0"/>
              </a:rPr>
              <a:t>Understanding</a:t>
            </a:r>
          </a:p>
          <a:p>
            <a:endParaRPr lang="de-DE" dirty="0">
              <a:latin typeface="+mn-lt"/>
            </a:endParaRPr>
          </a:p>
          <a:p>
            <a:endParaRPr lang="de-DE" dirty="0">
              <a:latin typeface="+mn-lt"/>
            </a:endParaRPr>
          </a:p>
        </p:txBody>
      </p:sp>
    </p:spTree>
    <p:extLst>
      <p:ext uri="{BB962C8B-B14F-4D97-AF65-F5344CB8AC3E}">
        <p14:creationId xmlns:p14="http://schemas.microsoft.com/office/powerpoint/2010/main" val="53163088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2C840-242E-4DC1-9029-BC0E364F164F}"/>
              </a:ext>
            </a:extLst>
          </p:cNvPr>
          <p:cNvSpPr>
            <a:spLocks noGrp="1"/>
          </p:cNvSpPr>
          <p:nvPr>
            <p:ph type="title"/>
          </p:nvPr>
        </p:nvSpPr>
        <p:spPr/>
        <p:txBody>
          <a:bodyPr/>
          <a:lstStyle/>
          <a:p>
            <a:r>
              <a:rPr lang="en-GB" dirty="0"/>
              <a:t>2</a:t>
            </a:r>
            <a:r>
              <a:rPr lang="en-GB" kern="0" dirty="0"/>
              <a:t>. Potential mechanisms:</a:t>
            </a:r>
            <a:br>
              <a:rPr lang="en-GB" kern="0" dirty="0"/>
            </a:br>
            <a:r>
              <a:rPr lang="en-GB" dirty="0">
                <a:solidFill>
                  <a:srgbClr val="626464"/>
                </a:solidFill>
                <a:latin typeface="Calibri" panose="020F0502020204030204" pitchFamily="34" charset="0"/>
                <a:cs typeface="Calibri" panose="020F0502020204030204" pitchFamily="34" charset="0"/>
              </a:rPr>
              <a:t>Interviewer behaviours</a:t>
            </a:r>
            <a:br>
              <a:rPr lang="en-GB" kern="0" dirty="0">
                <a:solidFill>
                  <a:srgbClr val="626464"/>
                </a:solidFill>
                <a:latin typeface="Calibri" panose="020F0502020204030204" pitchFamily="34" charset="0"/>
                <a:cs typeface="Calibri" panose="020F0502020204030204" pitchFamily="34" charset="0"/>
              </a:rPr>
            </a:br>
            <a:endParaRPr lang="en-GB" dirty="0"/>
          </a:p>
        </p:txBody>
      </p:sp>
      <p:sp>
        <p:nvSpPr>
          <p:cNvPr id="10" name="Content Placeholder 9">
            <a:extLst>
              <a:ext uri="{FF2B5EF4-FFF2-40B4-BE49-F238E27FC236}">
                <a16:creationId xmlns:a16="http://schemas.microsoft.com/office/drawing/2014/main" id="{DA12D5EE-9153-173B-2EEE-9C855C89577D}"/>
              </a:ext>
            </a:extLst>
          </p:cNvPr>
          <p:cNvSpPr>
            <a:spLocks noGrp="1"/>
          </p:cNvSpPr>
          <p:nvPr>
            <p:ph idx="1"/>
          </p:nvPr>
        </p:nvSpPr>
        <p:spPr>
          <a:xfrm>
            <a:off x="508000" y="1981200"/>
            <a:ext cx="10628560" cy="4114800"/>
          </a:xfrm>
        </p:spPr>
        <p:txBody>
          <a:bodyPr>
            <a:normAutofit fontScale="92500"/>
          </a:bodyPr>
          <a:lstStyle/>
          <a:p>
            <a:r>
              <a:rPr lang="en-GB" sz="2800" dirty="0"/>
              <a:t>Qualitative interviews </a:t>
            </a:r>
            <a:r>
              <a:rPr lang="en-GB" sz="2800" dirty="0">
                <a:cs typeface="Calibri" panose="020F0502020204030204" pitchFamily="34" charset="0"/>
              </a:rPr>
              <a:t>(Beninger et al 2017) </a:t>
            </a:r>
            <a:r>
              <a:rPr lang="en-GB" sz="2800" dirty="0"/>
              <a:t>:</a:t>
            </a:r>
          </a:p>
          <a:p>
            <a:pPr lvl="1"/>
            <a:r>
              <a:rPr lang="en-GB" sz="2800" dirty="0">
                <a:cs typeface="Times New Roman" panose="02020603050405020304" pitchFamily="18" charset="0"/>
              </a:rPr>
              <a:t>“…if someone is talking to you about it they can … </a:t>
            </a:r>
            <a:r>
              <a:rPr lang="en-GB" sz="2800" b="1" dirty="0">
                <a:cs typeface="Times New Roman" panose="02020603050405020304" pitchFamily="18" charset="0"/>
              </a:rPr>
              <a:t>alleviate the concerns</a:t>
            </a:r>
            <a:r>
              <a:rPr lang="en-GB" sz="2800" dirty="0">
                <a:cs typeface="Times New Roman" panose="02020603050405020304" pitchFamily="18" charset="0"/>
              </a:rPr>
              <a:t> that just can't be answered by reading on the screen. You never feel you are quite getting enough information to make an informed decision when you are doing it through a screen". </a:t>
            </a:r>
          </a:p>
          <a:p>
            <a:pPr lvl="1"/>
            <a:r>
              <a:rPr lang="en-GB" sz="2800" dirty="0">
                <a:cs typeface="Times New Roman" panose="02020603050405020304" pitchFamily="18" charset="0"/>
              </a:rPr>
              <a:t>"If (regular interviewer) had done it face to face she usually </a:t>
            </a:r>
            <a:r>
              <a:rPr lang="en-GB" sz="2800" b="1" dirty="0">
                <a:cs typeface="Times New Roman" panose="02020603050405020304" pitchFamily="18" charset="0"/>
              </a:rPr>
              <a:t>gives extra detail </a:t>
            </a:r>
            <a:r>
              <a:rPr lang="en-GB" sz="2800" dirty="0">
                <a:cs typeface="Times New Roman" panose="02020603050405020304" pitchFamily="18" charset="0"/>
              </a:rPr>
              <a:t>and sometimes she can tell by the blank look on my face. She does tend to go into more detail sometimes."</a:t>
            </a:r>
            <a:endParaRPr lang="en-GB" sz="2800" dirty="0"/>
          </a:p>
        </p:txBody>
      </p:sp>
    </p:spTree>
    <p:extLst>
      <p:ext uri="{BB962C8B-B14F-4D97-AF65-F5344CB8AC3E}">
        <p14:creationId xmlns:p14="http://schemas.microsoft.com/office/powerpoint/2010/main" val="10925440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2C840-242E-4DC1-9029-BC0E364F164F}"/>
              </a:ext>
            </a:extLst>
          </p:cNvPr>
          <p:cNvSpPr>
            <a:spLocks noGrp="1"/>
          </p:cNvSpPr>
          <p:nvPr>
            <p:ph type="title"/>
          </p:nvPr>
        </p:nvSpPr>
        <p:spPr/>
        <p:txBody>
          <a:bodyPr/>
          <a:lstStyle/>
          <a:p>
            <a:r>
              <a:rPr lang="en-GB" dirty="0"/>
              <a:t>2</a:t>
            </a:r>
            <a:r>
              <a:rPr lang="en-GB" kern="0" dirty="0"/>
              <a:t>. Potential mechanisms:</a:t>
            </a:r>
            <a:br>
              <a:rPr lang="en-GB" kern="0" dirty="0"/>
            </a:br>
            <a:r>
              <a:rPr lang="en-GB" dirty="0">
                <a:solidFill>
                  <a:srgbClr val="626464"/>
                </a:solidFill>
                <a:latin typeface="Calibri" panose="020F0502020204030204" pitchFamily="34" charset="0"/>
                <a:cs typeface="Calibri" panose="020F0502020204030204" pitchFamily="34" charset="0"/>
              </a:rPr>
              <a:t>Interviewer behaviours - 2</a:t>
            </a:r>
            <a:br>
              <a:rPr lang="en-GB" kern="0" dirty="0">
                <a:solidFill>
                  <a:srgbClr val="626464"/>
                </a:solidFill>
                <a:latin typeface="Calibri" panose="020F0502020204030204" pitchFamily="34" charset="0"/>
                <a:cs typeface="Calibri" panose="020F0502020204030204" pitchFamily="34" charset="0"/>
              </a:rPr>
            </a:br>
            <a:endParaRPr lang="en-GB" dirty="0"/>
          </a:p>
        </p:txBody>
      </p:sp>
      <p:sp>
        <p:nvSpPr>
          <p:cNvPr id="3" name="Content Placeholder 2">
            <a:extLst>
              <a:ext uri="{FF2B5EF4-FFF2-40B4-BE49-F238E27FC236}">
                <a16:creationId xmlns:a16="http://schemas.microsoft.com/office/drawing/2014/main" id="{ACB7981C-432A-4A85-921A-F971EC535C69}"/>
              </a:ext>
            </a:extLst>
          </p:cNvPr>
          <p:cNvSpPr>
            <a:spLocks noGrp="1"/>
          </p:cNvSpPr>
          <p:nvPr>
            <p:ph idx="1"/>
          </p:nvPr>
        </p:nvSpPr>
        <p:spPr>
          <a:xfrm>
            <a:off x="508000" y="1916832"/>
            <a:ext cx="4723904" cy="4179168"/>
          </a:xfrm>
        </p:spPr>
        <p:txBody>
          <a:bodyPr/>
          <a:lstStyle/>
          <a:p>
            <a:r>
              <a:rPr lang="en-GB" sz="2400" dirty="0"/>
              <a:t>Audio-recordings</a:t>
            </a:r>
          </a:p>
          <a:p>
            <a:pPr lvl="1"/>
            <a:r>
              <a:rPr lang="en-GB" sz="2400" dirty="0"/>
              <a:t>FTF interviews</a:t>
            </a:r>
          </a:p>
          <a:p>
            <a:r>
              <a:rPr lang="en-GB" sz="2400" dirty="0"/>
              <a:t>Coded what interviewers &amp; respondents did</a:t>
            </a:r>
          </a:p>
          <a:p>
            <a:pPr lvl="1"/>
            <a:r>
              <a:rPr lang="en-GB" sz="2400" dirty="0"/>
              <a:t>Consent question</a:t>
            </a:r>
          </a:p>
        </p:txBody>
      </p:sp>
      <p:sp>
        <p:nvSpPr>
          <p:cNvPr id="4" name="Content Placeholder 3">
            <a:extLst>
              <a:ext uri="{FF2B5EF4-FFF2-40B4-BE49-F238E27FC236}">
                <a16:creationId xmlns:a16="http://schemas.microsoft.com/office/drawing/2014/main" id="{3678E044-1B28-4BD7-8EDC-C88439EC28B4}"/>
              </a:ext>
            </a:extLst>
          </p:cNvPr>
          <p:cNvSpPr>
            <a:spLocks noGrp="1"/>
          </p:cNvSpPr>
          <p:nvPr>
            <p:ph sz="half" idx="4294967295"/>
          </p:nvPr>
        </p:nvSpPr>
        <p:spPr>
          <a:xfrm>
            <a:off x="5375920" y="1981200"/>
            <a:ext cx="6408712" cy="3608388"/>
          </a:xfrm>
          <a:ln>
            <a:solidFill>
              <a:schemeClr val="tx1"/>
            </a:solidFill>
          </a:ln>
        </p:spPr>
        <p:txBody>
          <a:bodyPr>
            <a:normAutofit/>
          </a:bodyPr>
          <a:lstStyle/>
          <a:p>
            <a:pPr marL="42862" indent="0">
              <a:buNone/>
            </a:pPr>
            <a:r>
              <a:rPr lang="en-GB" dirty="0"/>
              <a:t>Interviewers – rarely </a:t>
            </a:r>
            <a:endParaRPr lang="en-US" dirty="0"/>
          </a:p>
          <a:p>
            <a:pPr marL="685800" lvl="1" indent="-342900">
              <a:buFont typeface="Arial" panose="020B0604020202020204" pitchFamily="34" charset="0"/>
              <a:buChar char="•"/>
            </a:pPr>
            <a:r>
              <a:rPr lang="en-US" dirty="0">
                <a:solidFill>
                  <a:schemeClr val="tx1"/>
                </a:solidFill>
              </a:rPr>
              <a:t>Emphasized confidentiality (4% cases)</a:t>
            </a:r>
          </a:p>
          <a:p>
            <a:pPr marL="685800" lvl="1" indent="-342900">
              <a:buFont typeface="Arial" panose="020B0604020202020204" pitchFamily="34" charset="0"/>
              <a:buChar char="•"/>
            </a:pPr>
            <a:r>
              <a:rPr lang="en-US" dirty="0">
                <a:solidFill>
                  <a:schemeClr val="tx1"/>
                </a:solidFill>
              </a:rPr>
              <a:t>Offered additional information (14%)</a:t>
            </a:r>
          </a:p>
          <a:p>
            <a:pPr marL="42862" indent="0">
              <a:buNone/>
            </a:pPr>
            <a:r>
              <a:rPr lang="en-GB" dirty="0"/>
              <a:t>Respondents – rarely </a:t>
            </a:r>
          </a:p>
          <a:p>
            <a:pPr marL="685800" lvl="1" indent="-342900">
              <a:buFont typeface="Arial" panose="020B0604020202020204" pitchFamily="34" charset="0"/>
              <a:buChar char="•"/>
            </a:pPr>
            <a:r>
              <a:rPr lang="en-GB" dirty="0">
                <a:solidFill>
                  <a:schemeClr val="tx1"/>
                </a:solidFill>
              </a:rPr>
              <a:t>Expressed concern/uncertainty (5%)</a:t>
            </a:r>
          </a:p>
          <a:p>
            <a:pPr marL="685800" lvl="1" indent="-342900">
              <a:buFont typeface="Arial" panose="020B0604020202020204" pitchFamily="34" charset="0"/>
              <a:buChar char="•"/>
            </a:pPr>
            <a:r>
              <a:rPr lang="en-GB" dirty="0">
                <a:solidFill>
                  <a:schemeClr val="tx1"/>
                </a:solidFill>
              </a:rPr>
              <a:t>Asked questions (16%)</a:t>
            </a:r>
          </a:p>
          <a:p>
            <a:pPr marL="42862" indent="0">
              <a:buNone/>
            </a:pPr>
            <a:r>
              <a:rPr lang="en-GB" dirty="0"/>
              <a:t>Similar conclusions for CATI/web </a:t>
            </a:r>
            <a:r>
              <a:rPr lang="en-GB" dirty="0">
                <a:latin typeface="Calibri" panose="020F0502020204030204" pitchFamily="34" charset="0"/>
                <a:cs typeface="Calibri" panose="020F0502020204030204" pitchFamily="34" charset="0"/>
              </a:rPr>
              <a:t>(Sakshaug et al 2021)</a:t>
            </a:r>
          </a:p>
          <a:p>
            <a:pPr marL="342900" lvl="1" indent="0"/>
            <a:endParaRPr lang="en-GB" dirty="0"/>
          </a:p>
        </p:txBody>
      </p:sp>
      <p:sp>
        <p:nvSpPr>
          <p:cNvPr id="7" name="Rectangle 6">
            <a:extLst>
              <a:ext uri="{FF2B5EF4-FFF2-40B4-BE49-F238E27FC236}">
                <a16:creationId xmlns:a16="http://schemas.microsoft.com/office/drawing/2014/main" id="{58BAFD04-0F76-4ABC-82D4-1BF925139AEC}"/>
              </a:ext>
            </a:extLst>
          </p:cNvPr>
          <p:cNvSpPr/>
          <p:nvPr/>
        </p:nvSpPr>
        <p:spPr bwMode="auto">
          <a:xfrm>
            <a:off x="1631504" y="5733256"/>
            <a:ext cx="8784976" cy="504056"/>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b="1" dirty="0">
                <a:solidFill>
                  <a:schemeClr val="bg1"/>
                </a:solidFill>
                <a:latin typeface="+mn-lt"/>
              </a:rPr>
              <a:t>Verbal Interviewer behaviours not driving mode differences</a:t>
            </a:r>
          </a:p>
        </p:txBody>
      </p:sp>
      <p:sp>
        <p:nvSpPr>
          <p:cNvPr id="5" name="TextBox 4">
            <a:extLst>
              <a:ext uri="{FF2B5EF4-FFF2-40B4-BE49-F238E27FC236}">
                <a16:creationId xmlns:a16="http://schemas.microsoft.com/office/drawing/2014/main" id="{79187F9D-E754-75FA-A574-878B5BD4DBC8}"/>
              </a:ext>
            </a:extLst>
          </p:cNvPr>
          <p:cNvSpPr txBox="1"/>
          <p:nvPr/>
        </p:nvSpPr>
        <p:spPr>
          <a:xfrm>
            <a:off x="9696720" y="6424359"/>
            <a:ext cx="2088232" cy="369332"/>
          </a:xfrm>
          <a:prstGeom prst="rect">
            <a:avLst/>
          </a:prstGeom>
          <a:noFill/>
        </p:spPr>
        <p:txBody>
          <a:bodyPr wrap="square" rtlCol="0">
            <a:spAutoFit/>
          </a:bodyPr>
          <a:lstStyle/>
          <a:p>
            <a:r>
              <a:rPr lang="en-GB" sz="1800" dirty="0">
                <a:ea typeface="Times New Roman" panose="02020603050405020304" pitchFamily="18" charset="0"/>
                <a:cs typeface="Calibri" panose="020F0502020204030204" pitchFamily="34" charset="0"/>
              </a:rPr>
              <a:t>J</a:t>
            </a:r>
            <a:r>
              <a:rPr lang="de-DE" sz="1800" dirty="0">
                <a:ea typeface="Times New Roman" panose="02020603050405020304" pitchFamily="18" charset="0"/>
                <a:cs typeface="Calibri" panose="020F0502020204030204" pitchFamily="34" charset="0"/>
              </a:rPr>
              <a:t>äckle</a:t>
            </a:r>
            <a:r>
              <a:rPr lang="en-GB" sz="1800" dirty="0">
                <a:ea typeface="Times New Roman" panose="02020603050405020304" pitchFamily="18" charset="0"/>
                <a:cs typeface="Calibri" panose="020F0502020204030204" pitchFamily="34" charset="0"/>
              </a:rPr>
              <a:t> et al (2022)</a:t>
            </a:r>
            <a:endParaRPr lang="en-GB" sz="1800" dirty="0"/>
          </a:p>
        </p:txBody>
      </p:sp>
    </p:spTree>
    <p:extLst>
      <p:ext uri="{BB962C8B-B14F-4D97-AF65-F5344CB8AC3E}">
        <p14:creationId xmlns:p14="http://schemas.microsoft.com/office/powerpoint/2010/main" val="424615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bg/>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animBg="1"/>
      <p:bldP spid="7"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el 1"/>
          <p:cNvSpPr>
            <a:spLocks noGrp="1"/>
          </p:cNvSpPr>
          <p:nvPr>
            <p:ph type="title"/>
          </p:nvPr>
        </p:nvSpPr>
        <p:spPr/>
        <p:txBody>
          <a:bodyPr/>
          <a:lstStyle/>
          <a:p>
            <a:r>
              <a:rPr lang="en-GB" kern="0" dirty="0"/>
              <a:t>Conceptual framework - 3</a:t>
            </a:r>
            <a:br>
              <a:rPr lang="en-GB" kern="0" dirty="0"/>
            </a:br>
            <a:r>
              <a:rPr lang="en-GB" dirty="0">
                <a:solidFill>
                  <a:srgbClr val="626464"/>
                </a:solidFill>
                <a:latin typeface="Calibri" panose="020F0502020204030204" pitchFamily="34" charset="0"/>
                <a:cs typeface="Calibri" panose="020F0502020204030204" pitchFamily="34" charset="0"/>
              </a:rPr>
              <a:t>How mode affects consent</a:t>
            </a:r>
            <a:endParaRPr lang="de-DE" altLang="de-DE" dirty="0"/>
          </a:p>
        </p:txBody>
      </p:sp>
      <p:sp>
        <p:nvSpPr>
          <p:cNvPr id="6" name="TextBox 4">
            <a:extLst>
              <a:ext uri="{FF2B5EF4-FFF2-40B4-BE49-F238E27FC236}">
                <a16:creationId xmlns:a16="http://schemas.microsoft.com/office/drawing/2014/main" id="{155C29BE-F883-59C8-7442-1982A8B95F2A}"/>
              </a:ext>
            </a:extLst>
          </p:cNvPr>
          <p:cNvSpPr txBox="1"/>
          <p:nvPr/>
        </p:nvSpPr>
        <p:spPr>
          <a:xfrm>
            <a:off x="1703512" y="2708920"/>
            <a:ext cx="2160240" cy="2677656"/>
          </a:xfrm>
          <a:prstGeom prst="rect">
            <a:avLst/>
          </a:prstGeom>
          <a:noFill/>
          <a:ln w="76200">
            <a:solidFill>
              <a:schemeClr val="bg1">
                <a:lumMod val="75000"/>
              </a:schemeClr>
            </a:solidFill>
          </a:ln>
        </p:spPr>
        <p:txBody>
          <a:bodyPr wrap="square" rtlCol="0">
            <a:spAutoFit/>
          </a:bodyPr>
          <a:lstStyle/>
          <a:p>
            <a:pPr algn="ctr"/>
            <a:endParaRPr lang="de-DE" dirty="0">
              <a:latin typeface="+mn-lt"/>
              <a:cs typeface="Times New Roman" panose="02020603050405020304" pitchFamily="18" charset="0"/>
            </a:endParaRPr>
          </a:p>
          <a:p>
            <a:pPr algn="ctr"/>
            <a:r>
              <a:rPr lang="de-DE" dirty="0">
                <a:latin typeface="+mn-lt"/>
                <a:cs typeface="Times New Roman" panose="02020603050405020304" pitchFamily="18" charset="0"/>
              </a:rPr>
              <a:t>MODE:</a:t>
            </a:r>
          </a:p>
          <a:p>
            <a:pPr algn="ctr"/>
            <a:endParaRPr lang="de-DE" dirty="0">
              <a:solidFill>
                <a:schemeClr val="bg1">
                  <a:lumMod val="50000"/>
                </a:schemeClr>
              </a:solidFill>
              <a:latin typeface="Calibri" panose="020F0502020204030204" pitchFamily="34" charset="0"/>
              <a:cs typeface="Calibri" panose="020F0502020204030204" pitchFamily="34" charset="0"/>
            </a:endParaRPr>
          </a:p>
          <a:p>
            <a:pPr algn="ctr"/>
            <a:r>
              <a:rPr lang="de-DE" dirty="0">
                <a:solidFill>
                  <a:schemeClr val="bg1">
                    <a:lumMod val="50000"/>
                  </a:schemeClr>
                </a:solidFill>
                <a:latin typeface="Calibri" panose="020F0502020204030204" pitchFamily="34" charset="0"/>
                <a:cs typeface="Calibri" panose="020F0502020204030204" pitchFamily="34" charset="0"/>
              </a:rPr>
              <a:t>Interviewer </a:t>
            </a:r>
          </a:p>
          <a:p>
            <a:pPr algn="ctr"/>
            <a:r>
              <a:rPr lang="de-DE" dirty="0">
                <a:solidFill>
                  <a:schemeClr val="bg1">
                    <a:lumMod val="50000"/>
                  </a:schemeClr>
                </a:solidFill>
                <a:latin typeface="Calibri" panose="020F0502020204030204" pitchFamily="34" charset="0"/>
                <a:cs typeface="Calibri" panose="020F0502020204030204" pitchFamily="34" charset="0"/>
              </a:rPr>
              <a:t>vs. </a:t>
            </a:r>
          </a:p>
          <a:p>
            <a:pPr algn="ctr"/>
            <a:r>
              <a:rPr lang="de-DE" dirty="0">
                <a:solidFill>
                  <a:schemeClr val="bg1">
                    <a:lumMod val="50000"/>
                  </a:schemeClr>
                </a:solidFill>
                <a:latin typeface="Calibri" panose="020F0502020204030204" pitchFamily="34" charset="0"/>
                <a:cs typeface="Calibri" panose="020F0502020204030204" pitchFamily="34" charset="0"/>
              </a:rPr>
              <a:t>Self-completion</a:t>
            </a:r>
          </a:p>
          <a:p>
            <a:pPr algn="ctr"/>
            <a:endParaRPr lang="de-DE" dirty="0">
              <a:solidFill>
                <a:schemeClr val="bg1">
                  <a:lumMod val="50000"/>
                </a:schemeClr>
              </a:solidFill>
              <a:latin typeface="Calibri" panose="020F0502020204030204" pitchFamily="34" charset="0"/>
              <a:cs typeface="Calibri" panose="020F0502020204030204" pitchFamily="34" charset="0"/>
            </a:endParaRPr>
          </a:p>
        </p:txBody>
      </p:sp>
      <p:sp>
        <p:nvSpPr>
          <p:cNvPr id="12" name="Curved Down Arrow 32">
            <a:extLst>
              <a:ext uri="{FF2B5EF4-FFF2-40B4-BE49-F238E27FC236}">
                <a16:creationId xmlns:a16="http://schemas.microsoft.com/office/drawing/2014/main" id="{BDE24BD5-E411-91DD-2AA4-B4B42829F71E}"/>
              </a:ext>
              <a:ext uri="{C183D7F6-B498-43B3-948B-1728B52AA6E4}">
                <adec:decorative xmlns:adec="http://schemas.microsoft.com/office/drawing/2017/decorative" val="1"/>
              </a:ext>
            </a:extLst>
          </p:cNvPr>
          <p:cNvSpPr/>
          <p:nvPr/>
        </p:nvSpPr>
        <p:spPr>
          <a:xfrm>
            <a:off x="2919351" y="1970534"/>
            <a:ext cx="6489018" cy="585100"/>
          </a:xfrm>
          <a:prstGeom prst="curvedDownArrow">
            <a:avLst>
              <a:gd name="adj1" fmla="val 0"/>
              <a:gd name="adj2" fmla="val 25064"/>
              <a:gd name="adj3" fmla="val 15580"/>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solidFill>
                <a:schemeClr val="tx1"/>
              </a:solidFill>
            </a:endParaRPr>
          </a:p>
        </p:txBody>
      </p:sp>
      <p:cxnSp>
        <p:nvCxnSpPr>
          <p:cNvPr id="18" name="Straight Arrow Connector 38">
            <a:extLst>
              <a:ext uri="{FF2B5EF4-FFF2-40B4-BE49-F238E27FC236}">
                <a16:creationId xmlns:a16="http://schemas.microsoft.com/office/drawing/2014/main" id="{D7644093-52ED-C909-97D8-4CB53CB827EE}"/>
              </a:ext>
              <a:ext uri="{C183D7F6-B498-43B3-948B-1728B52AA6E4}">
                <adec:decorative xmlns:adec="http://schemas.microsoft.com/office/drawing/2017/decorative" val="1"/>
              </a:ext>
            </a:extLst>
          </p:cNvPr>
          <p:cNvCxnSpPr/>
          <p:nvPr/>
        </p:nvCxnSpPr>
        <p:spPr>
          <a:xfrm flipV="1">
            <a:off x="4023394" y="3011985"/>
            <a:ext cx="630983" cy="11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38">
            <a:extLst>
              <a:ext uri="{FF2B5EF4-FFF2-40B4-BE49-F238E27FC236}">
                <a16:creationId xmlns:a16="http://schemas.microsoft.com/office/drawing/2014/main" id="{0D4A9F15-9995-D996-1C0C-70D83349807C}"/>
              </a:ext>
              <a:ext uri="{C183D7F6-B498-43B3-948B-1728B52AA6E4}">
                <adec:decorative xmlns:adec="http://schemas.microsoft.com/office/drawing/2017/decorative" val="1"/>
              </a:ext>
            </a:extLst>
          </p:cNvPr>
          <p:cNvCxnSpPr/>
          <p:nvPr/>
        </p:nvCxnSpPr>
        <p:spPr>
          <a:xfrm flipV="1">
            <a:off x="4024858" y="3539960"/>
            <a:ext cx="630983" cy="11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38">
            <a:extLst>
              <a:ext uri="{FF2B5EF4-FFF2-40B4-BE49-F238E27FC236}">
                <a16:creationId xmlns:a16="http://schemas.microsoft.com/office/drawing/2014/main" id="{545C001E-076A-91CF-1E42-884A14C1D9FD}"/>
              </a:ext>
              <a:ext uri="{C183D7F6-B498-43B3-948B-1728B52AA6E4}">
                <adec:decorative xmlns:adec="http://schemas.microsoft.com/office/drawing/2017/decorative" val="1"/>
              </a:ext>
            </a:extLst>
          </p:cNvPr>
          <p:cNvCxnSpPr/>
          <p:nvPr/>
        </p:nvCxnSpPr>
        <p:spPr>
          <a:xfrm flipV="1">
            <a:off x="4014131" y="4095965"/>
            <a:ext cx="630983" cy="11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39">
            <a:extLst>
              <a:ext uri="{FF2B5EF4-FFF2-40B4-BE49-F238E27FC236}">
                <a16:creationId xmlns:a16="http://schemas.microsoft.com/office/drawing/2014/main" id="{11FDA73D-DA1A-D557-5343-E815CED15394}"/>
              </a:ext>
              <a:ext uri="{C183D7F6-B498-43B3-948B-1728B52AA6E4}">
                <adec:decorative xmlns:adec="http://schemas.microsoft.com/office/drawing/2017/decorative" val="1"/>
              </a:ext>
            </a:extLst>
          </p:cNvPr>
          <p:cNvCxnSpPr/>
          <p:nvPr/>
        </p:nvCxnSpPr>
        <p:spPr>
          <a:xfrm flipV="1">
            <a:off x="4021562" y="4651970"/>
            <a:ext cx="630983" cy="11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39">
            <a:extLst>
              <a:ext uri="{FF2B5EF4-FFF2-40B4-BE49-F238E27FC236}">
                <a16:creationId xmlns:a16="http://schemas.microsoft.com/office/drawing/2014/main" id="{1E349F35-C34E-218F-9375-07314FED7826}"/>
              </a:ext>
              <a:ext uri="{C183D7F6-B498-43B3-948B-1728B52AA6E4}">
                <adec:decorative xmlns:adec="http://schemas.microsoft.com/office/drawing/2017/decorative" val="1"/>
              </a:ext>
            </a:extLst>
          </p:cNvPr>
          <p:cNvCxnSpPr/>
          <p:nvPr/>
        </p:nvCxnSpPr>
        <p:spPr>
          <a:xfrm flipV="1">
            <a:off x="4021562" y="5196016"/>
            <a:ext cx="630983" cy="11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25">
            <a:extLst>
              <a:ext uri="{FF2B5EF4-FFF2-40B4-BE49-F238E27FC236}">
                <a16:creationId xmlns:a16="http://schemas.microsoft.com/office/drawing/2014/main" id="{8F787674-DF50-CB05-343E-8492FFED3C68}"/>
              </a:ext>
            </a:extLst>
          </p:cNvPr>
          <p:cNvSpPr txBox="1"/>
          <p:nvPr/>
        </p:nvSpPr>
        <p:spPr>
          <a:xfrm>
            <a:off x="4817970" y="2811929"/>
            <a:ext cx="2556060" cy="400110"/>
          </a:xfrm>
          <a:prstGeom prst="rect">
            <a:avLst/>
          </a:prstGeom>
          <a:noFill/>
          <a:ln w="38100">
            <a:solidFill>
              <a:schemeClr val="bg1">
                <a:lumMod val="75000"/>
              </a:schemeClr>
            </a:solidFill>
          </a:ln>
        </p:spPr>
        <p:txBody>
          <a:bodyPr wrap="square" rtlCol="0">
            <a:spAutoFit/>
          </a:bodyPr>
          <a:lstStyle/>
          <a:p>
            <a:pPr algn="ctr"/>
            <a:r>
              <a:rPr lang="en-GB" sz="2000" dirty="0">
                <a:latin typeface="Calibri" panose="020F0502020204030204" pitchFamily="34" charset="0"/>
                <a:cs typeface="Calibri" panose="020F0502020204030204" pitchFamily="34" charset="0"/>
              </a:rPr>
              <a:t>Attitudes / trust</a:t>
            </a:r>
          </a:p>
        </p:txBody>
      </p:sp>
      <p:sp>
        <p:nvSpPr>
          <p:cNvPr id="17" name="TextBox 25">
            <a:extLst>
              <a:ext uri="{FF2B5EF4-FFF2-40B4-BE49-F238E27FC236}">
                <a16:creationId xmlns:a16="http://schemas.microsoft.com/office/drawing/2014/main" id="{0477DCC9-54DB-DDCD-357E-33E6CC0CEAF0}"/>
              </a:ext>
            </a:extLst>
          </p:cNvPr>
          <p:cNvSpPr txBox="1"/>
          <p:nvPr/>
        </p:nvSpPr>
        <p:spPr>
          <a:xfrm>
            <a:off x="4817031" y="3373420"/>
            <a:ext cx="2561125" cy="398943"/>
          </a:xfrm>
          <a:prstGeom prst="rect">
            <a:avLst/>
          </a:prstGeom>
          <a:noFill/>
          <a:ln w="38100">
            <a:solidFill>
              <a:schemeClr val="bg1">
                <a:lumMod val="75000"/>
              </a:schemeClr>
            </a:solidFill>
          </a:ln>
        </p:spPr>
        <p:txBody>
          <a:bodyPr wrap="square" rtlCol="0">
            <a:spAutoFit/>
          </a:bodyPr>
          <a:lstStyle/>
          <a:p>
            <a:pPr algn="ctr"/>
            <a:r>
              <a:rPr lang="en-GB" sz="2000" dirty="0">
                <a:latin typeface="Calibri" panose="020F0502020204030204" pitchFamily="34" charset="0"/>
                <a:cs typeface="Calibri" panose="020F0502020204030204" pitchFamily="34" charset="0"/>
              </a:rPr>
              <a:t>Help of interviewer</a:t>
            </a:r>
          </a:p>
        </p:txBody>
      </p:sp>
      <p:sp>
        <p:nvSpPr>
          <p:cNvPr id="11" name="TextBox 26" descr="Highlight &quot;cognitive processing&quot;">
            <a:extLst>
              <a:ext uri="{FF2B5EF4-FFF2-40B4-BE49-F238E27FC236}">
                <a16:creationId xmlns:a16="http://schemas.microsoft.com/office/drawing/2014/main" id="{EC64B68B-D352-2CAE-1832-E9747EC0D913}"/>
              </a:ext>
            </a:extLst>
          </p:cNvPr>
          <p:cNvSpPr txBox="1"/>
          <p:nvPr/>
        </p:nvSpPr>
        <p:spPr>
          <a:xfrm>
            <a:off x="4811966" y="3925792"/>
            <a:ext cx="2561125" cy="400110"/>
          </a:xfrm>
          <a:prstGeom prst="rect">
            <a:avLst/>
          </a:prstGeom>
          <a:solidFill>
            <a:srgbClr val="95B3D7"/>
          </a:solidFill>
          <a:ln w="38100">
            <a:solidFill>
              <a:schemeClr val="bg1">
                <a:lumMod val="75000"/>
              </a:schemeClr>
            </a:solidFill>
          </a:ln>
        </p:spPr>
        <p:txBody>
          <a:bodyPr wrap="square" rtlCol="0">
            <a:spAutoFit/>
          </a:bodyPr>
          <a:lstStyle/>
          <a:p>
            <a:pPr algn="ctr"/>
            <a:r>
              <a:rPr lang="de-DE" sz="2000" dirty="0">
                <a:latin typeface="Calibri" panose="020F0502020204030204" pitchFamily="34" charset="0"/>
                <a:cs typeface="Calibri" panose="020F0502020204030204" pitchFamily="34" charset="0"/>
              </a:rPr>
              <a:t>Cognitive processing</a:t>
            </a:r>
          </a:p>
        </p:txBody>
      </p:sp>
      <p:sp>
        <p:nvSpPr>
          <p:cNvPr id="9" name="TextBox 25">
            <a:extLst>
              <a:ext uri="{FF2B5EF4-FFF2-40B4-BE49-F238E27FC236}">
                <a16:creationId xmlns:a16="http://schemas.microsoft.com/office/drawing/2014/main" id="{F7012C80-8E77-5194-2D15-1719C17912DB}"/>
              </a:ext>
            </a:extLst>
          </p:cNvPr>
          <p:cNvSpPr txBox="1"/>
          <p:nvPr/>
        </p:nvSpPr>
        <p:spPr>
          <a:xfrm>
            <a:off x="4817030" y="4484846"/>
            <a:ext cx="2556060" cy="400110"/>
          </a:xfrm>
          <a:prstGeom prst="rect">
            <a:avLst/>
          </a:prstGeom>
          <a:noFill/>
          <a:ln w="38100">
            <a:solidFill>
              <a:schemeClr val="bg1">
                <a:lumMod val="75000"/>
              </a:schemeClr>
            </a:solidFill>
          </a:ln>
        </p:spPr>
        <p:txBody>
          <a:bodyPr wrap="square" rtlCol="0">
            <a:spAutoFit/>
          </a:bodyPr>
          <a:lstStyle/>
          <a:p>
            <a:pPr algn="ctr"/>
            <a:r>
              <a:rPr lang="de-DE" sz="2000" dirty="0">
                <a:latin typeface="Calibri" panose="020F0502020204030204" pitchFamily="34" charset="0"/>
                <a:cs typeface="Calibri" panose="020F0502020204030204" pitchFamily="34" charset="0"/>
              </a:rPr>
              <a:t>Device used </a:t>
            </a:r>
          </a:p>
        </p:txBody>
      </p:sp>
      <p:sp>
        <p:nvSpPr>
          <p:cNvPr id="2" name="TextBox 25">
            <a:extLst>
              <a:ext uri="{FF2B5EF4-FFF2-40B4-BE49-F238E27FC236}">
                <a16:creationId xmlns:a16="http://schemas.microsoft.com/office/drawing/2014/main" id="{32E789E0-2622-27C7-48D6-8CC6F9436701}"/>
              </a:ext>
            </a:extLst>
          </p:cNvPr>
          <p:cNvSpPr txBox="1"/>
          <p:nvPr/>
        </p:nvSpPr>
        <p:spPr>
          <a:xfrm>
            <a:off x="4817030" y="5028892"/>
            <a:ext cx="2556060" cy="400110"/>
          </a:xfrm>
          <a:prstGeom prst="rect">
            <a:avLst/>
          </a:prstGeom>
          <a:noFill/>
          <a:ln w="38100">
            <a:solidFill>
              <a:schemeClr val="bg1">
                <a:lumMod val="75000"/>
              </a:schemeClr>
            </a:solidFill>
          </a:ln>
        </p:spPr>
        <p:txBody>
          <a:bodyPr wrap="square" rtlCol="0">
            <a:spAutoFit/>
          </a:bodyPr>
          <a:lstStyle/>
          <a:p>
            <a:pPr algn="ctr"/>
            <a:r>
              <a:rPr lang="de-DE" sz="2000" dirty="0">
                <a:latin typeface="Calibri" panose="020F0502020204030204" pitchFamily="34" charset="0"/>
                <a:cs typeface="Calibri" panose="020F0502020204030204" pitchFamily="34" charset="0"/>
              </a:rPr>
              <a:t>Social pressure</a:t>
            </a:r>
          </a:p>
        </p:txBody>
      </p:sp>
      <p:cxnSp>
        <p:nvCxnSpPr>
          <p:cNvPr id="20" name="Straight Arrow Connector 12">
            <a:extLst>
              <a:ext uri="{FF2B5EF4-FFF2-40B4-BE49-F238E27FC236}">
                <a16:creationId xmlns:a16="http://schemas.microsoft.com/office/drawing/2014/main" id="{055D31CE-FCEA-5914-569B-BB73EB4F8FBD}"/>
              </a:ext>
              <a:ext uri="{C183D7F6-B498-43B3-948B-1728B52AA6E4}">
                <adec:decorative xmlns:adec="http://schemas.microsoft.com/office/drawing/2017/decorative" val="1"/>
              </a:ext>
            </a:extLst>
          </p:cNvPr>
          <p:cNvCxnSpPr/>
          <p:nvPr/>
        </p:nvCxnSpPr>
        <p:spPr>
          <a:xfrm flipV="1">
            <a:off x="7534282" y="3053911"/>
            <a:ext cx="630983" cy="11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12">
            <a:extLst>
              <a:ext uri="{FF2B5EF4-FFF2-40B4-BE49-F238E27FC236}">
                <a16:creationId xmlns:a16="http://schemas.microsoft.com/office/drawing/2014/main" id="{829BE8C8-00FE-88BC-7241-1D191E3AED2B}"/>
              </a:ext>
              <a:ext uri="{C183D7F6-B498-43B3-948B-1728B52AA6E4}">
                <adec:decorative xmlns:adec="http://schemas.microsoft.com/office/drawing/2017/decorative" val="1"/>
              </a:ext>
            </a:extLst>
          </p:cNvPr>
          <p:cNvCxnSpPr/>
          <p:nvPr/>
        </p:nvCxnSpPr>
        <p:spPr>
          <a:xfrm flipV="1">
            <a:off x="7534279" y="3572892"/>
            <a:ext cx="630983" cy="11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37">
            <a:extLst>
              <a:ext uri="{FF2B5EF4-FFF2-40B4-BE49-F238E27FC236}">
                <a16:creationId xmlns:a16="http://schemas.microsoft.com/office/drawing/2014/main" id="{33004CA9-2923-3DD8-1123-2C7AFC92D873}"/>
              </a:ext>
              <a:ext uri="{C183D7F6-B498-43B3-948B-1728B52AA6E4}">
                <adec:decorative xmlns:adec="http://schemas.microsoft.com/office/drawing/2017/decorative" val="1"/>
              </a:ext>
            </a:extLst>
          </p:cNvPr>
          <p:cNvCxnSpPr/>
          <p:nvPr/>
        </p:nvCxnSpPr>
        <p:spPr>
          <a:xfrm flipV="1">
            <a:off x="7534280" y="4116938"/>
            <a:ext cx="630983" cy="11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12">
            <a:extLst>
              <a:ext uri="{FF2B5EF4-FFF2-40B4-BE49-F238E27FC236}">
                <a16:creationId xmlns:a16="http://schemas.microsoft.com/office/drawing/2014/main" id="{62E45799-08A6-1552-FEBE-4691534558B0}"/>
              </a:ext>
              <a:ext uri="{C183D7F6-B498-43B3-948B-1728B52AA6E4}">
                <adec:decorative xmlns:adec="http://schemas.microsoft.com/office/drawing/2017/decorative" val="1"/>
              </a:ext>
            </a:extLst>
          </p:cNvPr>
          <p:cNvCxnSpPr/>
          <p:nvPr/>
        </p:nvCxnSpPr>
        <p:spPr>
          <a:xfrm flipV="1">
            <a:off x="7534281" y="4651970"/>
            <a:ext cx="630983" cy="11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12">
            <a:extLst>
              <a:ext uri="{FF2B5EF4-FFF2-40B4-BE49-F238E27FC236}">
                <a16:creationId xmlns:a16="http://schemas.microsoft.com/office/drawing/2014/main" id="{09177EA7-57F8-1224-823C-5D8BF112513E}"/>
              </a:ext>
              <a:ext uri="{C183D7F6-B498-43B3-948B-1728B52AA6E4}">
                <adec:decorative xmlns:adec="http://schemas.microsoft.com/office/drawing/2017/decorative" val="1"/>
              </a:ext>
            </a:extLst>
          </p:cNvPr>
          <p:cNvCxnSpPr/>
          <p:nvPr/>
        </p:nvCxnSpPr>
        <p:spPr>
          <a:xfrm flipV="1">
            <a:off x="7534281" y="5196016"/>
            <a:ext cx="630983" cy="11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5">
            <a:extLst>
              <a:ext uri="{FF2B5EF4-FFF2-40B4-BE49-F238E27FC236}">
                <a16:creationId xmlns:a16="http://schemas.microsoft.com/office/drawing/2014/main" id="{F925DF65-7CD4-0D86-B74E-9F54FDFD3CDC}"/>
              </a:ext>
            </a:extLst>
          </p:cNvPr>
          <p:cNvSpPr txBox="1"/>
          <p:nvPr/>
        </p:nvSpPr>
        <p:spPr>
          <a:xfrm>
            <a:off x="8328249" y="2708920"/>
            <a:ext cx="2049589" cy="2677656"/>
          </a:xfrm>
          <a:prstGeom prst="rect">
            <a:avLst/>
          </a:prstGeom>
          <a:noFill/>
          <a:ln w="76200">
            <a:solidFill>
              <a:schemeClr val="bg1">
                <a:lumMod val="75000"/>
              </a:schemeClr>
            </a:solidFill>
          </a:ln>
        </p:spPr>
        <p:txBody>
          <a:bodyPr wrap="square" rtlCol="0">
            <a:spAutoFit/>
          </a:bodyPr>
          <a:lstStyle/>
          <a:p>
            <a:pPr algn="ctr"/>
            <a:endParaRPr lang="de-DE" dirty="0">
              <a:latin typeface="+mn-lt"/>
              <a:cs typeface="Times New Roman" panose="02020603050405020304" pitchFamily="18" charset="0"/>
            </a:endParaRPr>
          </a:p>
          <a:p>
            <a:pPr algn="ctr"/>
            <a:r>
              <a:rPr lang="de-DE" dirty="0">
                <a:latin typeface="+mn-lt"/>
                <a:cs typeface="Times New Roman" panose="02020603050405020304" pitchFamily="18" charset="0"/>
              </a:rPr>
              <a:t>CONSENT:</a:t>
            </a:r>
          </a:p>
          <a:p>
            <a:pPr algn="ctr"/>
            <a:endParaRPr lang="de-DE" dirty="0">
              <a:solidFill>
                <a:schemeClr val="bg1">
                  <a:lumMod val="50000"/>
                </a:schemeClr>
              </a:solidFill>
              <a:latin typeface="Calibri" panose="020F0502020204030204" pitchFamily="34" charset="0"/>
              <a:cs typeface="Calibri" panose="020F0502020204030204" pitchFamily="34" charset="0"/>
            </a:endParaRPr>
          </a:p>
          <a:p>
            <a:pPr algn="ctr"/>
            <a:r>
              <a:rPr lang="de-DE" dirty="0">
                <a:solidFill>
                  <a:schemeClr val="bg1">
                    <a:lumMod val="50000"/>
                  </a:schemeClr>
                </a:solidFill>
                <a:latin typeface="Calibri" panose="020F0502020204030204" pitchFamily="34" charset="0"/>
                <a:cs typeface="Calibri" panose="020F0502020204030204" pitchFamily="34" charset="0"/>
              </a:rPr>
              <a:t>Rate &amp;</a:t>
            </a:r>
          </a:p>
          <a:p>
            <a:pPr algn="ctr"/>
            <a:r>
              <a:rPr lang="de-DE" dirty="0">
                <a:solidFill>
                  <a:schemeClr val="bg1">
                    <a:lumMod val="50000"/>
                  </a:schemeClr>
                </a:solidFill>
                <a:latin typeface="Calibri" panose="020F0502020204030204" pitchFamily="34" charset="0"/>
                <a:cs typeface="Calibri" panose="020F0502020204030204" pitchFamily="34" charset="0"/>
              </a:rPr>
              <a:t>Understanding</a:t>
            </a:r>
          </a:p>
          <a:p>
            <a:endParaRPr lang="de-DE" dirty="0">
              <a:latin typeface="+mn-lt"/>
            </a:endParaRPr>
          </a:p>
          <a:p>
            <a:endParaRPr lang="de-DE" dirty="0">
              <a:latin typeface="+mn-lt"/>
            </a:endParaRPr>
          </a:p>
        </p:txBody>
      </p:sp>
    </p:spTree>
    <p:extLst>
      <p:ext uri="{BB962C8B-B14F-4D97-AF65-F5344CB8AC3E}">
        <p14:creationId xmlns:p14="http://schemas.microsoft.com/office/powerpoint/2010/main" val="772119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17B6095-CC53-7DFE-8FE5-E5972B7C9A03}"/>
              </a:ext>
            </a:extLst>
          </p:cNvPr>
          <p:cNvSpPr>
            <a:spLocks noGrp="1"/>
          </p:cNvSpPr>
          <p:nvPr>
            <p:ph type="title"/>
          </p:nvPr>
        </p:nvSpPr>
        <p:spPr/>
        <p:txBody>
          <a:bodyPr/>
          <a:lstStyle/>
          <a:p>
            <a:r>
              <a:rPr lang="en-GB" kern="0" dirty="0"/>
              <a:t>3. Potential mechanisms:</a:t>
            </a:r>
            <a:br>
              <a:rPr lang="en-GB" kern="0" dirty="0"/>
            </a:br>
            <a:r>
              <a:rPr lang="en-GB" dirty="0">
                <a:solidFill>
                  <a:srgbClr val="626464"/>
                </a:solidFill>
                <a:latin typeface="Calibri" panose="020F0502020204030204" pitchFamily="34" charset="0"/>
                <a:cs typeface="Calibri" panose="020F0502020204030204" pitchFamily="34" charset="0"/>
              </a:rPr>
              <a:t>Cognitive processing</a:t>
            </a:r>
            <a:br>
              <a:rPr lang="en-GB" kern="0" dirty="0">
                <a:solidFill>
                  <a:srgbClr val="626464"/>
                </a:solidFill>
                <a:latin typeface="Calibri" panose="020F0502020204030204" pitchFamily="34" charset="0"/>
                <a:cs typeface="Calibri" panose="020F0502020204030204" pitchFamily="34" charset="0"/>
              </a:rPr>
            </a:br>
            <a:endParaRPr lang="en-GB" dirty="0"/>
          </a:p>
        </p:txBody>
      </p:sp>
      <p:sp>
        <p:nvSpPr>
          <p:cNvPr id="2" name="Content Placeholder 1">
            <a:extLst>
              <a:ext uri="{FF2B5EF4-FFF2-40B4-BE49-F238E27FC236}">
                <a16:creationId xmlns:a16="http://schemas.microsoft.com/office/drawing/2014/main" id="{6CA77603-7825-24FF-4C09-6790505C68E7}"/>
              </a:ext>
            </a:extLst>
          </p:cNvPr>
          <p:cNvSpPr>
            <a:spLocks noGrp="1"/>
          </p:cNvSpPr>
          <p:nvPr>
            <p:ph idx="1"/>
          </p:nvPr>
        </p:nvSpPr>
        <p:spPr/>
        <p:txBody>
          <a:bodyPr>
            <a:normAutofit/>
          </a:bodyPr>
          <a:lstStyle/>
          <a:p>
            <a:r>
              <a:rPr lang="en-GB" sz="2400" dirty="0"/>
              <a:t>Qualitative interviews </a:t>
            </a:r>
            <a:r>
              <a:rPr lang="en-GB" sz="2400" dirty="0">
                <a:cs typeface="Calibri" panose="020F0502020204030204" pitchFamily="34" charset="0"/>
              </a:rPr>
              <a:t>(Beninger et al 2017) </a:t>
            </a:r>
            <a:r>
              <a:rPr lang="en-GB" sz="2400" dirty="0"/>
              <a:t>:</a:t>
            </a:r>
          </a:p>
          <a:p>
            <a:endParaRPr lang="en-GB" sz="2400" dirty="0"/>
          </a:p>
          <a:p>
            <a:pPr lvl="1"/>
            <a:r>
              <a:rPr lang="en-GB" sz="2400" dirty="0">
                <a:effectLst/>
                <a:ea typeface="Times New Roman" panose="02020603050405020304" pitchFamily="18" charset="0"/>
                <a:cs typeface="Times New Roman" panose="02020603050405020304" pitchFamily="18" charset="0"/>
              </a:rPr>
              <a:t>"Because the impact isn't as great is it, if you read something online. It's like, you know, </a:t>
            </a:r>
            <a:r>
              <a:rPr lang="en-GB" sz="2400" b="1" dirty="0">
                <a:effectLst/>
                <a:ea typeface="Times New Roman" panose="02020603050405020304" pitchFamily="18" charset="0"/>
                <a:cs typeface="Times New Roman" panose="02020603050405020304" pitchFamily="18" charset="0"/>
              </a:rPr>
              <a:t>it's like reading an email at work - you might not take that information in</a:t>
            </a:r>
            <a:r>
              <a:rPr lang="en-GB" sz="2400" dirty="0">
                <a:effectLst/>
                <a:ea typeface="Times New Roman" panose="02020603050405020304" pitchFamily="18" charset="0"/>
                <a:cs typeface="Times New Roman" panose="02020603050405020304" pitchFamily="18" charset="0"/>
              </a:rPr>
              <a:t>. But when you're doing it face to face, and you're sitting there, you know, I'm going to read this, aren't I, because you just asked me to."</a:t>
            </a:r>
            <a:endParaRPr lang="en-GB" sz="2400" dirty="0"/>
          </a:p>
        </p:txBody>
      </p:sp>
    </p:spTree>
    <p:extLst>
      <p:ext uri="{BB962C8B-B14F-4D97-AF65-F5344CB8AC3E}">
        <p14:creationId xmlns:p14="http://schemas.microsoft.com/office/powerpoint/2010/main" val="13452375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8AD78-5D87-4EB3-B71C-626955503FBC}"/>
              </a:ext>
            </a:extLst>
          </p:cNvPr>
          <p:cNvSpPr>
            <a:spLocks noGrp="1"/>
          </p:cNvSpPr>
          <p:nvPr>
            <p:ph type="title"/>
          </p:nvPr>
        </p:nvSpPr>
        <p:spPr/>
        <p:txBody>
          <a:bodyPr>
            <a:normAutofit fontScale="90000"/>
          </a:bodyPr>
          <a:lstStyle/>
          <a:p>
            <a:r>
              <a:rPr lang="en-GB" dirty="0"/>
              <a:t>Simplifying the question leads to increased understanding… but not higher consent</a:t>
            </a:r>
          </a:p>
        </p:txBody>
      </p:sp>
      <p:sp>
        <p:nvSpPr>
          <p:cNvPr id="3" name="Content Placeholder 2">
            <a:extLst>
              <a:ext uri="{FF2B5EF4-FFF2-40B4-BE49-F238E27FC236}">
                <a16:creationId xmlns:a16="http://schemas.microsoft.com/office/drawing/2014/main" id="{0057945F-14CC-4EA5-A156-0ACCD947C72E}"/>
              </a:ext>
            </a:extLst>
          </p:cNvPr>
          <p:cNvSpPr>
            <a:spLocks noGrp="1"/>
          </p:cNvSpPr>
          <p:nvPr>
            <p:ph idx="1"/>
          </p:nvPr>
        </p:nvSpPr>
        <p:spPr>
          <a:xfrm>
            <a:off x="508000" y="1981200"/>
            <a:ext cx="7172176" cy="3175992"/>
          </a:xfrm>
        </p:spPr>
        <p:txBody>
          <a:bodyPr>
            <a:normAutofit fontScale="92500" lnSpcReduction="10000"/>
          </a:bodyPr>
          <a:lstStyle/>
          <a:p>
            <a:r>
              <a:rPr lang="en-GB" sz="2200" dirty="0"/>
              <a:t>Standard wording</a:t>
            </a:r>
          </a:p>
          <a:p>
            <a:pPr lvl="1"/>
            <a:r>
              <a:rPr lang="en-GB" sz="2200" dirty="0"/>
              <a:t>UKHLS consent question (tax records)</a:t>
            </a:r>
          </a:p>
          <a:p>
            <a:pPr lvl="1"/>
            <a:r>
              <a:rPr lang="en-GB" sz="2200" dirty="0"/>
              <a:t>Reading difficulty: </a:t>
            </a:r>
            <a:r>
              <a:rPr lang="en-GB" sz="2200" dirty="0">
                <a:effectLst/>
                <a:ea typeface="Calibri" panose="020F0502020204030204" pitchFamily="34" charset="0"/>
                <a:cs typeface="Arial" panose="020B0604020202020204" pitchFamily="34" charset="0"/>
              </a:rPr>
              <a:t>Flesch-Kincaid Grade </a:t>
            </a:r>
            <a:r>
              <a:rPr lang="en-GB" sz="2200" dirty="0">
                <a:ea typeface="Calibri" panose="020F0502020204030204" pitchFamily="34" charset="0"/>
                <a:cs typeface="Arial" panose="020B0604020202020204" pitchFamily="34" charset="0"/>
              </a:rPr>
              <a:t>level = 14.5</a:t>
            </a:r>
            <a:endParaRPr lang="en-GB" sz="2200" dirty="0"/>
          </a:p>
          <a:p>
            <a:r>
              <a:rPr lang="en-GB" sz="2200" dirty="0"/>
              <a:t>Easy wording</a:t>
            </a:r>
          </a:p>
          <a:p>
            <a:pPr lvl="1"/>
            <a:r>
              <a:rPr lang="en-GB" sz="2200" dirty="0"/>
              <a:t>Lower reading difficulty: 8.2</a:t>
            </a:r>
          </a:p>
          <a:p>
            <a:pPr lvl="1"/>
            <a:r>
              <a:rPr lang="en-GB" sz="2200" dirty="0"/>
              <a:t>Shorter sentences, shorter words, no passive sentences</a:t>
            </a:r>
          </a:p>
          <a:p>
            <a:pPr lvl="1"/>
            <a:r>
              <a:rPr lang="en-GB" sz="2200" dirty="0"/>
              <a:t>Results from qualitative interviews</a:t>
            </a:r>
          </a:p>
          <a:p>
            <a:pPr lvl="1"/>
            <a:r>
              <a:rPr lang="en-GB" sz="2200" dirty="0"/>
              <a:t>Text broken up into bullet points</a:t>
            </a:r>
          </a:p>
        </p:txBody>
      </p:sp>
      <p:sp>
        <p:nvSpPr>
          <p:cNvPr id="4" name="Content Placeholder 3">
            <a:extLst>
              <a:ext uri="{FF2B5EF4-FFF2-40B4-BE49-F238E27FC236}">
                <a16:creationId xmlns:a16="http://schemas.microsoft.com/office/drawing/2014/main" id="{AA8F289F-5816-424D-B58D-F723623B6CE3}"/>
              </a:ext>
            </a:extLst>
          </p:cNvPr>
          <p:cNvSpPr>
            <a:spLocks noGrp="1"/>
          </p:cNvSpPr>
          <p:nvPr>
            <p:ph sz="half" idx="4294967295"/>
          </p:nvPr>
        </p:nvSpPr>
        <p:spPr>
          <a:xfrm>
            <a:off x="7824192" y="2420888"/>
            <a:ext cx="4032448" cy="2633228"/>
          </a:xfrm>
          <a:ln>
            <a:solidFill>
              <a:schemeClr val="tx1"/>
            </a:solidFill>
          </a:ln>
        </p:spPr>
        <p:txBody>
          <a:bodyPr>
            <a:normAutofit/>
          </a:bodyPr>
          <a:lstStyle/>
          <a:p>
            <a:pPr marL="0" indent="0">
              <a:buNone/>
            </a:pPr>
            <a:r>
              <a:rPr lang="en-GB" dirty="0"/>
              <a:t>Easy wording</a:t>
            </a:r>
          </a:p>
          <a:p>
            <a:pPr marL="800100" lvl="1" indent="-342900">
              <a:buFont typeface="Arial" panose="020B0604020202020204" pitchFamily="34" charset="0"/>
              <a:buChar char="•"/>
            </a:pPr>
            <a:r>
              <a:rPr lang="en-GB" dirty="0">
                <a:solidFill>
                  <a:schemeClr val="tx1"/>
                </a:solidFill>
              </a:rPr>
              <a:t>Increased understanding</a:t>
            </a:r>
          </a:p>
          <a:p>
            <a:pPr marL="800100" lvl="1" indent="-342900">
              <a:buFont typeface="Arial" panose="020B0604020202020204" pitchFamily="34" charset="0"/>
              <a:buChar char="•"/>
            </a:pPr>
            <a:r>
              <a:rPr lang="en-GB" dirty="0">
                <a:solidFill>
                  <a:schemeClr val="tx1"/>
                </a:solidFill>
              </a:rPr>
              <a:t>No effect on consent</a:t>
            </a:r>
          </a:p>
          <a:p>
            <a:pPr marL="800100" lvl="1" indent="-342900">
              <a:buFont typeface="Arial" panose="020B0604020202020204" pitchFamily="34" charset="0"/>
              <a:buChar char="•"/>
            </a:pPr>
            <a:r>
              <a:rPr lang="en-GB" dirty="0">
                <a:solidFill>
                  <a:schemeClr val="tx1"/>
                </a:solidFill>
              </a:rPr>
              <a:t>No interaction with allocated mode</a:t>
            </a:r>
          </a:p>
          <a:p>
            <a:pPr lvl="1"/>
            <a:endParaRPr lang="en-GB" dirty="0"/>
          </a:p>
          <a:p>
            <a:pPr lvl="1"/>
            <a:endParaRPr lang="en-GB" dirty="0"/>
          </a:p>
        </p:txBody>
      </p:sp>
      <p:sp>
        <p:nvSpPr>
          <p:cNvPr id="5" name="Rectangle 4">
            <a:extLst>
              <a:ext uri="{FF2B5EF4-FFF2-40B4-BE49-F238E27FC236}">
                <a16:creationId xmlns:a16="http://schemas.microsoft.com/office/drawing/2014/main" id="{CFB4FDFC-6303-4AC0-8B5F-F5FC0CB7D710}"/>
              </a:ext>
            </a:extLst>
          </p:cNvPr>
          <p:cNvSpPr/>
          <p:nvPr/>
        </p:nvSpPr>
        <p:spPr bwMode="auto">
          <a:xfrm>
            <a:off x="2001472" y="5295410"/>
            <a:ext cx="8189056" cy="864096"/>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GB" b="1" dirty="0">
                <a:solidFill>
                  <a:schemeClr val="bg1"/>
                </a:solidFill>
                <a:latin typeface="+mn-lt"/>
              </a:rPr>
              <a:t>Increasing understanding did not increase consent</a:t>
            </a:r>
          </a:p>
          <a:p>
            <a:r>
              <a:rPr lang="en-GB" b="1" dirty="0">
                <a:solidFill>
                  <a:schemeClr val="bg1"/>
                </a:solidFill>
                <a:latin typeface="+mn-lt"/>
              </a:rPr>
              <a:t>Easier wording did not reduce mode effect on consent</a:t>
            </a:r>
          </a:p>
        </p:txBody>
      </p:sp>
      <p:sp>
        <p:nvSpPr>
          <p:cNvPr id="6" name="TextBox 5">
            <a:extLst>
              <a:ext uri="{FF2B5EF4-FFF2-40B4-BE49-F238E27FC236}">
                <a16:creationId xmlns:a16="http://schemas.microsoft.com/office/drawing/2014/main" id="{2B3FB05C-8D76-C514-A1FE-5EA7E933D5BA}"/>
              </a:ext>
            </a:extLst>
          </p:cNvPr>
          <p:cNvSpPr txBox="1"/>
          <p:nvPr/>
        </p:nvSpPr>
        <p:spPr>
          <a:xfrm>
            <a:off x="9840416" y="6400800"/>
            <a:ext cx="2160240" cy="369332"/>
          </a:xfrm>
          <a:prstGeom prst="rect">
            <a:avLst/>
          </a:prstGeom>
          <a:noFill/>
        </p:spPr>
        <p:txBody>
          <a:bodyPr wrap="square" rtlCol="0">
            <a:spAutoFit/>
          </a:bodyPr>
          <a:lstStyle/>
          <a:p>
            <a:r>
              <a:rPr lang="en-GB" sz="1800" dirty="0">
                <a:ea typeface="Times New Roman" panose="02020603050405020304" pitchFamily="18" charset="0"/>
                <a:cs typeface="Calibri" panose="020F0502020204030204" pitchFamily="34" charset="0"/>
              </a:rPr>
              <a:t>J</a:t>
            </a:r>
            <a:r>
              <a:rPr lang="de-DE" sz="1800" dirty="0">
                <a:ea typeface="Times New Roman" panose="02020603050405020304" pitchFamily="18" charset="0"/>
                <a:cs typeface="Calibri" panose="020F0502020204030204" pitchFamily="34" charset="0"/>
              </a:rPr>
              <a:t>äckle</a:t>
            </a:r>
            <a:r>
              <a:rPr lang="en-GB" sz="1800" dirty="0">
                <a:ea typeface="Times New Roman" panose="02020603050405020304" pitchFamily="18" charset="0"/>
                <a:cs typeface="Calibri" panose="020F0502020204030204" pitchFamily="34" charset="0"/>
              </a:rPr>
              <a:t> et al (2022)</a:t>
            </a:r>
            <a:endParaRPr lang="en-GB" sz="1800" dirty="0"/>
          </a:p>
        </p:txBody>
      </p:sp>
    </p:spTree>
    <p:extLst>
      <p:ext uri="{BB962C8B-B14F-4D97-AF65-F5344CB8AC3E}">
        <p14:creationId xmlns:p14="http://schemas.microsoft.com/office/powerpoint/2010/main" val="576292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bg/>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5"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5C016-FE51-666E-E42B-2BC6D92E3D1C}"/>
              </a:ext>
            </a:extLst>
          </p:cNvPr>
          <p:cNvSpPr>
            <a:spLocks noGrp="1"/>
          </p:cNvSpPr>
          <p:nvPr>
            <p:ph type="title"/>
          </p:nvPr>
        </p:nvSpPr>
        <p:spPr/>
        <p:txBody>
          <a:bodyPr>
            <a:normAutofit fontScale="90000"/>
          </a:bodyPr>
          <a:lstStyle/>
          <a:p>
            <a:r>
              <a:rPr lang="en-GB" dirty="0"/>
              <a:t>Respondents understand the request less when answering online</a:t>
            </a:r>
          </a:p>
        </p:txBody>
      </p:sp>
      <p:sp>
        <p:nvSpPr>
          <p:cNvPr id="3" name="Content Placeholder 2">
            <a:extLst>
              <a:ext uri="{FF2B5EF4-FFF2-40B4-BE49-F238E27FC236}">
                <a16:creationId xmlns:a16="http://schemas.microsoft.com/office/drawing/2014/main" id="{BA663F7D-EEA3-4EA2-4692-984509BC4135}"/>
              </a:ext>
            </a:extLst>
          </p:cNvPr>
          <p:cNvSpPr>
            <a:spLocks noGrp="1"/>
          </p:cNvSpPr>
          <p:nvPr>
            <p:ph idx="1"/>
          </p:nvPr>
        </p:nvSpPr>
        <p:spPr>
          <a:xfrm>
            <a:off x="508000" y="2044700"/>
            <a:ext cx="6518460" cy="4114800"/>
          </a:xfrm>
        </p:spPr>
        <p:txBody>
          <a:bodyPr>
            <a:normAutofit/>
          </a:bodyPr>
          <a:lstStyle/>
          <a:p>
            <a:r>
              <a:rPr lang="en-GB" sz="2800" dirty="0"/>
              <a:t>Online vs CASI</a:t>
            </a:r>
          </a:p>
          <a:p>
            <a:r>
              <a:rPr lang="en-GB" sz="2800" dirty="0"/>
              <a:t>Subjective understanding: “How well do you think you understand what would happen with your data…”</a:t>
            </a:r>
          </a:p>
          <a:p>
            <a:r>
              <a:rPr lang="en-GB" sz="2800" dirty="0"/>
              <a:t>Objective understanding (8 true/false statements)</a:t>
            </a:r>
          </a:p>
          <a:p>
            <a:r>
              <a:rPr lang="en-GB" sz="2800" dirty="0"/>
              <a:t>But… no difference in confidence in decision</a:t>
            </a:r>
          </a:p>
        </p:txBody>
      </p:sp>
      <p:grpSp>
        <p:nvGrpSpPr>
          <p:cNvPr id="9" name="Group 8" descr="Graph showing that those who complete online were more likely to completely or mostly understood.">
            <a:extLst>
              <a:ext uri="{FF2B5EF4-FFF2-40B4-BE49-F238E27FC236}">
                <a16:creationId xmlns:a16="http://schemas.microsoft.com/office/drawing/2014/main" id="{EA9AAFAF-776A-D85B-5ECD-4D7FC0E71F39}"/>
              </a:ext>
            </a:extLst>
          </p:cNvPr>
          <p:cNvGrpSpPr/>
          <p:nvPr/>
        </p:nvGrpSpPr>
        <p:grpSpPr>
          <a:xfrm>
            <a:off x="7531100" y="1268760"/>
            <a:ext cx="3841576" cy="2361187"/>
            <a:chOff x="5438824" y="1628800"/>
            <a:chExt cx="3705176" cy="2149488"/>
          </a:xfrm>
        </p:grpSpPr>
        <p:grpSp>
          <p:nvGrpSpPr>
            <p:cNvPr id="10" name="Group 9">
              <a:extLst>
                <a:ext uri="{FF2B5EF4-FFF2-40B4-BE49-F238E27FC236}">
                  <a16:creationId xmlns:a16="http://schemas.microsoft.com/office/drawing/2014/main" id="{A727D8AE-163E-5193-B942-5B6B289296EC}"/>
                </a:ext>
              </a:extLst>
            </p:cNvPr>
            <p:cNvGrpSpPr/>
            <p:nvPr/>
          </p:nvGrpSpPr>
          <p:grpSpPr>
            <a:xfrm>
              <a:off x="5861585" y="2105776"/>
              <a:ext cx="2429622" cy="1672512"/>
              <a:chOff x="5905108" y="1756488"/>
              <a:chExt cx="2429622" cy="1672512"/>
            </a:xfrm>
          </p:grpSpPr>
          <p:graphicFrame>
            <p:nvGraphicFramePr>
              <p:cNvPr id="13" name="Chart 12">
                <a:extLst>
                  <a:ext uri="{FF2B5EF4-FFF2-40B4-BE49-F238E27FC236}">
                    <a16:creationId xmlns:a16="http://schemas.microsoft.com/office/drawing/2014/main" id="{06EB6743-2541-AD75-CBDD-187918D4CC45}"/>
                  </a:ext>
                </a:extLst>
              </p:cNvPr>
              <p:cNvGraphicFramePr>
                <a:graphicFrameLocks/>
              </p:cNvGraphicFramePr>
              <p:nvPr>
                <p:extLst>
                  <p:ext uri="{D42A27DB-BD31-4B8C-83A1-F6EECF244321}">
                    <p14:modId xmlns:p14="http://schemas.microsoft.com/office/powerpoint/2010/main" val="2691803907"/>
                  </p:ext>
                </p:extLst>
              </p:nvPr>
            </p:nvGraphicFramePr>
            <p:xfrm>
              <a:off x="5905108" y="1756488"/>
              <a:ext cx="2429622" cy="1672512"/>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10D0562C-8066-BECE-CA29-FB7BD3B6DC31}"/>
                  </a:ext>
                </a:extLst>
              </p:cNvPr>
              <p:cNvSpPr txBox="1"/>
              <p:nvPr/>
            </p:nvSpPr>
            <p:spPr>
              <a:xfrm>
                <a:off x="6667899" y="1934418"/>
                <a:ext cx="270030" cy="280182"/>
              </a:xfrm>
              <a:prstGeom prst="rect">
                <a:avLst/>
              </a:prstGeom>
              <a:noFill/>
              <a:ln>
                <a:noFill/>
              </a:ln>
            </p:spPr>
            <p:txBody>
              <a:bodyPr wrap="square" rtlCol="0">
                <a:spAutoFit/>
              </a:bodyPr>
              <a:lstStyle/>
              <a:p>
                <a:r>
                  <a:rPr lang="en-GB" sz="1400" dirty="0"/>
                  <a:t>%</a:t>
                </a:r>
              </a:p>
            </p:txBody>
          </p:sp>
          <p:sp>
            <p:nvSpPr>
              <p:cNvPr id="15" name="TextBox 14">
                <a:extLst>
                  <a:ext uri="{FF2B5EF4-FFF2-40B4-BE49-F238E27FC236}">
                    <a16:creationId xmlns:a16="http://schemas.microsoft.com/office/drawing/2014/main" id="{8FF7D09A-BD75-3475-87B8-C3857815FB38}"/>
                  </a:ext>
                </a:extLst>
              </p:cNvPr>
              <p:cNvSpPr txBox="1"/>
              <p:nvPr/>
            </p:nvSpPr>
            <p:spPr>
              <a:xfrm>
                <a:off x="7757696" y="2179683"/>
                <a:ext cx="242539" cy="280182"/>
              </a:xfrm>
              <a:prstGeom prst="rect">
                <a:avLst/>
              </a:prstGeom>
              <a:noFill/>
              <a:ln>
                <a:noFill/>
              </a:ln>
            </p:spPr>
            <p:txBody>
              <a:bodyPr wrap="square" rtlCol="0">
                <a:spAutoFit/>
              </a:bodyPr>
              <a:lstStyle/>
              <a:p>
                <a:r>
                  <a:rPr lang="en-GB" sz="1400" dirty="0"/>
                  <a:t>%</a:t>
                </a:r>
              </a:p>
            </p:txBody>
          </p:sp>
        </p:grpSp>
        <p:sp>
          <p:nvSpPr>
            <p:cNvPr id="11" name="TextBox 10">
              <a:extLst>
                <a:ext uri="{FF2B5EF4-FFF2-40B4-BE49-F238E27FC236}">
                  <a16:creationId xmlns:a16="http://schemas.microsoft.com/office/drawing/2014/main" id="{67DEB350-879F-E134-A097-8E19F9F627C7}"/>
                </a:ext>
              </a:extLst>
            </p:cNvPr>
            <p:cNvSpPr txBox="1"/>
            <p:nvPr/>
          </p:nvSpPr>
          <p:spPr>
            <a:xfrm>
              <a:off x="5438824" y="1700808"/>
              <a:ext cx="3705176" cy="364237"/>
            </a:xfrm>
            <a:prstGeom prst="rect">
              <a:avLst/>
            </a:prstGeom>
            <a:noFill/>
          </p:spPr>
          <p:txBody>
            <a:bodyPr wrap="square" rtlCol="0">
              <a:spAutoFit/>
            </a:bodyPr>
            <a:lstStyle/>
            <a:p>
              <a:r>
                <a:rPr lang="en-GB" sz="2000" dirty="0"/>
                <a:t>Completely/mostly understood:</a:t>
              </a:r>
            </a:p>
          </p:txBody>
        </p:sp>
        <p:sp>
          <p:nvSpPr>
            <p:cNvPr id="12" name="Rectangle 11">
              <a:extLst>
                <a:ext uri="{FF2B5EF4-FFF2-40B4-BE49-F238E27FC236}">
                  <a16:creationId xmlns:a16="http://schemas.microsoft.com/office/drawing/2014/main" id="{C2C85682-3A46-926F-1A9F-BD0D0B441545}"/>
                </a:ext>
              </a:extLst>
            </p:cNvPr>
            <p:cNvSpPr/>
            <p:nvPr/>
          </p:nvSpPr>
          <p:spPr bwMode="auto">
            <a:xfrm>
              <a:off x="5438824" y="1628800"/>
              <a:ext cx="3597672" cy="211390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b="0" i="0" u="none" strike="noStrike" cap="none" normalizeH="0" baseline="0">
                <a:ln>
                  <a:noFill/>
                </a:ln>
                <a:solidFill>
                  <a:schemeClr val="tx1"/>
                </a:solidFill>
                <a:effectLst/>
                <a:latin typeface="Arial" charset="0"/>
                <a:ea typeface="ヒラギノ角ゴ Pro W3" pitchFamily="1" charset="-128"/>
              </a:endParaRPr>
            </a:p>
          </p:txBody>
        </p:sp>
      </p:grpSp>
      <p:graphicFrame>
        <p:nvGraphicFramePr>
          <p:cNvPr id="18" name="Chart 17" descr="graph showing that those who completed face-to-face scored higher on the objective understanding scale than those who completed online.">
            <a:extLst>
              <a:ext uri="{FF2B5EF4-FFF2-40B4-BE49-F238E27FC236}">
                <a16:creationId xmlns:a16="http://schemas.microsoft.com/office/drawing/2014/main" id="{8FEF20F0-5798-BCAD-12B0-E1B8CF3E02D5}"/>
              </a:ext>
            </a:extLst>
          </p:cNvPr>
          <p:cNvGraphicFramePr/>
          <p:nvPr>
            <p:extLst>
              <p:ext uri="{D42A27DB-BD31-4B8C-83A1-F6EECF244321}">
                <p14:modId xmlns:p14="http://schemas.microsoft.com/office/powerpoint/2010/main" val="3270425769"/>
              </p:ext>
            </p:extLst>
          </p:nvPr>
        </p:nvGraphicFramePr>
        <p:xfrm>
          <a:off x="7543311" y="3825401"/>
          <a:ext cx="3730114" cy="2135075"/>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19">
            <a:extLst>
              <a:ext uri="{FF2B5EF4-FFF2-40B4-BE49-F238E27FC236}">
                <a16:creationId xmlns:a16="http://schemas.microsoft.com/office/drawing/2014/main" id="{51B27489-C88D-02ED-F43F-6BDF54031B97}"/>
              </a:ext>
            </a:extLst>
          </p:cNvPr>
          <p:cNvSpPr txBox="1"/>
          <p:nvPr/>
        </p:nvSpPr>
        <p:spPr>
          <a:xfrm>
            <a:off x="9408368" y="6396335"/>
            <a:ext cx="2402632" cy="369332"/>
          </a:xfrm>
          <a:prstGeom prst="rect">
            <a:avLst/>
          </a:prstGeom>
          <a:noFill/>
        </p:spPr>
        <p:txBody>
          <a:bodyPr wrap="square" rtlCol="0">
            <a:spAutoFit/>
          </a:bodyPr>
          <a:lstStyle/>
          <a:p>
            <a:r>
              <a:rPr lang="en-GB" sz="1800" dirty="0">
                <a:ea typeface="Times New Roman" panose="02020603050405020304" pitchFamily="18" charset="0"/>
                <a:cs typeface="Calibri" panose="020F0502020204030204" pitchFamily="34" charset="0"/>
              </a:rPr>
              <a:t>Jäckle et al (2022a)</a:t>
            </a:r>
            <a:endParaRPr lang="en-GB" sz="1800" dirty="0"/>
          </a:p>
        </p:txBody>
      </p:sp>
    </p:spTree>
    <p:extLst>
      <p:ext uri="{BB962C8B-B14F-4D97-AF65-F5344CB8AC3E}">
        <p14:creationId xmlns:p14="http://schemas.microsoft.com/office/powerpoint/2010/main" val="7689923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2C840-242E-4DC1-9029-BC0E364F164F}"/>
              </a:ext>
            </a:extLst>
          </p:cNvPr>
          <p:cNvSpPr>
            <a:spLocks noGrp="1"/>
          </p:cNvSpPr>
          <p:nvPr>
            <p:ph type="title"/>
          </p:nvPr>
        </p:nvSpPr>
        <p:spPr>
          <a:xfrm>
            <a:off x="508000" y="457200"/>
            <a:ext cx="9692456" cy="1143000"/>
          </a:xfrm>
        </p:spPr>
        <p:txBody>
          <a:bodyPr>
            <a:normAutofit fontScale="90000"/>
          </a:bodyPr>
          <a:lstStyle/>
          <a:p>
            <a:r>
              <a:rPr lang="en-GB" dirty="0"/>
              <a:t>3</a:t>
            </a:r>
            <a:r>
              <a:rPr lang="en-GB" kern="0" dirty="0"/>
              <a:t>. Potential mechanisms: Cognitive processing</a:t>
            </a:r>
            <a:br>
              <a:rPr lang="en-GB" kern="0" dirty="0"/>
            </a:br>
            <a:r>
              <a:rPr lang="en-GB" kern="0" dirty="0">
                <a:solidFill>
                  <a:srgbClr val="626464"/>
                </a:solidFill>
                <a:latin typeface="Calibri" panose="020F0502020204030204" pitchFamily="34" charset="0"/>
                <a:cs typeface="Calibri" panose="020F0502020204030204" pitchFamily="34" charset="0"/>
              </a:rPr>
              <a:t>Consent decision process</a:t>
            </a:r>
            <a:br>
              <a:rPr lang="en-GB" kern="0" dirty="0">
                <a:solidFill>
                  <a:srgbClr val="626464"/>
                </a:solidFill>
                <a:latin typeface="Calibri" panose="020F0502020204030204" pitchFamily="34" charset="0"/>
                <a:cs typeface="Calibri" panose="020F0502020204030204" pitchFamily="34" charset="0"/>
              </a:rPr>
            </a:br>
            <a:endParaRPr lang="en-GB" dirty="0"/>
          </a:p>
        </p:txBody>
      </p:sp>
      <p:sp>
        <p:nvSpPr>
          <p:cNvPr id="3" name="Content Placeholder 2">
            <a:extLst>
              <a:ext uri="{FF2B5EF4-FFF2-40B4-BE49-F238E27FC236}">
                <a16:creationId xmlns:a16="http://schemas.microsoft.com/office/drawing/2014/main" id="{ACB7981C-432A-4A85-921A-F971EC535C69}"/>
              </a:ext>
            </a:extLst>
          </p:cNvPr>
          <p:cNvSpPr>
            <a:spLocks noGrp="1"/>
          </p:cNvSpPr>
          <p:nvPr>
            <p:ph idx="1"/>
          </p:nvPr>
        </p:nvSpPr>
        <p:spPr>
          <a:xfrm>
            <a:off x="382951" y="1804392"/>
            <a:ext cx="6524104" cy="3712840"/>
          </a:xfrm>
        </p:spPr>
        <p:txBody>
          <a:bodyPr>
            <a:normAutofit fontScale="92500" lnSpcReduction="10000"/>
          </a:bodyPr>
          <a:lstStyle/>
          <a:p>
            <a:r>
              <a:rPr lang="en-GB" sz="2800" dirty="0">
                <a:effectLst/>
                <a:ea typeface="Calibri" panose="020F0502020204030204" pitchFamily="34" charset="0"/>
                <a:cs typeface="Times New Roman" panose="02020603050405020304" pitchFamily="18" charset="0"/>
              </a:rPr>
              <a:t>Decision process</a:t>
            </a:r>
          </a:p>
          <a:p>
            <a:pPr marL="457200" lvl="1" indent="0">
              <a:buNone/>
            </a:pPr>
            <a:r>
              <a:rPr lang="en-GB" sz="2400" dirty="0">
                <a:effectLst/>
                <a:latin typeface="Calibri" panose="020F0502020204030204" pitchFamily="34" charset="0"/>
                <a:ea typeface="Calibri" panose="020F0502020204030204" pitchFamily="34" charset="0"/>
                <a:cs typeface="Times New Roman" panose="02020603050405020304" pitchFamily="18" charset="0"/>
              </a:rPr>
              <a:t>“How did you decide whether to say “yes” or “no” in response to the question about data linkage?” </a:t>
            </a:r>
            <a:r>
              <a:rPr lang="en-GB" sz="2400" i="1" dirty="0">
                <a:effectLst/>
                <a:latin typeface="Calibri" panose="020F0502020204030204" pitchFamily="34" charset="0"/>
                <a:ea typeface="Calibri" panose="020F0502020204030204" pitchFamily="34" charset="0"/>
                <a:cs typeface="Times New Roman" panose="02020603050405020304" pitchFamily="18" charset="0"/>
              </a:rPr>
              <a:t>(Select all)</a:t>
            </a:r>
          </a:p>
          <a:p>
            <a:pPr marL="808038" lvl="1" indent="-273050">
              <a:buFont typeface="+mj-lt"/>
              <a:buAutoNum type="arabicPeriod"/>
            </a:pPr>
            <a:r>
              <a:rPr lang="en-GB" sz="2400" dirty="0">
                <a:effectLst/>
                <a:latin typeface="Calibri" panose="020F0502020204030204" pitchFamily="34" charset="0"/>
                <a:ea typeface="Calibri" panose="020F0502020204030204" pitchFamily="34" charset="0"/>
                <a:cs typeface="Times New Roman" panose="02020603050405020304" pitchFamily="18" charset="0"/>
              </a:rPr>
              <a:t>I thought about what would happen if I said “yes” or “no” </a:t>
            </a:r>
            <a:r>
              <a:rPr lang="en-GB" sz="2400" b="1" dirty="0">
                <a:effectLst/>
                <a:latin typeface="Calibri" panose="020F0502020204030204" pitchFamily="34" charset="0"/>
                <a:ea typeface="Calibri" panose="020F0502020204030204" pitchFamily="34" charset="0"/>
                <a:cs typeface="Times New Roman" panose="02020603050405020304" pitchFamily="18" charset="0"/>
              </a:rPr>
              <a:t>(reflective)</a:t>
            </a:r>
          </a:p>
          <a:p>
            <a:pPr marL="808038" lvl="1" indent="-273050">
              <a:buFont typeface="+mj-lt"/>
              <a:buAutoNum type="arabicPeriod"/>
            </a:pPr>
            <a:r>
              <a:rPr lang="en-GB" sz="2400" dirty="0">
                <a:effectLst/>
                <a:latin typeface="Calibri" panose="020F0502020204030204" pitchFamily="34" charset="0"/>
                <a:ea typeface="Calibri" panose="020F0502020204030204" pitchFamily="34" charset="0"/>
                <a:cs typeface="Times New Roman" panose="02020603050405020304" pitchFamily="18" charset="0"/>
              </a:rPr>
              <a:t>Instinct or gut feeling </a:t>
            </a:r>
            <a:r>
              <a:rPr lang="en-GB" sz="2400" b="1" dirty="0">
                <a:effectLst/>
                <a:latin typeface="Calibri" panose="020F0502020204030204" pitchFamily="34" charset="0"/>
                <a:ea typeface="Calibri" panose="020F0502020204030204" pitchFamily="34" charset="0"/>
                <a:cs typeface="Times New Roman" panose="02020603050405020304" pitchFamily="18" charset="0"/>
              </a:rPr>
              <a:t>(gut)</a:t>
            </a:r>
          </a:p>
          <a:p>
            <a:pPr marL="808038" lvl="1" indent="-273050">
              <a:buFont typeface="+mj-lt"/>
              <a:buAutoNum type="arabicPeriod"/>
            </a:pPr>
            <a:r>
              <a:rPr lang="en-GB" sz="2400" dirty="0">
                <a:effectLst/>
                <a:latin typeface="Calibri" panose="020F0502020204030204" pitchFamily="34" charset="0"/>
                <a:ea typeface="Calibri" panose="020F0502020204030204" pitchFamily="34" charset="0"/>
                <a:cs typeface="Times New Roman" panose="02020603050405020304" pitchFamily="18" charset="0"/>
              </a:rPr>
              <a:t>I said what I usually say when I’m asked for information that is very personal </a:t>
            </a:r>
            <a:r>
              <a:rPr lang="en-GB" sz="2400" b="1" dirty="0">
                <a:effectLst/>
                <a:latin typeface="Calibri" panose="020F0502020204030204" pitchFamily="34" charset="0"/>
                <a:ea typeface="Calibri" panose="020F0502020204030204" pitchFamily="34" charset="0"/>
                <a:cs typeface="Times New Roman" panose="02020603050405020304" pitchFamily="18" charset="0"/>
              </a:rPr>
              <a:t>(habit) </a:t>
            </a:r>
          </a:p>
          <a:p>
            <a:pPr marL="808038" lvl="1" indent="-273050">
              <a:buFont typeface="+mj-lt"/>
              <a:buAutoNum type="arabicPeriod"/>
            </a:pPr>
            <a:r>
              <a:rPr lang="en-GB" sz="2400" dirty="0">
                <a:effectLst/>
                <a:latin typeface="Calibri" panose="020F0502020204030204" pitchFamily="34" charset="0"/>
                <a:ea typeface="Calibri" panose="020F0502020204030204" pitchFamily="34" charset="0"/>
                <a:cs typeface="Times New Roman" panose="02020603050405020304" pitchFamily="18" charset="0"/>
              </a:rPr>
              <a:t>Something else</a:t>
            </a:r>
            <a:endParaRPr lang="en-GB" sz="2400" dirty="0"/>
          </a:p>
          <a:p>
            <a:endParaRPr lang="en-GB" sz="4000" dirty="0"/>
          </a:p>
        </p:txBody>
      </p:sp>
      <p:sp>
        <p:nvSpPr>
          <p:cNvPr id="5" name="Content Placeholder 4">
            <a:extLst>
              <a:ext uri="{FF2B5EF4-FFF2-40B4-BE49-F238E27FC236}">
                <a16:creationId xmlns:a16="http://schemas.microsoft.com/office/drawing/2014/main" id="{4387A948-170F-41A5-9C14-C2092553654F}"/>
              </a:ext>
            </a:extLst>
          </p:cNvPr>
          <p:cNvSpPr>
            <a:spLocks noGrp="1"/>
          </p:cNvSpPr>
          <p:nvPr>
            <p:ph sz="half" idx="4294967295"/>
          </p:nvPr>
        </p:nvSpPr>
        <p:spPr>
          <a:xfrm>
            <a:off x="7464152" y="2132856"/>
            <a:ext cx="4344897" cy="3115816"/>
          </a:xfrm>
          <a:ln>
            <a:solidFill>
              <a:schemeClr val="tx1"/>
            </a:solidFill>
          </a:ln>
        </p:spPr>
        <p:txBody>
          <a:bodyPr>
            <a:normAutofit/>
          </a:bodyPr>
          <a:lstStyle/>
          <a:p>
            <a:pPr marL="0" indent="0">
              <a:buNone/>
            </a:pPr>
            <a:r>
              <a:rPr lang="en-GB" dirty="0"/>
              <a:t>Web treatment effect (IV)</a:t>
            </a:r>
          </a:p>
          <a:p>
            <a:pPr marL="400050">
              <a:buFont typeface="Arial" panose="020B0604020202020204" pitchFamily="34" charset="0"/>
              <a:buChar char="•"/>
            </a:pPr>
            <a:r>
              <a:rPr lang="en-GB" dirty="0">
                <a:solidFill>
                  <a:schemeClr val="tx1"/>
                </a:solidFill>
              </a:rPr>
              <a:t>Reflective decision: -9 pp</a:t>
            </a:r>
          </a:p>
          <a:p>
            <a:pPr marL="400050">
              <a:buFont typeface="Arial" panose="020B0604020202020204" pitchFamily="34" charset="0"/>
              <a:buChar char="•"/>
            </a:pPr>
            <a:r>
              <a:rPr lang="en-GB" dirty="0">
                <a:solidFill>
                  <a:schemeClr val="tx1"/>
                </a:solidFill>
              </a:rPr>
              <a:t>Habit-based decision: +12 pp</a:t>
            </a:r>
          </a:p>
          <a:p>
            <a:pPr marL="400050">
              <a:buFont typeface="Arial" panose="020B0604020202020204" pitchFamily="34" charset="0"/>
              <a:buChar char="•"/>
            </a:pPr>
            <a:r>
              <a:rPr lang="en-GB" dirty="0">
                <a:solidFill>
                  <a:schemeClr val="tx1"/>
                </a:solidFill>
              </a:rPr>
              <a:t>Response time: 2.2 x faster</a:t>
            </a:r>
          </a:p>
          <a:p>
            <a:pPr marL="400050">
              <a:buFont typeface="Arial" panose="020B0604020202020204" pitchFamily="34" charset="0"/>
              <a:buChar char="•"/>
            </a:pPr>
            <a:r>
              <a:rPr lang="en-GB" dirty="0">
                <a:solidFill>
                  <a:schemeClr val="tx1"/>
                </a:solidFill>
              </a:rPr>
              <a:t>Read/clicked leaflet: -32 pp</a:t>
            </a:r>
          </a:p>
          <a:p>
            <a:pPr marL="400050">
              <a:buFont typeface="Arial" panose="020B0604020202020204" pitchFamily="34" charset="0"/>
              <a:buChar char="•"/>
            </a:pPr>
            <a:r>
              <a:rPr lang="en-GB" dirty="0">
                <a:solidFill>
                  <a:schemeClr val="tx1"/>
                </a:solidFill>
              </a:rPr>
              <a:t>Information presented was “too much”: +6 pp</a:t>
            </a:r>
          </a:p>
          <a:p>
            <a:endParaRPr lang="en-GB" dirty="0"/>
          </a:p>
        </p:txBody>
      </p:sp>
      <p:sp>
        <p:nvSpPr>
          <p:cNvPr id="4" name="Rectangle 3">
            <a:extLst>
              <a:ext uri="{FF2B5EF4-FFF2-40B4-BE49-F238E27FC236}">
                <a16:creationId xmlns:a16="http://schemas.microsoft.com/office/drawing/2014/main" id="{EFC1E386-49EC-4277-87B9-641776C45A13}"/>
              </a:ext>
            </a:extLst>
          </p:cNvPr>
          <p:cNvSpPr/>
          <p:nvPr/>
        </p:nvSpPr>
        <p:spPr bwMode="auto">
          <a:xfrm>
            <a:off x="2243572" y="5416493"/>
            <a:ext cx="7704856" cy="792088"/>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b="1" dirty="0">
                <a:solidFill>
                  <a:schemeClr val="bg1"/>
                </a:solidFill>
                <a:latin typeface="+mn-lt"/>
              </a:rPr>
              <a:t>Respondents answer consent Qs less thoroughly when answering online</a:t>
            </a:r>
          </a:p>
        </p:txBody>
      </p:sp>
      <p:sp>
        <p:nvSpPr>
          <p:cNvPr id="6" name="TextBox 5">
            <a:extLst>
              <a:ext uri="{FF2B5EF4-FFF2-40B4-BE49-F238E27FC236}">
                <a16:creationId xmlns:a16="http://schemas.microsoft.com/office/drawing/2014/main" id="{912222EB-CC04-AFAA-F4DD-6A6FBCBABC3A}"/>
              </a:ext>
            </a:extLst>
          </p:cNvPr>
          <p:cNvSpPr txBox="1"/>
          <p:nvPr/>
        </p:nvSpPr>
        <p:spPr>
          <a:xfrm>
            <a:off x="9768408" y="6400800"/>
            <a:ext cx="2520280" cy="400110"/>
          </a:xfrm>
          <a:prstGeom prst="rect">
            <a:avLst/>
          </a:prstGeom>
          <a:noFill/>
        </p:spPr>
        <p:txBody>
          <a:bodyPr wrap="square" rtlCol="0">
            <a:spAutoFit/>
          </a:bodyPr>
          <a:lstStyle/>
          <a:p>
            <a:r>
              <a:rPr lang="en-GB" sz="2000" dirty="0">
                <a:ea typeface="Times New Roman" panose="02020603050405020304" pitchFamily="18" charset="0"/>
                <a:cs typeface="Calibri" panose="020F0502020204030204" pitchFamily="34" charset="0"/>
              </a:rPr>
              <a:t>J</a:t>
            </a:r>
            <a:r>
              <a:rPr lang="de-DE" sz="2000" dirty="0">
                <a:ea typeface="Times New Roman" panose="02020603050405020304" pitchFamily="18" charset="0"/>
                <a:cs typeface="Calibri" panose="020F0502020204030204" pitchFamily="34" charset="0"/>
              </a:rPr>
              <a:t>äckle</a:t>
            </a:r>
            <a:r>
              <a:rPr lang="en-GB" sz="2000" dirty="0">
                <a:ea typeface="Times New Roman" panose="02020603050405020304" pitchFamily="18" charset="0"/>
                <a:cs typeface="Calibri" panose="020F0502020204030204" pitchFamily="34" charset="0"/>
              </a:rPr>
              <a:t> et al (2022)</a:t>
            </a:r>
            <a:endParaRPr lang="en-GB" sz="2000" dirty="0"/>
          </a:p>
        </p:txBody>
      </p:sp>
    </p:spTree>
    <p:extLst>
      <p:ext uri="{BB962C8B-B14F-4D97-AF65-F5344CB8AC3E}">
        <p14:creationId xmlns:p14="http://schemas.microsoft.com/office/powerpoint/2010/main" val="24026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bg/>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4"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04DDB-8017-AC15-885B-60D63B87377B}"/>
              </a:ext>
            </a:extLst>
          </p:cNvPr>
          <p:cNvSpPr>
            <a:spLocks noGrp="1"/>
          </p:cNvSpPr>
          <p:nvPr>
            <p:ph type="title"/>
          </p:nvPr>
        </p:nvSpPr>
        <p:spPr/>
        <p:txBody>
          <a:bodyPr>
            <a:normAutofit fontScale="90000"/>
          </a:bodyPr>
          <a:lstStyle/>
          <a:p>
            <a:r>
              <a:rPr lang="en-GB" dirty="0"/>
              <a:t>Further attempts to encourage reflective decision making</a:t>
            </a:r>
          </a:p>
        </p:txBody>
      </p:sp>
      <p:sp>
        <p:nvSpPr>
          <p:cNvPr id="3" name="Content Placeholder 2">
            <a:extLst>
              <a:ext uri="{FF2B5EF4-FFF2-40B4-BE49-F238E27FC236}">
                <a16:creationId xmlns:a16="http://schemas.microsoft.com/office/drawing/2014/main" id="{CC698361-F875-8FD2-31B4-CD6A0910AA4B}"/>
              </a:ext>
            </a:extLst>
          </p:cNvPr>
          <p:cNvSpPr>
            <a:spLocks noGrp="1"/>
          </p:cNvSpPr>
          <p:nvPr>
            <p:ph idx="1"/>
          </p:nvPr>
        </p:nvSpPr>
        <p:spPr>
          <a:xfrm>
            <a:off x="508000" y="1981200"/>
            <a:ext cx="10196512" cy="4114800"/>
          </a:xfrm>
        </p:spPr>
        <p:txBody>
          <a:bodyPr>
            <a:normAutofit/>
          </a:bodyPr>
          <a:lstStyle/>
          <a:p>
            <a:r>
              <a:rPr lang="en-GB" sz="3200" dirty="0"/>
              <a:t>IP17</a:t>
            </a:r>
          </a:p>
          <a:p>
            <a:r>
              <a:rPr lang="en-GB" sz="3200" dirty="0"/>
              <a:t>Control + Treatments:</a:t>
            </a:r>
          </a:p>
          <a:p>
            <a:pPr lvl="1"/>
            <a:r>
              <a:rPr lang="en-GB" sz="3200" dirty="0"/>
              <a:t>CAPI &amp; Web: question text focus on benefits/risks</a:t>
            </a:r>
            <a:r>
              <a:rPr lang="en-US" sz="3200" dirty="0"/>
              <a:t> </a:t>
            </a:r>
            <a:endParaRPr lang="en-GB" sz="3200" dirty="0"/>
          </a:p>
        </p:txBody>
      </p:sp>
      <p:sp>
        <p:nvSpPr>
          <p:cNvPr id="4" name="TextBox 3">
            <a:extLst>
              <a:ext uri="{FF2B5EF4-FFF2-40B4-BE49-F238E27FC236}">
                <a16:creationId xmlns:a16="http://schemas.microsoft.com/office/drawing/2014/main" id="{E970100B-B012-925C-56F4-73CD80BAC00E}"/>
              </a:ext>
            </a:extLst>
          </p:cNvPr>
          <p:cNvSpPr txBox="1"/>
          <p:nvPr/>
        </p:nvSpPr>
        <p:spPr>
          <a:xfrm>
            <a:off x="5807968" y="1844824"/>
            <a:ext cx="2811219" cy="461665"/>
          </a:xfrm>
          <a:prstGeom prst="rect">
            <a:avLst/>
          </a:prstGeom>
          <a:noFill/>
          <a:ln w="38100">
            <a:solidFill>
              <a:srgbClr val="FF0000"/>
            </a:solidFill>
            <a:prstDash val="dash"/>
          </a:ln>
        </p:spPr>
        <p:txBody>
          <a:bodyPr wrap="none" rtlCol="0">
            <a:spAutoFit/>
          </a:bodyPr>
          <a:lstStyle/>
          <a:p>
            <a:r>
              <a:rPr lang="en-GB" b="1" dirty="0">
                <a:solidFill>
                  <a:srgbClr val="FF0000"/>
                </a:solidFill>
              </a:rPr>
              <a:t>Work in progress!</a:t>
            </a:r>
          </a:p>
        </p:txBody>
      </p:sp>
    </p:spTree>
    <p:extLst>
      <p:ext uri="{BB962C8B-B14F-4D97-AF65-F5344CB8AC3E}">
        <p14:creationId xmlns:p14="http://schemas.microsoft.com/office/powerpoint/2010/main" val="127715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83DB1-CFE0-4EF9-B6EE-35F8F3462DF1}"/>
              </a:ext>
            </a:extLst>
          </p:cNvPr>
          <p:cNvSpPr>
            <a:spLocks noGrp="1"/>
          </p:cNvSpPr>
          <p:nvPr>
            <p:ph type="title"/>
          </p:nvPr>
        </p:nvSpPr>
        <p:spPr/>
        <p:txBody>
          <a:bodyPr>
            <a:normAutofit fontScale="90000"/>
          </a:bodyPr>
          <a:lstStyle/>
          <a:p>
            <a:r>
              <a:rPr lang="en-GB" dirty="0"/>
              <a:t>Developments in technology lead to new opportunities for data collection - 1</a:t>
            </a:r>
            <a:endParaRPr lang="en-GB" dirty="0">
              <a:solidFill>
                <a:schemeClr val="bg1">
                  <a:lumMod val="50000"/>
                </a:schemeClr>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040C44E3-D551-4483-9803-AC5E58915371}"/>
              </a:ext>
            </a:extLst>
          </p:cNvPr>
          <p:cNvSpPr>
            <a:spLocks noGrp="1"/>
          </p:cNvSpPr>
          <p:nvPr>
            <p:ph idx="1"/>
          </p:nvPr>
        </p:nvSpPr>
        <p:spPr>
          <a:xfrm>
            <a:off x="508000" y="1981200"/>
            <a:ext cx="10484544" cy="4419600"/>
          </a:xfrm>
        </p:spPr>
        <p:txBody>
          <a:bodyPr>
            <a:normAutofit fontScale="92500" lnSpcReduction="10000"/>
          </a:bodyPr>
          <a:lstStyle/>
          <a:p>
            <a:r>
              <a:rPr lang="en-GB" sz="2800" dirty="0"/>
              <a:t>Smartphones </a:t>
            </a:r>
          </a:p>
          <a:p>
            <a:pPr lvl="1"/>
            <a:r>
              <a:rPr lang="en-GB" sz="2800" dirty="0"/>
              <a:t>Sensors, cameras, apps, trackers, microphones…</a:t>
            </a:r>
          </a:p>
          <a:p>
            <a:r>
              <a:rPr lang="en-GB" sz="2800" dirty="0"/>
              <a:t>Wearable sensors </a:t>
            </a:r>
          </a:p>
          <a:p>
            <a:pPr lvl="1"/>
            <a:r>
              <a:rPr lang="en-GB" sz="2800" dirty="0"/>
              <a:t>Accelerometery, air quality, GPS, ….</a:t>
            </a:r>
          </a:p>
          <a:p>
            <a:r>
              <a:rPr lang="en-GB" sz="2800" dirty="0"/>
              <a:t>Digital process-generated data </a:t>
            </a:r>
          </a:p>
          <a:p>
            <a:pPr lvl="1"/>
            <a:r>
              <a:rPr lang="en-GB" sz="2800" dirty="0"/>
              <a:t>Financial transactions, administrative records, social media, ... </a:t>
            </a:r>
          </a:p>
          <a:p>
            <a:r>
              <a:rPr lang="en-GB" sz="2800" dirty="0"/>
              <a:t>Self-collection of biological samples</a:t>
            </a:r>
          </a:p>
          <a:p>
            <a:pPr lvl="1"/>
            <a:r>
              <a:rPr lang="en-GB" sz="2800" dirty="0"/>
              <a:t>Blood, hair, saliva, stool, …</a:t>
            </a:r>
          </a:p>
          <a:p>
            <a:r>
              <a:rPr lang="en-GB" sz="2800" dirty="0"/>
              <a:t>AI…?</a:t>
            </a:r>
          </a:p>
        </p:txBody>
      </p:sp>
    </p:spTree>
    <p:extLst>
      <p:ext uri="{BB962C8B-B14F-4D97-AF65-F5344CB8AC3E}">
        <p14:creationId xmlns:p14="http://schemas.microsoft.com/office/powerpoint/2010/main" val="307584691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85E6F-5452-E3F5-D35F-F3DFF7D01271}"/>
              </a:ext>
            </a:extLst>
          </p:cNvPr>
          <p:cNvSpPr>
            <a:spLocks noGrp="1"/>
          </p:cNvSpPr>
          <p:nvPr>
            <p:ph type="title"/>
          </p:nvPr>
        </p:nvSpPr>
        <p:spPr/>
        <p:txBody>
          <a:bodyPr/>
          <a:lstStyle/>
          <a:p>
            <a:r>
              <a:rPr lang="en-GB" dirty="0"/>
              <a:t>Focus on benefits and risks</a:t>
            </a:r>
          </a:p>
        </p:txBody>
      </p:sp>
      <p:sp>
        <p:nvSpPr>
          <p:cNvPr id="3" name="Content Placeholder 2">
            <a:extLst>
              <a:ext uri="{FF2B5EF4-FFF2-40B4-BE49-F238E27FC236}">
                <a16:creationId xmlns:a16="http://schemas.microsoft.com/office/drawing/2014/main" id="{11048CCC-6F5B-B324-ED55-E789C17B009F}"/>
              </a:ext>
            </a:extLst>
          </p:cNvPr>
          <p:cNvSpPr>
            <a:spLocks noGrp="1"/>
          </p:cNvSpPr>
          <p:nvPr>
            <p:ph idx="1"/>
          </p:nvPr>
        </p:nvSpPr>
        <p:spPr/>
        <p:txBody>
          <a:bodyPr>
            <a:normAutofit fontScale="85000" lnSpcReduction="10000"/>
          </a:bodyPr>
          <a:lstStyle/>
          <a:p>
            <a:r>
              <a:rPr lang="en-GB" sz="4000" dirty="0"/>
              <a:t>“</a:t>
            </a:r>
            <a:r>
              <a:rPr lang="en-US" sz="4000" dirty="0"/>
              <a:t>Linking the information will give researchers detailed and accurate information, without having to ask you more survey questions. This will not affect the way you deal with the DWP now or in future and the DWP will not be given any information about answers you have given in this study.” </a:t>
            </a:r>
            <a:endParaRPr lang="en-GB" sz="4000" dirty="0"/>
          </a:p>
          <a:p>
            <a:pPr marL="0" indent="0">
              <a:buNone/>
            </a:pPr>
            <a:endParaRPr lang="en-GB" dirty="0"/>
          </a:p>
        </p:txBody>
      </p:sp>
    </p:spTree>
    <p:extLst>
      <p:ext uri="{BB962C8B-B14F-4D97-AF65-F5344CB8AC3E}">
        <p14:creationId xmlns:p14="http://schemas.microsoft.com/office/powerpoint/2010/main" val="396347837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68C9A-169F-BE41-9D04-B59E53C30E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64C5C1-D619-A16B-9D7A-E8D18837D833}"/>
              </a:ext>
            </a:extLst>
          </p:cNvPr>
          <p:cNvSpPr>
            <a:spLocks noGrp="1"/>
          </p:cNvSpPr>
          <p:nvPr>
            <p:ph type="title"/>
          </p:nvPr>
        </p:nvSpPr>
        <p:spPr/>
        <p:txBody>
          <a:bodyPr>
            <a:normAutofit fontScale="90000"/>
          </a:bodyPr>
          <a:lstStyle/>
          <a:p>
            <a:r>
              <a:rPr lang="en-GB" dirty="0"/>
              <a:t>Further attempts to encourage reflective decision making - 2</a:t>
            </a:r>
          </a:p>
        </p:txBody>
      </p:sp>
      <p:sp>
        <p:nvSpPr>
          <p:cNvPr id="3" name="Content Placeholder 2">
            <a:extLst>
              <a:ext uri="{FF2B5EF4-FFF2-40B4-BE49-F238E27FC236}">
                <a16:creationId xmlns:a16="http://schemas.microsoft.com/office/drawing/2014/main" id="{EFAB20F6-DC42-A5A5-FD0D-F896C8FBA2A9}"/>
              </a:ext>
            </a:extLst>
          </p:cNvPr>
          <p:cNvSpPr>
            <a:spLocks noGrp="1"/>
          </p:cNvSpPr>
          <p:nvPr>
            <p:ph idx="1"/>
          </p:nvPr>
        </p:nvSpPr>
        <p:spPr>
          <a:xfrm>
            <a:off x="508000" y="1981200"/>
            <a:ext cx="10484544" cy="4114800"/>
          </a:xfrm>
        </p:spPr>
        <p:txBody>
          <a:bodyPr>
            <a:normAutofit/>
          </a:bodyPr>
          <a:lstStyle/>
          <a:p>
            <a:r>
              <a:rPr lang="en-GB" sz="3200" dirty="0"/>
              <a:t>IP17</a:t>
            </a:r>
          </a:p>
          <a:p>
            <a:r>
              <a:rPr lang="en-GB" sz="3200" dirty="0"/>
              <a:t>Control + Treatments:</a:t>
            </a:r>
          </a:p>
          <a:p>
            <a:pPr lvl="1"/>
            <a:r>
              <a:rPr lang="en-GB" sz="3200" dirty="0"/>
              <a:t>CAPI &amp; Web: question text focus on benefits/risks</a:t>
            </a:r>
          </a:p>
          <a:p>
            <a:pPr lvl="1"/>
            <a:r>
              <a:rPr lang="en-US" sz="3200" dirty="0"/>
              <a:t>CAPI &amp; Web: focus on importance for research and policy</a:t>
            </a:r>
            <a:endParaRPr lang="en-GB" sz="3200" dirty="0"/>
          </a:p>
        </p:txBody>
      </p:sp>
    </p:spTree>
    <p:extLst>
      <p:ext uri="{BB962C8B-B14F-4D97-AF65-F5344CB8AC3E}">
        <p14:creationId xmlns:p14="http://schemas.microsoft.com/office/powerpoint/2010/main" val="92965158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117B6-E672-5F23-80DF-9FD65AFCA987}"/>
              </a:ext>
            </a:extLst>
          </p:cNvPr>
          <p:cNvSpPr>
            <a:spLocks noGrp="1"/>
          </p:cNvSpPr>
          <p:nvPr>
            <p:ph type="title"/>
          </p:nvPr>
        </p:nvSpPr>
        <p:spPr/>
        <p:txBody>
          <a:bodyPr>
            <a:normAutofit fontScale="90000"/>
          </a:bodyPr>
          <a:lstStyle/>
          <a:p>
            <a:r>
              <a:rPr lang="en-GB" dirty="0"/>
              <a:t>Focus on benefits for research and policy</a:t>
            </a:r>
          </a:p>
        </p:txBody>
      </p:sp>
      <p:sp>
        <p:nvSpPr>
          <p:cNvPr id="3" name="Content Placeholder 2">
            <a:extLst>
              <a:ext uri="{FF2B5EF4-FFF2-40B4-BE49-F238E27FC236}">
                <a16:creationId xmlns:a16="http://schemas.microsoft.com/office/drawing/2014/main" id="{0B7BA197-F1C7-6CE7-56A9-25EA8B97B8FC}"/>
              </a:ext>
            </a:extLst>
          </p:cNvPr>
          <p:cNvSpPr>
            <a:spLocks noGrp="1"/>
          </p:cNvSpPr>
          <p:nvPr>
            <p:ph idx="1"/>
          </p:nvPr>
        </p:nvSpPr>
        <p:spPr/>
        <p:txBody>
          <a:bodyPr>
            <a:normAutofit/>
          </a:bodyPr>
          <a:lstStyle/>
          <a:p>
            <a:r>
              <a:rPr lang="en-GB" sz="3200" dirty="0"/>
              <a:t>“</a:t>
            </a:r>
            <a:r>
              <a:rPr lang="en-US" sz="3200" dirty="0"/>
              <a:t>Linking the information will give researchers a fuller picture about who does and who does not claim pensions or benefits, or seek help from the DWP. This will tell us whether there are people who should be getting support but are missing out, and how much of a difference pensions and benefits make for people nowadays.”</a:t>
            </a:r>
            <a:endParaRPr lang="en-GB" sz="3200" dirty="0"/>
          </a:p>
        </p:txBody>
      </p:sp>
    </p:spTree>
    <p:extLst>
      <p:ext uri="{BB962C8B-B14F-4D97-AF65-F5344CB8AC3E}">
        <p14:creationId xmlns:p14="http://schemas.microsoft.com/office/powerpoint/2010/main" val="297026834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7967F-E833-9991-F57D-1AA30FF5F0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9E97AC-B844-424A-E6CF-6C6A0C364599}"/>
              </a:ext>
            </a:extLst>
          </p:cNvPr>
          <p:cNvSpPr>
            <a:spLocks noGrp="1"/>
          </p:cNvSpPr>
          <p:nvPr>
            <p:ph type="title"/>
          </p:nvPr>
        </p:nvSpPr>
        <p:spPr/>
        <p:txBody>
          <a:bodyPr>
            <a:normAutofit fontScale="90000"/>
          </a:bodyPr>
          <a:lstStyle/>
          <a:p>
            <a:r>
              <a:rPr lang="en-GB" dirty="0"/>
              <a:t>Further attempts to encourage reflective decision making - 3</a:t>
            </a:r>
          </a:p>
        </p:txBody>
      </p:sp>
      <p:sp>
        <p:nvSpPr>
          <p:cNvPr id="3" name="Content Placeholder 2">
            <a:extLst>
              <a:ext uri="{FF2B5EF4-FFF2-40B4-BE49-F238E27FC236}">
                <a16:creationId xmlns:a16="http://schemas.microsoft.com/office/drawing/2014/main" id="{A2E6AF5A-7096-4A5C-EA96-93A8D9F32A61}"/>
              </a:ext>
            </a:extLst>
          </p:cNvPr>
          <p:cNvSpPr>
            <a:spLocks noGrp="1"/>
          </p:cNvSpPr>
          <p:nvPr>
            <p:ph idx="1"/>
          </p:nvPr>
        </p:nvSpPr>
        <p:spPr>
          <a:xfrm>
            <a:off x="508000" y="1981200"/>
            <a:ext cx="10340528" cy="4114800"/>
          </a:xfrm>
        </p:spPr>
        <p:txBody>
          <a:bodyPr>
            <a:normAutofit/>
          </a:bodyPr>
          <a:lstStyle/>
          <a:p>
            <a:r>
              <a:rPr lang="en-GB" sz="3200" dirty="0"/>
              <a:t>IP17</a:t>
            </a:r>
          </a:p>
          <a:p>
            <a:r>
              <a:rPr lang="en-GB" sz="3200" dirty="0"/>
              <a:t>Control + Treatments:</a:t>
            </a:r>
          </a:p>
          <a:p>
            <a:pPr lvl="1"/>
            <a:r>
              <a:rPr lang="en-GB" sz="3200" dirty="0"/>
              <a:t>CAPI &amp; Web: question text focus on benefits/risks</a:t>
            </a:r>
          </a:p>
          <a:p>
            <a:pPr lvl="1"/>
            <a:r>
              <a:rPr lang="en-US" sz="3200" dirty="0"/>
              <a:t>CAPI &amp; Web: focus on importance for research and policy</a:t>
            </a:r>
          </a:p>
          <a:p>
            <a:pPr lvl="1"/>
            <a:r>
              <a:rPr lang="en-US" sz="3200" dirty="0"/>
              <a:t>Web: Ask respondents to think about the request</a:t>
            </a:r>
            <a:endParaRPr lang="en-GB" sz="3200" dirty="0"/>
          </a:p>
        </p:txBody>
      </p:sp>
    </p:spTree>
    <p:extLst>
      <p:ext uri="{BB962C8B-B14F-4D97-AF65-F5344CB8AC3E}">
        <p14:creationId xmlns:p14="http://schemas.microsoft.com/office/powerpoint/2010/main" val="79598798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95A9C-C304-6F5F-0B5D-D4C311EFCDAC}"/>
              </a:ext>
            </a:extLst>
          </p:cNvPr>
          <p:cNvSpPr>
            <a:spLocks noGrp="1"/>
          </p:cNvSpPr>
          <p:nvPr>
            <p:ph type="title"/>
          </p:nvPr>
        </p:nvSpPr>
        <p:spPr/>
        <p:txBody>
          <a:bodyPr/>
          <a:lstStyle/>
          <a:p>
            <a:r>
              <a:rPr lang="en-GB" dirty="0"/>
              <a:t>Asking to think more about the request</a:t>
            </a:r>
          </a:p>
        </p:txBody>
      </p:sp>
      <p:sp>
        <p:nvSpPr>
          <p:cNvPr id="3" name="Content Placeholder 2">
            <a:extLst>
              <a:ext uri="{FF2B5EF4-FFF2-40B4-BE49-F238E27FC236}">
                <a16:creationId xmlns:a16="http://schemas.microsoft.com/office/drawing/2014/main" id="{F3200039-D77A-5BA3-368B-465BE6AA4EF4}"/>
              </a:ext>
            </a:extLst>
          </p:cNvPr>
          <p:cNvSpPr>
            <a:spLocks noGrp="1"/>
          </p:cNvSpPr>
          <p:nvPr>
            <p:ph idx="1"/>
          </p:nvPr>
        </p:nvSpPr>
        <p:spPr/>
        <p:txBody>
          <a:bodyPr>
            <a:normAutofit fontScale="92500"/>
          </a:bodyPr>
          <a:lstStyle/>
          <a:p>
            <a:r>
              <a:rPr lang="en-US" dirty="0"/>
              <a:t>We would like you to think about the request for permission to link information held by the DWP to your survey responses. </a:t>
            </a:r>
          </a:p>
          <a:p>
            <a:pPr lvl="1"/>
            <a:r>
              <a:rPr lang="en-US" dirty="0"/>
              <a:t>What do you think are reasons why you might want to give permission?</a:t>
            </a:r>
          </a:p>
          <a:p>
            <a:pPr lvl="1"/>
            <a:r>
              <a:rPr lang="en-US" dirty="0"/>
              <a:t>And what do you think are reasons why you might not want to give permission?</a:t>
            </a:r>
            <a:endParaRPr lang="en-GB" dirty="0"/>
          </a:p>
        </p:txBody>
      </p:sp>
    </p:spTree>
    <p:extLst>
      <p:ext uri="{BB962C8B-B14F-4D97-AF65-F5344CB8AC3E}">
        <p14:creationId xmlns:p14="http://schemas.microsoft.com/office/powerpoint/2010/main" val="282907004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BBF3D-4EFE-BAA6-A05E-3AEFD3F1F8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544020-4AB5-BADA-ABF3-BB2DDD5FC22F}"/>
              </a:ext>
            </a:extLst>
          </p:cNvPr>
          <p:cNvSpPr>
            <a:spLocks noGrp="1"/>
          </p:cNvSpPr>
          <p:nvPr>
            <p:ph type="title"/>
          </p:nvPr>
        </p:nvSpPr>
        <p:spPr/>
        <p:txBody>
          <a:bodyPr>
            <a:normAutofit fontScale="90000"/>
          </a:bodyPr>
          <a:lstStyle/>
          <a:p>
            <a:r>
              <a:rPr lang="en-GB" dirty="0"/>
              <a:t>Further attempts to encourage reflective decision making - 4</a:t>
            </a:r>
          </a:p>
        </p:txBody>
      </p:sp>
      <p:sp>
        <p:nvSpPr>
          <p:cNvPr id="3" name="Content Placeholder 2">
            <a:extLst>
              <a:ext uri="{FF2B5EF4-FFF2-40B4-BE49-F238E27FC236}">
                <a16:creationId xmlns:a16="http://schemas.microsoft.com/office/drawing/2014/main" id="{F989650D-BE29-3B51-92C4-5B9AD48F41CB}"/>
              </a:ext>
            </a:extLst>
          </p:cNvPr>
          <p:cNvSpPr>
            <a:spLocks noGrp="1"/>
          </p:cNvSpPr>
          <p:nvPr>
            <p:ph idx="1"/>
          </p:nvPr>
        </p:nvSpPr>
        <p:spPr>
          <a:xfrm>
            <a:off x="508000" y="1981200"/>
            <a:ext cx="10412536" cy="4114800"/>
          </a:xfrm>
        </p:spPr>
        <p:txBody>
          <a:bodyPr>
            <a:normAutofit/>
          </a:bodyPr>
          <a:lstStyle/>
          <a:p>
            <a:r>
              <a:rPr lang="en-GB" sz="2800" dirty="0"/>
              <a:t>IP17</a:t>
            </a:r>
          </a:p>
          <a:p>
            <a:r>
              <a:rPr lang="en-GB" sz="2800" dirty="0"/>
              <a:t>Control + Treatments:</a:t>
            </a:r>
          </a:p>
          <a:p>
            <a:pPr lvl="1"/>
            <a:r>
              <a:rPr lang="en-GB" sz="2800" dirty="0"/>
              <a:t>CAPI &amp; Web: question text focus on benefits/risks</a:t>
            </a:r>
          </a:p>
          <a:p>
            <a:pPr lvl="1"/>
            <a:r>
              <a:rPr lang="en-US" sz="2800" dirty="0"/>
              <a:t>CAPI &amp; Web: focus on importance for research and policy</a:t>
            </a:r>
          </a:p>
          <a:p>
            <a:pPr lvl="1"/>
            <a:r>
              <a:rPr lang="en-US" sz="2800" dirty="0"/>
              <a:t>Web: Ask respondents to think about the request</a:t>
            </a:r>
          </a:p>
          <a:p>
            <a:pPr lvl="1"/>
            <a:r>
              <a:rPr lang="en-US" sz="2800" dirty="0"/>
              <a:t>Web: Ask the 4 knowledge questions before response</a:t>
            </a:r>
            <a:endParaRPr lang="en-GB" sz="2800" dirty="0"/>
          </a:p>
        </p:txBody>
      </p:sp>
    </p:spTree>
    <p:extLst>
      <p:ext uri="{BB962C8B-B14F-4D97-AF65-F5344CB8AC3E}">
        <p14:creationId xmlns:p14="http://schemas.microsoft.com/office/powerpoint/2010/main" val="174896501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4D4EF-636C-2DD0-ED68-47A8579102F2}"/>
              </a:ext>
            </a:extLst>
          </p:cNvPr>
          <p:cNvSpPr>
            <a:spLocks noGrp="1"/>
          </p:cNvSpPr>
          <p:nvPr>
            <p:ph type="title"/>
          </p:nvPr>
        </p:nvSpPr>
        <p:spPr/>
        <p:txBody>
          <a:bodyPr/>
          <a:lstStyle/>
          <a:p>
            <a:r>
              <a:rPr lang="en-GB" dirty="0"/>
              <a:t>Asking the knowledge questions</a:t>
            </a:r>
          </a:p>
        </p:txBody>
      </p:sp>
      <p:sp>
        <p:nvSpPr>
          <p:cNvPr id="3" name="Content Placeholder 2">
            <a:extLst>
              <a:ext uri="{FF2B5EF4-FFF2-40B4-BE49-F238E27FC236}">
                <a16:creationId xmlns:a16="http://schemas.microsoft.com/office/drawing/2014/main" id="{304712CC-C2BE-2E6E-BCE3-E3E39BFD933B}"/>
              </a:ext>
            </a:extLst>
          </p:cNvPr>
          <p:cNvSpPr>
            <a:spLocks noGrp="1"/>
          </p:cNvSpPr>
          <p:nvPr>
            <p:ph idx="1"/>
          </p:nvPr>
        </p:nvSpPr>
        <p:spPr/>
        <p:txBody>
          <a:bodyPr>
            <a:normAutofit/>
          </a:bodyPr>
          <a:lstStyle/>
          <a:p>
            <a:r>
              <a:rPr lang="en-US" sz="2800" dirty="0"/>
              <a:t>Before we ask you whether you wish to give consent to linkage with the DWP data or not, we would like to understand whether the explanation we gave you about DWP data linkage was clear or unclear. </a:t>
            </a:r>
          </a:p>
          <a:p>
            <a:r>
              <a:rPr lang="en-US" sz="2800" dirty="0"/>
              <a:t>Here are a few statements about how the linkage is done. Please specify whether you think each of the statements is true or false. </a:t>
            </a:r>
          </a:p>
          <a:p>
            <a:r>
              <a:rPr lang="en-US" sz="2800" dirty="0"/>
              <a:t>…</a:t>
            </a:r>
            <a:endParaRPr lang="en-GB" sz="2800" dirty="0"/>
          </a:p>
        </p:txBody>
      </p:sp>
    </p:spTree>
    <p:extLst>
      <p:ext uri="{BB962C8B-B14F-4D97-AF65-F5344CB8AC3E}">
        <p14:creationId xmlns:p14="http://schemas.microsoft.com/office/powerpoint/2010/main" val="405788037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F4BE8-C644-47D5-584F-61DDB75DF87B}"/>
              </a:ext>
            </a:extLst>
          </p:cNvPr>
          <p:cNvSpPr>
            <a:spLocks noGrp="1"/>
          </p:cNvSpPr>
          <p:nvPr>
            <p:ph type="title"/>
          </p:nvPr>
        </p:nvSpPr>
        <p:spPr/>
        <p:txBody>
          <a:bodyPr/>
          <a:lstStyle/>
          <a:p>
            <a:r>
              <a:rPr lang="en-GB" dirty="0"/>
              <a:t>And…?</a:t>
            </a:r>
          </a:p>
        </p:txBody>
      </p:sp>
      <p:sp>
        <p:nvSpPr>
          <p:cNvPr id="3" name="Content Placeholder 2">
            <a:extLst>
              <a:ext uri="{FF2B5EF4-FFF2-40B4-BE49-F238E27FC236}">
                <a16:creationId xmlns:a16="http://schemas.microsoft.com/office/drawing/2014/main" id="{36BBCA0F-B1FF-7DC3-83DE-89AD537FBA52}"/>
              </a:ext>
            </a:extLst>
          </p:cNvPr>
          <p:cNvSpPr>
            <a:spLocks noGrp="1"/>
          </p:cNvSpPr>
          <p:nvPr>
            <p:ph idx="1"/>
          </p:nvPr>
        </p:nvSpPr>
        <p:spPr/>
        <p:txBody>
          <a:bodyPr>
            <a:normAutofit fontScale="85000" lnSpcReduction="20000"/>
          </a:bodyPr>
          <a:lstStyle/>
          <a:p>
            <a:pPr marL="0" indent="0">
              <a:buNone/>
            </a:pPr>
            <a:r>
              <a:rPr lang="en-GB" dirty="0"/>
              <a:t>CAPI</a:t>
            </a:r>
          </a:p>
          <a:p>
            <a:r>
              <a:rPr lang="en-GB" dirty="0"/>
              <a:t>No significant differences</a:t>
            </a:r>
          </a:p>
          <a:p>
            <a:r>
              <a:rPr lang="en-GB" dirty="0"/>
              <a:t>Those in treatment groups </a:t>
            </a:r>
            <a:r>
              <a:rPr lang="en-GB" b="1" dirty="0"/>
              <a:t>not</a:t>
            </a:r>
            <a:r>
              <a:rPr lang="en-GB" dirty="0"/>
              <a:t> more likely to:</a:t>
            </a:r>
          </a:p>
          <a:p>
            <a:pPr marL="1854200" lvl="1" indent="-1035050"/>
            <a:r>
              <a:rPr lang="en-GB" dirty="0"/>
              <a:t>Consent</a:t>
            </a:r>
          </a:p>
          <a:p>
            <a:pPr marL="1854200" lvl="1" indent="-1035050"/>
            <a:r>
              <a:rPr lang="en-GB" dirty="0"/>
              <a:t>Use reflective decision process</a:t>
            </a:r>
          </a:p>
          <a:p>
            <a:pPr marL="1854200" lvl="1" indent="-1035050"/>
            <a:r>
              <a:rPr lang="en-GB" dirty="0"/>
              <a:t>Have confidence in their decision</a:t>
            </a:r>
          </a:p>
          <a:p>
            <a:pPr marL="1854200" lvl="1" indent="-1035050"/>
            <a:r>
              <a:rPr lang="en-GB" dirty="0"/>
              <a:t>Put in more effort in answering</a:t>
            </a:r>
          </a:p>
          <a:p>
            <a:pPr marL="1854200" lvl="1" indent="-1035050"/>
            <a:r>
              <a:rPr lang="en-GB" dirty="0"/>
              <a:t>Mostly/completely understand process</a:t>
            </a:r>
          </a:p>
        </p:txBody>
      </p:sp>
      <p:sp>
        <p:nvSpPr>
          <p:cNvPr id="4" name="TextBox 3">
            <a:extLst>
              <a:ext uri="{FF2B5EF4-FFF2-40B4-BE49-F238E27FC236}">
                <a16:creationId xmlns:a16="http://schemas.microsoft.com/office/drawing/2014/main" id="{9CD6951F-C9DF-EFFD-6D1E-639572511CE4}"/>
              </a:ext>
            </a:extLst>
          </p:cNvPr>
          <p:cNvSpPr txBox="1"/>
          <p:nvPr/>
        </p:nvSpPr>
        <p:spPr>
          <a:xfrm>
            <a:off x="5447928" y="567035"/>
            <a:ext cx="2811219" cy="461665"/>
          </a:xfrm>
          <a:prstGeom prst="rect">
            <a:avLst/>
          </a:prstGeom>
          <a:noFill/>
          <a:ln w="38100">
            <a:solidFill>
              <a:srgbClr val="FF0000"/>
            </a:solidFill>
            <a:prstDash val="dash"/>
          </a:ln>
        </p:spPr>
        <p:txBody>
          <a:bodyPr wrap="none" rtlCol="0">
            <a:spAutoFit/>
          </a:bodyPr>
          <a:lstStyle/>
          <a:p>
            <a:r>
              <a:rPr lang="en-GB" b="1" dirty="0">
                <a:solidFill>
                  <a:srgbClr val="FF0000"/>
                </a:solidFill>
              </a:rPr>
              <a:t>Work in progress!</a:t>
            </a:r>
          </a:p>
        </p:txBody>
      </p:sp>
    </p:spTree>
    <p:extLst>
      <p:ext uri="{BB962C8B-B14F-4D97-AF65-F5344CB8AC3E}">
        <p14:creationId xmlns:p14="http://schemas.microsoft.com/office/powerpoint/2010/main" val="2049042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E3C38-63E3-A80D-B122-0F588E504DD5}"/>
              </a:ext>
            </a:extLst>
          </p:cNvPr>
          <p:cNvSpPr>
            <a:spLocks noGrp="1"/>
          </p:cNvSpPr>
          <p:nvPr>
            <p:ph type="title"/>
          </p:nvPr>
        </p:nvSpPr>
        <p:spPr/>
        <p:txBody>
          <a:bodyPr/>
          <a:lstStyle/>
          <a:p>
            <a:r>
              <a:rPr lang="en-GB" dirty="0"/>
              <a:t>But online…?</a:t>
            </a:r>
          </a:p>
        </p:txBody>
      </p:sp>
      <p:sp>
        <p:nvSpPr>
          <p:cNvPr id="3" name="Content Placeholder 2">
            <a:extLst>
              <a:ext uri="{FF2B5EF4-FFF2-40B4-BE49-F238E27FC236}">
                <a16:creationId xmlns:a16="http://schemas.microsoft.com/office/drawing/2014/main" id="{31951971-B26C-48D2-CB44-6D94A3C2424A}"/>
              </a:ext>
            </a:extLst>
          </p:cNvPr>
          <p:cNvSpPr>
            <a:spLocks noGrp="1"/>
          </p:cNvSpPr>
          <p:nvPr>
            <p:ph idx="1"/>
          </p:nvPr>
        </p:nvSpPr>
        <p:spPr/>
        <p:txBody>
          <a:bodyPr>
            <a:normAutofit fontScale="85000" lnSpcReduction="10000"/>
          </a:bodyPr>
          <a:lstStyle/>
          <a:p>
            <a:r>
              <a:rPr lang="en-GB" dirty="0"/>
              <a:t>Almost no significant differences</a:t>
            </a:r>
          </a:p>
          <a:p>
            <a:r>
              <a:rPr lang="en-GB" dirty="0"/>
              <a:t>None for benefits/risks; importance for research &amp; policy; asking knowledge questions</a:t>
            </a:r>
          </a:p>
          <a:p>
            <a:r>
              <a:rPr lang="en-GB" dirty="0"/>
              <a:t>But – asking people to list reasons for/against…</a:t>
            </a:r>
          </a:p>
          <a:p>
            <a:pPr lvl="1"/>
            <a:r>
              <a:rPr lang="en-GB" dirty="0"/>
              <a:t>Significantly </a:t>
            </a:r>
            <a:r>
              <a:rPr lang="en-GB" b="1" dirty="0"/>
              <a:t>less </a:t>
            </a:r>
            <a:r>
              <a:rPr lang="en-GB" dirty="0"/>
              <a:t>likely to consent (-8.4pp)</a:t>
            </a:r>
          </a:p>
          <a:p>
            <a:pPr lvl="1"/>
            <a:r>
              <a:rPr lang="en-GB" b="1" dirty="0"/>
              <a:t>Less</a:t>
            </a:r>
            <a:r>
              <a:rPr lang="en-GB" dirty="0"/>
              <a:t> likely to understand process</a:t>
            </a:r>
          </a:p>
          <a:p>
            <a:pPr lvl="1"/>
            <a:r>
              <a:rPr lang="en-GB" b="1" dirty="0"/>
              <a:t>No</a:t>
            </a:r>
            <a:r>
              <a:rPr lang="en-GB" dirty="0"/>
              <a:t> effect on reflective decision making</a:t>
            </a:r>
            <a:endParaRPr lang="en-GB" b="1" dirty="0"/>
          </a:p>
        </p:txBody>
      </p:sp>
      <p:sp>
        <p:nvSpPr>
          <p:cNvPr id="4" name="TextBox 3">
            <a:extLst>
              <a:ext uri="{FF2B5EF4-FFF2-40B4-BE49-F238E27FC236}">
                <a16:creationId xmlns:a16="http://schemas.microsoft.com/office/drawing/2014/main" id="{5056C87D-F70A-E4A4-B6A6-9E3DAD26E156}"/>
              </a:ext>
            </a:extLst>
          </p:cNvPr>
          <p:cNvSpPr txBox="1"/>
          <p:nvPr/>
        </p:nvSpPr>
        <p:spPr>
          <a:xfrm>
            <a:off x="5951984" y="567035"/>
            <a:ext cx="2811219" cy="461665"/>
          </a:xfrm>
          <a:prstGeom prst="rect">
            <a:avLst/>
          </a:prstGeom>
          <a:noFill/>
          <a:ln w="38100">
            <a:solidFill>
              <a:srgbClr val="FF0000"/>
            </a:solidFill>
            <a:prstDash val="dash"/>
          </a:ln>
        </p:spPr>
        <p:txBody>
          <a:bodyPr wrap="none" rtlCol="0">
            <a:spAutoFit/>
          </a:bodyPr>
          <a:lstStyle/>
          <a:p>
            <a:r>
              <a:rPr lang="en-GB" b="1" dirty="0">
                <a:solidFill>
                  <a:srgbClr val="FF0000"/>
                </a:solidFill>
              </a:rPr>
              <a:t>Work in progress!</a:t>
            </a:r>
          </a:p>
        </p:txBody>
      </p:sp>
    </p:spTree>
    <p:extLst>
      <p:ext uri="{BB962C8B-B14F-4D97-AF65-F5344CB8AC3E}">
        <p14:creationId xmlns:p14="http://schemas.microsoft.com/office/powerpoint/2010/main" val="1853833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1AAFC-A032-CA1C-E28E-E95E6F1607E4}"/>
              </a:ext>
            </a:extLst>
          </p:cNvPr>
          <p:cNvSpPr>
            <a:spLocks noGrp="1"/>
          </p:cNvSpPr>
          <p:nvPr>
            <p:ph type="title"/>
          </p:nvPr>
        </p:nvSpPr>
        <p:spPr>
          <a:xfrm>
            <a:off x="508000" y="-1143000"/>
            <a:ext cx="9448800" cy="1143000"/>
          </a:xfrm>
        </p:spPr>
        <p:txBody>
          <a:bodyPr vert="horz" wrap="square" lIns="91440" tIns="45720" rIns="91440" bIns="45720" numCol="1" anchor="b" anchorCtr="0" compatLnSpc="1">
            <a:prstTxWarp prst="textNoShape">
              <a:avLst/>
            </a:prstTxWarp>
          </a:bodyPr>
          <a:lstStyle/>
          <a:p>
            <a:r>
              <a:rPr lang="en-GB" dirty="0"/>
              <a:t>Back to the drawing Board</a:t>
            </a:r>
          </a:p>
        </p:txBody>
      </p:sp>
      <p:pic>
        <p:nvPicPr>
          <p:cNvPr id="5" name="Content Placeholder 4" descr="A drawing of a drawing board&#10;&#10;As in &quot;back to the...&quot;">
            <a:extLst>
              <a:ext uri="{FF2B5EF4-FFF2-40B4-BE49-F238E27FC236}">
                <a16:creationId xmlns:a16="http://schemas.microsoft.com/office/drawing/2014/main" id="{8D92FA3A-B7FD-9054-6FFD-4B4B116B473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3807408" y="1140408"/>
            <a:ext cx="4577184" cy="4577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7754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FE10395-B963-56F6-EB7E-553ECE411435}"/>
              </a:ext>
            </a:extLst>
          </p:cNvPr>
          <p:cNvSpPr>
            <a:spLocks noGrp="1"/>
          </p:cNvSpPr>
          <p:nvPr>
            <p:ph type="title"/>
          </p:nvPr>
        </p:nvSpPr>
        <p:spPr/>
        <p:txBody>
          <a:bodyPr>
            <a:normAutofit/>
          </a:bodyPr>
          <a:lstStyle/>
          <a:p>
            <a:r>
              <a:rPr lang="en-GB" dirty="0"/>
              <a:t>Researchers want more types of data</a:t>
            </a:r>
          </a:p>
        </p:txBody>
      </p:sp>
      <p:sp>
        <p:nvSpPr>
          <p:cNvPr id="8" name="Oval 7">
            <a:extLst>
              <a:ext uri="{FF2B5EF4-FFF2-40B4-BE49-F238E27FC236}">
                <a16:creationId xmlns:a16="http://schemas.microsoft.com/office/drawing/2014/main" id="{51C67D44-FC4E-BE93-7A13-14B3A2BE310A}"/>
              </a:ext>
            </a:extLst>
          </p:cNvPr>
          <p:cNvSpPr/>
          <p:nvPr/>
        </p:nvSpPr>
        <p:spPr bwMode="auto">
          <a:xfrm>
            <a:off x="1559496" y="1470484"/>
            <a:ext cx="2448272" cy="11430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Arial" charset="0"/>
              </a:rPr>
              <a:t>A</a:t>
            </a:r>
            <a:r>
              <a:rPr lang="en-GB" dirty="0" err="1">
                <a:latin typeface="Arial" charset="0"/>
              </a:rPr>
              <a:t>dmin</a:t>
            </a:r>
            <a:r>
              <a:rPr lang="en-GB" dirty="0">
                <a:latin typeface="Arial" charset="0"/>
              </a:rPr>
              <a:t> data</a:t>
            </a:r>
            <a:endParaRPr kumimoji="0" lang="en-GB" sz="2400" b="0" i="0" u="none" strike="noStrike" cap="none" normalizeH="0" baseline="0" dirty="0">
              <a:ln>
                <a:noFill/>
              </a:ln>
              <a:solidFill>
                <a:schemeClr val="tx1"/>
              </a:solidFill>
              <a:effectLst/>
              <a:latin typeface="Arial" charset="0"/>
              <a:ea typeface="ヒラギノ角ゴ Pro W3" pitchFamily="1" charset="-128"/>
            </a:endParaRPr>
          </a:p>
        </p:txBody>
      </p:sp>
      <p:sp>
        <p:nvSpPr>
          <p:cNvPr id="24" name="Oval 23">
            <a:extLst>
              <a:ext uri="{FF2B5EF4-FFF2-40B4-BE49-F238E27FC236}">
                <a16:creationId xmlns:a16="http://schemas.microsoft.com/office/drawing/2014/main" id="{8E3EBD65-798F-C7C2-4F8C-CA05B946FED9}"/>
              </a:ext>
            </a:extLst>
          </p:cNvPr>
          <p:cNvSpPr/>
          <p:nvPr/>
        </p:nvSpPr>
        <p:spPr bwMode="auto">
          <a:xfrm>
            <a:off x="824388" y="2876068"/>
            <a:ext cx="2448272" cy="11430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chemeClr val="tx1"/>
                </a:solidFill>
                <a:effectLst/>
                <a:latin typeface="Arial" charset="0"/>
                <a:ea typeface="ヒラギノ角ゴ Pro W3" pitchFamily="1" charset="-128"/>
              </a:rPr>
              <a:t>Sensors</a:t>
            </a:r>
          </a:p>
        </p:txBody>
      </p:sp>
      <p:sp>
        <p:nvSpPr>
          <p:cNvPr id="17" name="Oval 16" descr="A set of ovals around a blank centre. The text in the ovals are:&#10;Photos&#10;Biological measures&#10;Event-triggered&#10;Trackers&#10;Gamified apps&#10;Diaries&#10;Daily questions&#10;Sensors&#10;Administrative data">
            <a:extLst>
              <a:ext uri="{FF2B5EF4-FFF2-40B4-BE49-F238E27FC236}">
                <a16:creationId xmlns:a16="http://schemas.microsoft.com/office/drawing/2014/main" id="{7EA171F0-47E5-8303-1043-D7BCFA17E13D}"/>
              </a:ext>
            </a:extLst>
          </p:cNvPr>
          <p:cNvSpPr/>
          <p:nvPr/>
        </p:nvSpPr>
        <p:spPr bwMode="auto">
          <a:xfrm>
            <a:off x="4295800" y="1340768"/>
            <a:ext cx="2448272" cy="11430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chemeClr val="tx1"/>
                </a:solidFill>
                <a:effectLst/>
                <a:latin typeface="Arial" charset="0"/>
                <a:ea typeface="ヒラギノ角ゴ Pro W3" pitchFamily="1" charset="-128"/>
              </a:rPr>
              <a:t>Photos</a:t>
            </a:r>
          </a:p>
        </p:txBody>
      </p:sp>
      <p:sp>
        <p:nvSpPr>
          <p:cNvPr id="18" name="Oval 17">
            <a:extLst>
              <a:ext uri="{FF2B5EF4-FFF2-40B4-BE49-F238E27FC236}">
                <a16:creationId xmlns:a16="http://schemas.microsoft.com/office/drawing/2014/main" id="{4453EBC6-1E76-66D6-08B4-B60E944E3156}"/>
              </a:ext>
            </a:extLst>
          </p:cNvPr>
          <p:cNvSpPr/>
          <p:nvPr/>
        </p:nvSpPr>
        <p:spPr bwMode="auto">
          <a:xfrm>
            <a:off x="7508528" y="1340768"/>
            <a:ext cx="2448272" cy="11430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chemeClr val="tx1"/>
                </a:solidFill>
                <a:effectLst/>
                <a:latin typeface="Arial" charset="0"/>
                <a:ea typeface="ヒラギノ角ゴ Pro W3" pitchFamily="1" charset="-128"/>
              </a:rPr>
              <a:t>Biological measures</a:t>
            </a:r>
          </a:p>
        </p:txBody>
      </p:sp>
      <p:sp>
        <p:nvSpPr>
          <p:cNvPr id="19" name="Oval 18">
            <a:extLst>
              <a:ext uri="{FF2B5EF4-FFF2-40B4-BE49-F238E27FC236}">
                <a16:creationId xmlns:a16="http://schemas.microsoft.com/office/drawing/2014/main" id="{D03D341A-B6C2-A486-94A9-624E29FA2035}"/>
              </a:ext>
            </a:extLst>
          </p:cNvPr>
          <p:cNvSpPr/>
          <p:nvPr/>
        </p:nvSpPr>
        <p:spPr bwMode="auto">
          <a:xfrm>
            <a:off x="8472264" y="2605472"/>
            <a:ext cx="2448272" cy="11430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chemeClr val="tx1"/>
                </a:solidFill>
                <a:effectLst/>
                <a:latin typeface="Arial" charset="0"/>
                <a:ea typeface="ヒラギノ角ゴ Pro W3" pitchFamily="1" charset="-128"/>
              </a:rPr>
              <a:t>Event-triggered</a:t>
            </a:r>
          </a:p>
        </p:txBody>
      </p:sp>
      <p:sp>
        <p:nvSpPr>
          <p:cNvPr id="23" name="Oval 22">
            <a:extLst>
              <a:ext uri="{FF2B5EF4-FFF2-40B4-BE49-F238E27FC236}">
                <a16:creationId xmlns:a16="http://schemas.microsoft.com/office/drawing/2014/main" id="{843C3DC3-78DA-9829-BB97-9841968E9763}"/>
              </a:ext>
            </a:extLst>
          </p:cNvPr>
          <p:cNvSpPr/>
          <p:nvPr/>
        </p:nvSpPr>
        <p:spPr bwMode="auto">
          <a:xfrm>
            <a:off x="803412" y="4182244"/>
            <a:ext cx="2448272" cy="11430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chemeClr val="tx1"/>
                </a:solidFill>
                <a:effectLst/>
                <a:latin typeface="Arial" charset="0"/>
                <a:ea typeface="ヒラギノ角ゴ Pro W3" pitchFamily="1" charset="-128"/>
              </a:rPr>
              <a:t>Daily questions</a:t>
            </a:r>
          </a:p>
        </p:txBody>
      </p:sp>
      <p:sp>
        <p:nvSpPr>
          <p:cNvPr id="22" name="Oval 21">
            <a:extLst>
              <a:ext uri="{FF2B5EF4-FFF2-40B4-BE49-F238E27FC236}">
                <a16:creationId xmlns:a16="http://schemas.microsoft.com/office/drawing/2014/main" id="{FD029F84-3803-F78B-8C62-86613D3D3187}"/>
              </a:ext>
            </a:extLst>
          </p:cNvPr>
          <p:cNvSpPr/>
          <p:nvPr/>
        </p:nvSpPr>
        <p:spPr bwMode="auto">
          <a:xfrm>
            <a:off x="3359696" y="4585692"/>
            <a:ext cx="2448272" cy="11430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chemeClr val="tx1"/>
                </a:solidFill>
                <a:effectLst/>
                <a:latin typeface="Arial" charset="0"/>
                <a:ea typeface="ヒラギノ角ゴ Pro W3" pitchFamily="1" charset="-128"/>
              </a:rPr>
              <a:t>Diaries</a:t>
            </a:r>
          </a:p>
        </p:txBody>
      </p:sp>
      <p:sp>
        <p:nvSpPr>
          <p:cNvPr id="21" name="Oval 20">
            <a:extLst>
              <a:ext uri="{FF2B5EF4-FFF2-40B4-BE49-F238E27FC236}">
                <a16:creationId xmlns:a16="http://schemas.microsoft.com/office/drawing/2014/main" id="{C676DE8C-351E-F87B-62F8-E7819D857A66}"/>
              </a:ext>
            </a:extLst>
          </p:cNvPr>
          <p:cNvSpPr/>
          <p:nvPr/>
        </p:nvSpPr>
        <p:spPr bwMode="auto">
          <a:xfrm>
            <a:off x="6023992" y="4753744"/>
            <a:ext cx="2448272" cy="11430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chemeClr val="tx1"/>
                </a:solidFill>
                <a:effectLst/>
                <a:latin typeface="Arial" charset="0"/>
                <a:ea typeface="ヒラギノ角ゴ Pro W3" pitchFamily="1" charset="-128"/>
              </a:rPr>
              <a:t>Gamified apps</a:t>
            </a:r>
          </a:p>
        </p:txBody>
      </p:sp>
      <p:sp>
        <p:nvSpPr>
          <p:cNvPr id="20" name="Oval 19">
            <a:extLst>
              <a:ext uri="{FF2B5EF4-FFF2-40B4-BE49-F238E27FC236}">
                <a16:creationId xmlns:a16="http://schemas.microsoft.com/office/drawing/2014/main" id="{6E457C97-143D-63CE-86D3-21297443232C}"/>
              </a:ext>
            </a:extLst>
          </p:cNvPr>
          <p:cNvSpPr/>
          <p:nvPr/>
        </p:nvSpPr>
        <p:spPr bwMode="auto">
          <a:xfrm>
            <a:off x="8492206" y="4035448"/>
            <a:ext cx="2448272" cy="11430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chemeClr val="tx1"/>
                </a:solidFill>
                <a:effectLst/>
                <a:latin typeface="Arial" charset="0"/>
                <a:ea typeface="ヒラギノ角ゴ Pro W3" pitchFamily="1" charset="-128"/>
              </a:rPr>
              <a:t>Trackers</a:t>
            </a:r>
          </a:p>
        </p:txBody>
      </p:sp>
    </p:spTree>
    <p:extLst>
      <p:ext uri="{BB962C8B-B14F-4D97-AF65-F5344CB8AC3E}">
        <p14:creationId xmlns:p14="http://schemas.microsoft.com/office/powerpoint/2010/main" val="171336988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el 1"/>
          <p:cNvSpPr>
            <a:spLocks noGrp="1"/>
          </p:cNvSpPr>
          <p:nvPr>
            <p:ph type="title"/>
          </p:nvPr>
        </p:nvSpPr>
        <p:spPr/>
        <p:txBody>
          <a:bodyPr/>
          <a:lstStyle/>
          <a:p>
            <a:r>
              <a:rPr lang="en-GB" kern="0" dirty="0"/>
              <a:t>Conceptual framework - 4</a:t>
            </a:r>
            <a:br>
              <a:rPr lang="en-GB" kern="0" dirty="0"/>
            </a:br>
            <a:r>
              <a:rPr lang="en-GB" dirty="0">
                <a:solidFill>
                  <a:srgbClr val="626464"/>
                </a:solidFill>
                <a:latin typeface="Calibri" panose="020F0502020204030204" pitchFamily="34" charset="0"/>
                <a:cs typeface="Calibri" panose="020F0502020204030204" pitchFamily="34" charset="0"/>
              </a:rPr>
              <a:t>How mode affects consent</a:t>
            </a:r>
            <a:endParaRPr lang="de-DE" altLang="de-DE" dirty="0"/>
          </a:p>
        </p:txBody>
      </p:sp>
      <p:sp>
        <p:nvSpPr>
          <p:cNvPr id="6" name="TextBox 4">
            <a:extLst>
              <a:ext uri="{FF2B5EF4-FFF2-40B4-BE49-F238E27FC236}">
                <a16:creationId xmlns:a16="http://schemas.microsoft.com/office/drawing/2014/main" id="{155C29BE-F883-59C8-7442-1982A8B95F2A}"/>
              </a:ext>
            </a:extLst>
          </p:cNvPr>
          <p:cNvSpPr txBox="1"/>
          <p:nvPr/>
        </p:nvSpPr>
        <p:spPr>
          <a:xfrm>
            <a:off x="1703512" y="2708920"/>
            <a:ext cx="2160240" cy="2677656"/>
          </a:xfrm>
          <a:prstGeom prst="rect">
            <a:avLst/>
          </a:prstGeom>
          <a:noFill/>
          <a:ln w="76200">
            <a:solidFill>
              <a:schemeClr val="bg1">
                <a:lumMod val="75000"/>
              </a:schemeClr>
            </a:solidFill>
          </a:ln>
        </p:spPr>
        <p:txBody>
          <a:bodyPr wrap="square" rtlCol="0">
            <a:spAutoFit/>
          </a:bodyPr>
          <a:lstStyle/>
          <a:p>
            <a:pPr algn="ctr"/>
            <a:endParaRPr lang="de-DE" dirty="0">
              <a:latin typeface="+mn-lt"/>
              <a:cs typeface="Times New Roman" panose="02020603050405020304" pitchFamily="18" charset="0"/>
            </a:endParaRPr>
          </a:p>
          <a:p>
            <a:pPr algn="ctr"/>
            <a:r>
              <a:rPr lang="de-DE" dirty="0">
                <a:latin typeface="+mn-lt"/>
                <a:cs typeface="Times New Roman" panose="02020603050405020304" pitchFamily="18" charset="0"/>
              </a:rPr>
              <a:t>MODE:</a:t>
            </a:r>
          </a:p>
          <a:p>
            <a:pPr algn="ctr"/>
            <a:endParaRPr lang="de-DE" dirty="0">
              <a:solidFill>
                <a:schemeClr val="bg1">
                  <a:lumMod val="50000"/>
                </a:schemeClr>
              </a:solidFill>
              <a:latin typeface="Calibri" panose="020F0502020204030204" pitchFamily="34" charset="0"/>
              <a:cs typeface="Calibri" panose="020F0502020204030204" pitchFamily="34" charset="0"/>
            </a:endParaRPr>
          </a:p>
          <a:p>
            <a:pPr algn="ctr"/>
            <a:r>
              <a:rPr lang="de-DE" dirty="0">
                <a:solidFill>
                  <a:schemeClr val="bg1">
                    <a:lumMod val="50000"/>
                  </a:schemeClr>
                </a:solidFill>
                <a:latin typeface="Calibri" panose="020F0502020204030204" pitchFamily="34" charset="0"/>
                <a:cs typeface="Calibri" panose="020F0502020204030204" pitchFamily="34" charset="0"/>
              </a:rPr>
              <a:t>Interviewer </a:t>
            </a:r>
          </a:p>
          <a:p>
            <a:pPr algn="ctr"/>
            <a:r>
              <a:rPr lang="de-DE" dirty="0">
                <a:solidFill>
                  <a:schemeClr val="bg1">
                    <a:lumMod val="50000"/>
                  </a:schemeClr>
                </a:solidFill>
                <a:latin typeface="Calibri" panose="020F0502020204030204" pitchFamily="34" charset="0"/>
                <a:cs typeface="Calibri" panose="020F0502020204030204" pitchFamily="34" charset="0"/>
              </a:rPr>
              <a:t>vs. </a:t>
            </a:r>
          </a:p>
          <a:p>
            <a:pPr algn="ctr"/>
            <a:r>
              <a:rPr lang="de-DE" dirty="0">
                <a:solidFill>
                  <a:schemeClr val="bg1">
                    <a:lumMod val="50000"/>
                  </a:schemeClr>
                </a:solidFill>
                <a:latin typeface="Calibri" panose="020F0502020204030204" pitchFamily="34" charset="0"/>
                <a:cs typeface="Calibri" panose="020F0502020204030204" pitchFamily="34" charset="0"/>
              </a:rPr>
              <a:t>Self-completion</a:t>
            </a:r>
          </a:p>
          <a:p>
            <a:pPr algn="ctr"/>
            <a:endParaRPr lang="de-DE" dirty="0">
              <a:solidFill>
                <a:schemeClr val="bg1">
                  <a:lumMod val="50000"/>
                </a:schemeClr>
              </a:solidFill>
              <a:latin typeface="Calibri" panose="020F0502020204030204" pitchFamily="34" charset="0"/>
              <a:cs typeface="Calibri" panose="020F0502020204030204" pitchFamily="34" charset="0"/>
            </a:endParaRPr>
          </a:p>
        </p:txBody>
      </p:sp>
      <p:sp>
        <p:nvSpPr>
          <p:cNvPr id="12" name="Curved Down Arrow 32">
            <a:extLst>
              <a:ext uri="{FF2B5EF4-FFF2-40B4-BE49-F238E27FC236}">
                <a16:creationId xmlns:a16="http://schemas.microsoft.com/office/drawing/2014/main" id="{BDE24BD5-E411-91DD-2AA4-B4B42829F71E}"/>
              </a:ext>
              <a:ext uri="{C183D7F6-B498-43B3-948B-1728B52AA6E4}">
                <adec:decorative xmlns:adec="http://schemas.microsoft.com/office/drawing/2017/decorative" val="1"/>
              </a:ext>
            </a:extLst>
          </p:cNvPr>
          <p:cNvSpPr/>
          <p:nvPr/>
        </p:nvSpPr>
        <p:spPr>
          <a:xfrm>
            <a:off x="2919351" y="1970534"/>
            <a:ext cx="6489018" cy="585100"/>
          </a:xfrm>
          <a:prstGeom prst="curvedDownArrow">
            <a:avLst>
              <a:gd name="adj1" fmla="val 0"/>
              <a:gd name="adj2" fmla="val 25064"/>
              <a:gd name="adj3" fmla="val 15580"/>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solidFill>
                <a:schemeClr val="tx1"/>
              </a:solidFill>
            </a:endParaRPr>
          </a:p>
        </p:txBody>
      </p:sp>
      <p:cxnSp>
        <p:nvCxnSpPr>
          <p:cNvPr id="18" name="Straight Arrow Connector 38">
            <a:extLst>
              <a:ext uri="{FF2B5EF4-FFF2-40B4-BE49-F238E27FC236}">
                <a16:creationId xmlns:a16="http://schemas.microsoft.com/office/drawing/2014/main" id="{D7644093-52ED-C909-97D8-4CB53CB827EE}"/>
              </a:ext>
              <a:ext uri="{C183D7F6-B498-43B3-948B-1728B52AA6E4}">
                <adec:decorative xmlns:adec="http://schemas.microsoft.com/office/drawing/2017/decorative" val="1"/>
              </a:ext>
            </a:extLst>
          </p:cNvPr>
          <p:cNvCxnSpPr/>
          <p:nvPr/>
        </p:nvCxnSpPr>
        <p:spPr>
          <a:xfrm flipV="1">
            <a:off x="4023394" y="3011985"/>
            <a:ext cx="630983" cy="11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38">
            <a:extLst>
              <a:ext uri="{FF2B5EF4-FFF2-40B4-BE49-F238E27FC236}">
                <a16:creationId xmlns:a16="http://schemas.microsoft.com/office/drawing/2014/main" id="{0D4A9F15-9995-D996-1C0C-70D83349807C}"/>
              </a:ext>
              <a:ext uri="{C183D7F6-B498-43B3-948B-1728B52AA6E4}">
                <adec:decorative xmlns:adec="http://schemas.microsoft.com/office/drawing/2017/decorative" val="1"/>
              </a:ext>
            </a:extLst>
          </p:cNvPr>
          <p:cNvCxnSpPr/>
          <p:nvPr/>
        </p:nvCxnSpPr>
        <p:spPr>
          <a:xfrm flipV="1">
            <a:off x="4024858" y="3539960"/>
            <a:ext cx="630983" cy="11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38">
            <a:extLst>
              <a:ext uri="{FF2B5EF4-FFF2-40B4-BE49-F238E27FC236}">
                <a16:creationId xmlns:a16="http://schemas.microsoft.com/office/drawing/2014/main" id="{545C001E-076A-91CF-1E42-884A14C1D9FD}"/>
              </a:ext>
              <a:ext uri="{C183D7F6-B498-43B3-948B-1728B52AA6E4}">
                <adec:decorative xmlns:adec="http://schemas.microsoft.com/office/drawing/2017/decorative" val="1"/>
              </a:ext>
            </a:extLst>
          </p:cNvPr>
          <p:cNvCxnSpPr/>
          <p:nvPr/>
        </p:nvCxnSpPr>
        <p:spPr>
          <a:xfrm flipV="1">
            <a:off x="4014131" y="4095965"/>
            <a:ext cx="630983" cy="11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39">
            <a:extLst>
              <a:ext uri="{FF2B5EF4-FFF2-40B4-BE49-F238E27FC236}">
                <a16:creationId xmlns:a16="http://schemas.microsoft.com/office/drawing/2014/main" id="{11FDA73D-DA1A-D557-5343-E815CED15394}"/>
              </a:ext>
              <a:ext uri="{C183D7F6-B498-43B3-948B-1728B52AA6E4}">
                <adec:decorative xmlns:adec="http://schemas.microsoft.com/office/drawing/2017/decorative" val="1"/>
              </a:ext>
            </a:extLst>
          </p:cNvPr>
          <p:cNvCxnSpPr/>
          <p:nvPr/>
        </p:nvCxnSpPr>
        <p:spPr>
          <a:xfrm flipV="1">
            <a:off x="4021562" y="4651970"/>
            <a:ext cx="630983" cy="11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39">
            <a:extLst>
              <a:ext uri="{FF2B5EF4-FFF2-40B4-BE49-F238E27FC236}">
                <a16:creationId xmlns:a16="http://schemas.microsoft.com/office/drawing/2014/main" id="{1E349F35-C34E-218F-9375-07314FED7826}"/>
              </a:ext>
              <a:ext uri="{C183D7F6-B498-43B3-948B-1728B52AA6E4}">
                <adec:decorative xmlns:adec="http://schemas.microsoft.com/office/drawing/2017/decorative" val="1"/>
              </a:ext>
            </a:extLst>
          </p:cNvPr>
          <p:cNvCxnSpPr/>
          <p:nvPr/>
        </p:nvCxnSpPr>
        <p:spPr>
          <a:xfrm flipV="1">
            <a:off x="4021562" y="5196016"/>
            <a:ext cx="630983" cy="11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25">
            <a:extLst>
              <a:ext uri="{FF2B5EF4-FFF2-40B4-BE49-F238E27FC236}">
                <a16:creationId xmlns:a16="http://schemas.microsoft.com/office/drawing/2014/main" id="{8F787674-DF50-CB05-343E-8492FFED3C68}"/>
              </a:ext>
            </a:extLst>
          </p:cNvPr>
          <p:cNvSpPr txBox="1"/>
          <p:nvPr/>
        </p:nvSpPr>
        <p:spPr>
          <a:xfrm>
            <a:off x="4817970" y="2811929"/>
            <a:ext cx="2556060" cy="400110"/>
          </a:xfrm>
          <a:prstGeom prst="rect">
            <a:avLst/>
          </a:prstGeom>
          <a:noFill/>
          <a:ln w="38100">
            <a:solidFill>
              <a:schemeClr val="bg1">
                <a:lumMod val="75000"/>
              </a:schemeClr>
            </a:solidFill>
          </a:ln>
        </p:spPr>
        <p:txBody>
          <a:bodyPr wrap="square" rtlCol="0">
            <a:spAutoFit/>
          </a:bodyPr>
          <a:lstStyle/>
          <a:p>
            <a:pPr algn="ctr"/>
            <a:r>
              <a:rPr lang="en-GB" sz="2000" dirty="0">
                <a:latin typeface="Calibri" panose="020F0502020204030204" pitchFamily="34" charset="0"/>
                <a:cs typeface="Calibri" panose="020F0502020204030204" pitchFamily="34" charset="0"/>
              </a:rPr>
              <a:t>Attitudes / trust</a:t>
            </a:r>
          </a:p>
        </p:txBody>
      </p:sp>
      <p:sp>
        <p:nvSpPr>
          <p:cNvPr id="17" name="TextBox 25">
            <a:extLst>
              <a:ext uri="{FF2B5EF4-FFF2-40B4-BE49-F238E27FC236}">
                <a16:creationId xmlns:a16="http://schemas.microsoft.com/office/drawing/2014/main" id="{0477DCC9-54DB-DDCD-357E-33E6CC0CEAF0}"/>
              </a:ext>
            </a:extLst>
          </p:cNvPr>
          <p:cNvSpPr txBox="1"/>
          <p:nvPr/>
        </p:nvSpPr>
        <p:spPr>
          <a:xfrm>
            <a:off x="4817031" y="3373420"/>
            <a:ext cx="2561125" cy="398943"/>
          </a:xfrm>
          <a:prstGeom prst="rect">
            <a:avLst/>
          </a:prstGeom>
          <a:noFill/>
          <a:ln w="38100">
            <a:solidFill>
              <a:schemeClr val="bg1">
                <a:lumMod val="75000"/>
              </a:schemeClr>
            </a:solidFill>
          </a:ln>
        </p:spPr>
        <p:txBody>
          <a:bodyPr wrap="square" rtlCol="0">
            <a:spAutoFit/>
          </a:bodyPr>
          <a:lstStyle/>
          <a:p>
            <a:pPr algn="ctr"/>
            <a:r>
              <a:rPr lang="en-GB" sz="2000" dirty="0">
                <a:latin typeface="Calibri" panose="020F0502020204030204" pitchFamily="34" charset="0"/>
                <a:cs typeface="Calibri" panose="020F0502020204030204" pitchFamily="34" charset="0"/>
              </a:rPr>
              <a:t>Help of interviewer</a:t>
            </a:r>
          </a:p>
        </p:txBody>
      </p:sp>
      <p:sp>
        <p:nvSpPr>
          <p:cNvPr id="11" name="TextBox 26">
            <a:extLst>
              <a:ext uri="{FF2B5EF4-FFF2-40B4-BE49-F238E27FC236}">
                <a16:creationId xmlns:a16="http://schemas.microsoft.com/office/drawing/2014/main" id="{EC64B68B-D352-2CAE-1832-E9747EC0D913}"/>
              </a:ext>
            </a:extLst>
          </p:cNvPr>
          <p:cNvSpPr txBox="1"/>
          <p:nvPr/>
        </p:nvSpPr>
        <p:spPr>
          <a:xfrm>
            <a:off x="4811966" y="3925792"/>
            <a:ext cx="2561125" cy="400110"/>
          </a:xfrm>
          <a:prstGeom prst="rect">
            <a:avLst/>
          </a:prstGeom>
          <a:noFill/>
          <a:ln w="38100">
            <a:solidFill>
              <a:schemeClr val="bg1">
                <a:lumMod val="75000"/>
              </a:schemeClr>
            </a:solidFill>
          </a:ln>
        </p:spPr>
        <p:txBody>
          <a:bodyPr wrap="square" rtlCol="0">
            <a:spAutoFit/>
          </a:bodyPr>
          <a:lstStyle/>
          <a:p>
            <a:pPr algn="ctr"/>
            <a:r>
              <a:rPr lang="de-DE" sz="2000" dirty="0">
                <a:latin typeface="Calibri" panose="020F0502020204030204" pitchFamily="34" charset="0"/>
                <a:cs typeface="Calibri" panose="020F0502020204030204" pitchFamily="34" charset="0"/>
              </a:rPr>
              <a:t>Cognitive processing</a:t>
            </a:r>
          </a:p>
        </p:txBody>
      </p:sp>
      <p:sp>
        <p:nvSpPr>
          <p:cNvPr id="9" name="TextBox 25" descr="Highlight &quot;Device used&quot;">
            <a:extLst>
              <a:ext uri="{FF2B5EF4-FFF2-40B4-BE49-F238E27FC236}">
                <a16:creationId xmlns:a16="http://schemas.microsoft.com/office/drawing/2014/main" id="{F7012C80-8E77-5194-2D15-1719C17912DB}"/>
              </a:ext>
            </a:extLst>
          </p:cNvPr>
          <p:cNvSpPr txBox="1"/>
          <p:nvPr/>
        </p:nvSpPr>
        <p:spPr>
          <a:xfrm>
            <a:off x="4817030" y="4484846"/>
            <a:ext cx="2556060" cy="400110"/>
          </a:xfrm>
          <a:prstGeom prst="rect">
            <a:avLst/>
          </a:prstGeom>
          <a:solidFill>
            <a:srgbClr val="95B3D7"/>
          </a:solidFill>
          <a:ln w="38100">
            <a:solidFill>
              <a:schemeClr val="bg1">
                <a:lumMod val="75000"/>
              </a:schemeClr>
            </a:solidFill>
          </a:ln>
        </p:spPr>
        <p:txBody>
          <a:bodyPr wrap="square" rtlCol="0">
            <a:spAutoFit/>
          </a:bodyPr>
          <a:lstStyle/>
          <a:p>
            <a:pPr algn="ctr"/>
            <a:r>
              <a:rPr lang="de-DE" sz="2000" dirty="0">
                <a:latin typeface="Calibri" panose="020F0502020204030204" pitchFamily="34" charset="0"/>
                <a:cs typeface="Calibri" panose="020F0502020204030204" pitchFamily="34" charset="0"/>
              </a:rPr>
              <a:t>Device used </a:t>
            </a:r>
          </a:p>
        </p:txBody>
      </p:sp>
      <p:sp>
        <p:nvSpPr>
          <p:cNvPr id="2" name="TextBox 25">
            <a:extLst>
              <a:ext uri="{FF2B5EF4-FFF2-40B4-BE49-F238E27FC236}">
                <a16:creationId xmlns:a16="http://schemas.microsoft.com/office/drawing/2014/main" id="{32E789E0-2622-27C7-48D6-8CC6F9436701}"/>
              </a:ext>
            </a:extLst>
          </p:cNvPr>
          <p:cNvSpPr txBox="1"/>
          <p:nvPr/>
        </p:nvSpPr>
        <p:spPr>
          <a:xfrm>
            <a:off x="4817030" y="5028892"/>
            <a:ext cx="2556060" cy="400110"/>
          </a:xfrm>
          <a:prstGeom prst="rect">
            <a:avLst/>
          </a:prstGeom>
          <a:noFill/>
          <a:ln w="38100">
            <a:solidFill>
              <a:schemeClr val="bg1">
                <a:lumMod val="75000"/>
              </a:schemeClr>
            </a:solidFill>
          </a:ln>
        </p:spPr>
        <p:txBody>
          <a:bodyPr wrap="square" rtlCol="0">
            <a:spAutoFit/>
          </a:bodyPr>
          <a:lstStyle/>
          <a:p>
            <a:pPr algn="ctr"/>
            <a:r>
              <a:rPr lang="de-DE" sz="2000" dirty="0">
                <a:latin typeface="Calibri" panose="020F0502020204030204" pitchFamily="34" charset="0"/>
                <a:cs typeface="Calibri" panose="020F0502020204030204" pitchFamily="34" charset="0"/>
              </a:rPr>
              <a:t>Social pressure</a:t>
            </a:r>
          </a:p>
        </p:txBody>
      </p:sp>
      <p:cxnSp>
        <p:nvCxnSpPr>
          <p:cNvPr id="20" name="Straight Arrow Connector 12">
            <a:extLst>
              <a:ext uri="{FF2B5EF4-FFF2-40B4-BE49-F238E27FC236}">
                <a16:creationId xmlns:a16="http://schemas.microsoft.com/office/drawing/2014/main" id="{055D31CE-FCEA-5914-569B-BB73EB4F8FBD}"/>
              </a:ext>
              <a:ext uri="{C183D7F6-B498-43B3-948B-1728B52AA6E4}">
                <adec:decorative xmlns:adec="http://schemas.microsoft.com/office/drawing/2017/decorative" val="1"/>
              </a:ext>
            </a:extLst>
          </p:cNvPr>
          <p:cNvCxnSpPr/>
          <p:nvPr/>
        </p:nvCxnSpPr>
        <p:spPr>
          <a:xfrm flipV="1">
            <a:off x="7534282" y="3053911"/>
            <a:ext cx="630983" cy="11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12">
            <a:extLst>
              <a:ext uri="{FF2B5EF4-FFF2-40B4-BE49-F238E27FC236}">
                <a16:creationId xmlns:a16="http://schemas.microsoft.com/office/drawing/2014/main" id="{829BE8C8-00FE-88BC-7241-1D191E3AED2B}"/>
              </a:ext>
              <a:ext uri="{C183D7F6-B498-43B3-948B-1728B52AA6E4}">
                <adec:decorative xmlns:adec="http://schemas.microsoft.com/office/drawing/2017/decorative" val="1"/>
              </a:ext>
            </a:extLst>
          </p:cNvPr>
          <p:cNvCxnSpPr/>
          <p:nvPr/>
        </p:nvCxnSpPr>
        <p:spPr>
          <a:xfrm flipV="1">
            <a:off x="7534279" y="3572892"/>
            <a:ext cx="630983" cy="11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37">
            <a:extLst>
              <a:ext uri="{FF2B5EF4-FFF2-40B4-BE49-F238E27FC236}">
                <a16:creationId xmlns:a16="http://schemas.microsoft.com/office/drawing/2014/main" id="{33004CA9-2923-3DD8-1123-2C7AFC92D873}"/>
              </a:ext>
              <a:ext uri="{C183D7F6-B498-43B3-948B-1728B52AA6E4}">
                <adec:decorative xmlns:adec="http://schemas.microsoft.com/office/drawing/2017/decorative" val="1"/>
              </a:ext>
            </a:extLst>
          </p:cNvPr>
          <p:cNvCxnSpPr/>
          <p:nvPr/>
        </p:nvCxnSpPr>
        <p:spPr>
          <a:xfrm flipV="1">
            <a:off x="7534280" y="4116938"/>
            <a:ext cx="630983" cy="11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12">
            <a:extLst>
              <a:ext uri="{FF2B5EF4-FFF2-40B4-BE49-F238E27FC236}">
                <a16:creationId xmlns:a16="http://schemas.microsoft.com/office/drawing/2014/main" id="{62E45799-08A6-1552-FEBE-4691534558B0}"/>
              </a:ext>
              <a:ext uri="{C183D7F6-B498-43B3-948B-1728B52AA6E4}">
                <adec:decorative xmlns:adec="http://schemas.microsoft.com/office/drawing/2017/decorative" val="1"/>
              </a:ext>
            </a:extLst>
          </p:cNvPr>
          <p:cNvCxnSpPr/>
          <p:nvPr/>
        </p:nvCxnSpPr>
        <p:spPr>
          <a:xfrm flipV="1">
            <a:off x="7534281" y="4651970"/>
            <a:ext cx="630983" cy="11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12">
            <a:extLst>
              <a:ext uri="{FF2B5EF4-FFF2-40B4-BE49-F238E27FC236}">
                <a16:creationId xmlns:a16="http://schemas.microsoft.com/office/drawing/2014/main" id="{09177EA7-57F8-1224-823C-5D8BF112513E}"/>
              </a:ext>
              <a:ext uri="{C183D7F6-B498-43B3-948B-1728B52AA6E4}">
                <adec:decorative xmlns:adec="http://schemas.microsoft.com/office/drawing/2017/decorative" val="1"/>
              </a:ext>
            </a:extLst>
          </p:cNvPr>
          <p:cNvCxnSpPr/>
          <p:nvPr/>
        </p:nvCxnSpPr>
        <p:spPr>
          <a:xfrm flipV="1">
            <a:off x="7534281" y="5196016"/>
            <a:ext cx="630983" cy="11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5">
            <a:extLst>
              <a:ext uri="{FF2B5EF4-FFF2-40B4-BE49-F238E27FC236}">
                <a16:creationId xmlns:a16="http://schemas.microsoft.com/office/drawing/2014/main" id="{F925DF65-7CD4-0D86-B74E-9F54FDFD3CDC}"/>
              </a:ext>
            </a:extLst>
          </p:cNvPr>
          <p:cNvSpPr txBox="1"/>
          <p:nvPr/>
        </p:nvSpPr>
        <p:spPr>
          <a:xfrm>
            <a:off x="8328249" y="2708920"/>
            <a:ext cx="2049589" cy="2677656"/>
          </a:xfrm>
          <a:prstGeom prst="rect">
            <a:avLst/>
          </a:prstGeom>
          <a:noFill/>
          <a:ln w="76200">
            <a:solidFill>
              <a:schemeClr val="bg1">
                <a:lumMod val="75000"/>
              </a:schemeClr>
            </a:solidFill>
          </a:ln>
        </p:spPr>
        <p:txBody>
          <a:bodyPr wrap="square" rtlCol="0">
            <a:spAutoFit/>
          </a:bodyPr>
          <a:lstStyle/>
          <a:p>
            <a:pPr algn="ctr"/>
            <a:endParaRPr lang="de-DE" dirty="0">
              <a:latin typeface="+mn-lt"/>
              <a:cs typeface="Times New Roman" panose="02020603050405020304" pitchFamily="18" charset="0"/>
            </a:endParaRPr>
          </a:p>
          <a:p>
            <a:pPr algn="ctr"/>
            <a:r>
              <a:rPr lang="de-DE" dirty="0">
                <a:latin typeface="+mn-lt"/>
                <a:cs typeface="Times New Roman" panose="02020603050405020304" pitchFamily="18" charset="0"/>
              </a:rPr>
              <a:t>CONSENT:</a:t>
            </a:r>
          </a:p>
          <a:p>
            <a:pPr algn="ctr"/>
            <a:endParaRPr lang="de-DE" dirty="0">
              <a:solidFill>
                <a:schemeClr val="bg1">
                  <a:lumMod val="50000"/>
                </a:schemeClr>
              </a:solidFill>
              <a:latin typeface="Calibri" panose="020F0502020204030204" pitchFamily="34" charset="0"/>
              <a:cs typeface="Calibri" panose="020F0502020204030204" pitchFamily="34" charset="0"/>
            </a:endParaRPr>
          </a:p>
          <a:p>
            <a:pPr algn="ctr"/>
            <a:r>
              <a:rPr lang="de-DE" dirty="0">
                <a:solidFill>
                  <a:schemeClr val="bg1">
                    <a:lumMod val="50000"/>
                  </a:schemeClr>
                </a:solidFill>
                <a:latin typeface="Calibri" panose="020F0502020204030204" pitchFamily="34" charset="0"/>
                <a:cs typeface="Calibri" panose="020F0502020204030204" pitchFamily="34" charset="0"/>
              </a:rPr>
              <a:t>Rate &amp;</a:t>
            </a:r>
          </a:p>
          <a:p>
            <a:pPr algn="ctr"/>
            <a:r>
              <a:rPr lang="de-DE" dirty="0">
                <a:solidFill>
                  <a:schemeClr val="bg1">
                    <a:lumMod val="50000"/>
                  </a:schemeClr>
                </a:solidFill>
                <a:latin typeface="Calibri" panose="020F0502020204030204" pitchFamily="34" charset="0"/>
                <a:cs typeface="Calibri" panose="020F0502020204030204" pitchFamily="34" charset="0"/>
              </a:rPr>
              <a:t>Understanding</a:t>
            </a:r>
          </a:p>
          <a:p>
            <a:endParaRPr lang="de-DE" dirty="0">
              <a:latin typeface="+mn-lt"/>
            </a:endParaRPr>
          </a:p>
          <a:p>
            <a:endParaRPr lang="de-DE" dirty="0">
              <a:latin typeface="+mn-lt"/>
            </a:endParaRPr>
          </a:p>
        </p:txBody>
      </p:sp>
    </p:spTree>
    <p:extLst>
      <p:ext uri="{BB962C8B-B14F-4D97-AF65-F5344CB8AC3E}">
        <p14:creationId xmlns:p14="http://schemas.microsoft.com/office/powerpoint/2010/main" val="156569295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2C840-242E-4DC1-9029-BC0E364F164F}"/>
              </a:ext>
            </a:extLst>
          </p:cNvPr>
          <p:cNvSpPr>
            <a:spLocks noGrp="1"/>
          </p:cNvSpPr>
          <p:nvPr>
            <p:ph type="title"/>
          </p:nvPr>
        </p:nvSpPr>
        <p:spPr/>
        <p:txBody>
          <a:bodyPr/>
          <a:lstStyle/>
          <a:p>
            <a:r>
              <a:rPr lang="en-GB" kern="0" dirty="0"/>
              <a:t>4. Potential mechanisms:</a:t>
            </a:r>
            <a:br>
              <a:rPr lang="en-GB" kern="0" dirty="0"/>
            </a:br>
            <a:r>
              <a:rPr lang="en-GB" kern="0" dirty="0">
                <a:solidFill>
                  <a:srgbClr val="626464"/>
                </a:solidFill>
                <a:latin typeface="Calibri" panose="020F0502020204030204" pitchFamily="34" charset="0"/>
                <a:cs typeface="Calibri" panose="020F0502020204030204" pitchFamily="34" charset="0"/>
              </a:rPr>
              <a:t>Device used to complete web survey</a:t>
            </a:r>
            <a:br>
              <a:rPr lang="en-GB" kern="0" dirty="0">
                <a:solidFill>
                  <a:srgbClr val="626464"/>
                </a:solidFill>
                <a:latin typeface="Calibri" panose="020F0502020204030204" pitchFamily="34" charset="0"/>
                <a:cs typeface="Calibri" panose="020F0502020204030204" pitchFamily="34" charset="0"/>
              </a:rPr>
            </a:br>
            <a:endParaRPr lang="en-GB" dirty="0"/>
          </a:p>
        </p:txBody>
      </p:sp>
      <p:sp>
        <p:nvSpPr>
          <p:cNvPr id="10" name="Content Placeholder 9">
            <a:extLst>
              <a:ext uri="{FF2B5EF4-FFF2-40B4-BE49-F238E27FC236}">
                <a16:creationId xmlns:a16="http://schemas.microsoft.com/office/drawing/2014/main" id="{6AB6F048-E3F1-94A0-DAE4-A9AE8141CAD8}"/>
              </a:ext>
            </a:extLst>
          </p:cNvPr>
          <p:cNvSpPr>
            <a:spLocks noGrp="1"/>
          </p:cNvSpPr>
          <p:nvPr>
            <p:ph idx="1"/>
          </p:nvPr>
        </p:nvSpPr>
        <p:spPr/>
        <p:txBody>
          <a:bodyPr>
            <a:normAutofit/>
          </a:bodyPr>
          <a:lstStyle/>
          <a:p>
            <a:r>
              <a:rPr lang="en-GB" sz="2800" dirty="0"/>
              <a:t>Privacy / data security concerns</a:t>
            </a:r>
          </a:p>
          <a:p>
            <a:pPr lvl="1"/>
            <a:r>
              <a:rPr lang="en-GB" sz="2800" dirty="0"/>
              <a:t>Might be influenced by the devices respondents use to complete the survey</a:t>
            </a:r>
          </a:p>
          <a:p>
            <a:pPr lvl="1"/>
            <a:r>
              <a:rPr lang="en-GB" sz="2800" dirty="0"/>
              <a:t>Especially if using pubic </a:t>
            </a:r>
            <a:r>
              <a:rPr lang="en-GB" sz="2800" dirty="0" err="1"/>
              <a:t>wifi</a:t>
            </a:r>
            <a:endParaRPr lang="en-GB" sz="2800" dirty="0"/>
          </a:p>
          <a:p>
            <a:r>
              <a:rPr lang="en-GB" sz="2800" dirty="0"/>
              <a:t>Smaller screen sizes</a:t>
            </a:r>
          </a:p>
          <a:p>
            <a:pPr lvl="1"/>
            <a:r>
              <a:rPr lang="en-GB" sz="2800" dirty="0"/>
              <a:t>Might make it harder to read and process the consent question</a:t>
            </a:r>
          </a:p>
        </p:txBody>
      </p:sp>
    </p:spTree>
    <p:extLst>
      <p:ext uri="{BB962C8B-B14F-4D97-AF65-F5344CB8AC3E}">
        <p14:creationId xmlns:p14="http://schemas.microsoft.com/office/powerpoint/2010/main" val="141303352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2C840-242E-4DC1-9029-BC0E364F164F}"/>
              </a:ext>
            </a:extLst>
          </p:cNvPr>
          <p:cNvSpPr>
            <a:spLocks noGrp="1"/>
          </p:cNvSpPr>
          <p:nvPr>
            <p:ph type="title"/>
          </p:nvPr>
        </p:nvSpPr>
        <p:spPr/>
        <p:txBody>
          <a:bodyPr/>
          <a:lstStyle/>
          <a:p>
            <a:r>
              <a:rPr lang="en-GB" kern="0" dirty="0"/>
              <a:t>4. Potential mechanisms:</a:t>
            </a:r>
            <a:br>
              <a:rPr lang="en-GB" kern="0" dirty="0"/>
            </a:br>
            <a:r>
              <a:rPr lang="en-GB" kern="0" dirty="0">
                <a:solidFill>
                  <a:srgbClr val="626464"/>
                </a:solidFill>
                <a:latin typeface="Calibri" panose="020F0502020204030204" pitchFamily="34" charset="0"/>
                <a:cs typeface="Calibri" panose="020F0502020204030204" pitchFamily="34" charset="0"/>
              </a:rPr>
              <a:t>Device used to complete web survey - 2</a:t>
            </a:r>
            <a:br>
              <a:rPr lang="en-GB" kern="0" dirty="0">
                <a:solidFill>
                  <a:srgbClr val="626464"/>
                </a:solidFill>
                <a:latin typeface="Calibri" panose="020F0502020204030204" pitchFamily="34" charset="0"/>
                <a:cs typeface="Calibri" panose="020F0502020204030204" pitchFamily="34" charset="0"/>
              </a:rPr>
            </a:br>
            <a:endParaRPr lang="en-GB" dirty="0"/>
          </a:p>
        </p:txBody>
      </p:sp>
      <p:sp>
        <p:nvSpPr>
          <p:cNvPr id="3" name="Content Placeholder 2">
            <a:extLst>
              <a:ext uri="{FF2B5EF4-FFF2-40B4-BE49-F238E27FC236}">
                <a16:creationId xmlns:a16="http://schemas.microsoft.com/office/drawing/2014/main" id="{ACB7981C-432A-4A85-921A-F971EC535C69}"/>
              </a:ext>
            </a:extLst>
          </p:cNvPr>
          <p:cNvSpPr>
            <a:spLocks noGrp="1"/>
          </p:cNvSpPr>
          <p:nvPr>
            <p:ph idx="1"/>
          </p:nvPr>
        </p:nvSpPr>
        <p:spPr>
          <a:xfrm>
            <a:off x="508000" y="1981200"/>
            <a:ext cx="6452096" cy="3680048"/>
          </a:xfrm>
        </p:spPr>
        <p:txBody>
          <a:bodyPr>
            <a:normAutofit/>
          </a:bodyPr>
          <a:lstStyle/>
          <a:p>
            <a:r>
              <a:rPr lang="en-GB" sz="2800" dirty="0"/>
              <a:t>Devices used by web respondents: </a:t>
            </a:r>
          </a:p>
          <a:p>
            <a:pPr lvl="1"/>
            <a:r>
              <a:rPr lang="en-GB" sz="2800" dirty="0"/>
              <a:t>57% PC, laptop, notebook</a:t>
            </a:r>
          </a:p>
          <a:p>
            <a:pPr lvl="1"/>
            <a:r>
              <a:rPr lang="en-GB" sz="2800" dirty="0"/>
              <a:t>29% tablet</a:t>
            </a:r>
          </a:p>
          <a:p>
            <a:pPr lvl="1"/>
            <a:r>
              <a:rPr lang="en-GB" sz="2800" dirty="0"/>
              <a:t>14% smartphone</a:t>
            </a:r>
          </a:p>
          <a:p>
            <a:pPr marL="385762"/>
            <a:r>
              <a:rPr lang="en-GB" sz="2800" dirty="0"/>
              <a:t>Logit models to control for respondent characteristics</a:t>
            </a:r>
            <a:endParaRPr lang="en-GB" sz="3600" dirty="0"/>
          </a:p>
        </p:txBody>
      </p:sp>
      <p:sp>
        <p:nvSpPr>
          <p:cNvPr id="4" name="Content Placeholder 3">
            <a:extLst>
              <a:ext uri="{FF2B5EF4-FFF2-40B4-BE49-F238E27FC236}">
                <a16:creationId xmlns:a16="http://schemas.microsoft.com/office/drawing/2014/main" id="{3678E044-1B28-4BD7-8EDC-C88439EC28B4}"/>
              </a:ext>
            </a:extLst>
          </p:cNvPr>
          <p:cNvSpPr>
            <a:spLocks noGrp="1"/>
          </p:cNvSpPr>
          <p:nvPr>
            <p:ph sz="half" idx="4294967295"/>
          </p:nvPr>
        </p:nvSpPr>
        <p:spPr>
          <a:xfrm>
            <a:off x="7104113" y="1981200"/>
            <a:ext cx="4896543" cy="3609975"/>
          </a:xfrm>
          <a:ln>
            <a:solidFill>
              <a:schemeClr val="tx1"/>
            </a:solidFill>
          </a:ln>
        </p:spPr>
        <p:txBody>
          <a:bodyPr>
            <a:normAutofit fontScale="92500"/>
          </a:bodyPr>
          <a:lstStyle/>
          <a:p>
            <a:pPr marL="42862" indent="0">
              <a:buNone/>
            </a:pPr>
            <a:r>
              <a:rPr lang="en-GB" dirty="0"/>
              <a:t>No differences in</a:t>
            </a:r>
          </a:p>
          <a:p>
            <a:pPr marL="685800" lvl="1" indent="-342900">
              <a:buFont typeface="Arial" panose="020B0604020202020204" pitchFamily="34" charset="0"/>
              <a:buChar char="•"/>
            </a:pPr>
            <a:r>
              <a:rPr lang="en-GB" dirty="0">
                <a:solidFill>
                  <a:schemeClr val="tx1"/>
                </a:solidFill>
              </a:rPr>
              <a:t>Probability of consent</a:t>
            </a:r>
          </a:p>
          <a:p>
            <a:pPr marL="685800" lvl="1" indent="-342900">
              <a:buFont typeface="Arial" panose="020B0604020202020204" pitchFamily="34" charset="0"/>
              <a:buChar char="•"/>
            </a:pPr>
            <a:r>
              <a:rPr lang="en-GB" dirty="0">
                <a:solidFill>
                  <a:schemeClr val="tx1"/>
                </a:solidFill>
              </a:rPr>
              <a:t>Objective understanding</a:t>
            </a:r>
          </a:p>
          <a:p>
            <a:pPr marL="685800" lvl="1" indent="-342900">
              <a:buFont typeface="Arial" panose="020B0604020202020204" pitchFamily="34" charset="0"/>
              <a:buChar char="•"/>
            </a:pPr>
            <a:r>
              <a:rPr lang="en-GB" dirty="0">
                <a:solidFill>
                  <a:schemeClr val="tx1"/>
                </a:solidFill>
              </a:rPr>
              <a:t>Privacy / data security concerns</a:t>
            </a:r>
          </a:p>
          <a:p>
            <a:pPr marL="685800" lvl="1" indent="-342900">
              <a:buFont typeface="Arial" panose="020B0604020202020204" pitchFamily="34" charset="0"/>
              <a:buChar char="•"/>
            </a:pPr>
            <a:r>
              <a:rPr lang="en-GB" dirty="0">
                <a:solidFill>
                  <a:schemeClr val="tx1"/>
                </a:solidFill>
              </a:rPr>
              <a:t>Consent decision process</a:t>
            </a:r>
          </a:p>
          <a:p>
            <a:pPr marL="685800" lvl="1" indent="-342900">
              <a:buFont typeface="Arial" panose="020B0604020202020204" pitchFamily="34" charset="0"/>
              <a:buChar char="•"/>
            </a:pPr>
            <a:r>
              <a:rPr lang="en-GB" dirty="0">
                <a:solidFill>
                  <a:schemeClr val="tx1"/>
                </a:solidFill>
              </a:rPr>
              <a:t>Whether clicked leaflet/diagrams</a:t>
            </a:r>
          </a:p>
          <a:p>
            <a:pPr marL="0" indent="0">
              <a:buNone/>
            </a:pPr>
            <a:r>
              <a:rPr lang="en-GB" dirty="0"/>
              <a:t>Smartphone users</a:t>
            </a:r>
          </a:p>
          <a:p>
            <a:pPr marL="800100" lvl="1" indent="-342900">
              <a:buFont typeface="Arial" panose="020B0604020202020204" pitchFamily="34" charset="0"/>
              <a:buChar char="•"/>
            </a:pPr>
            <a:r>
              <a:rPr lang="en-GB" dirty="0">
                <a:solidFill>
                  <a:schemeClr val="tx1"/>
                </a:solidFill>
              </a:rPr>
              <a:t>Information presented: “Too much”</a:t>
            </a:r>
          </a:p>
          <a:p>
            <a:pPr marL="800100" lvl="1" indent="-342900">
              <a:buFont typeface="Arial" panose="020B0604020202020204" pitchFamily="34" charset="0"/>
              <a:buChar char="•"/>
            </a:pPr>
            <a:r>
              <a:rPr lang="en-GB" dirty="0">
                <a:solidFill>
                  <a:schemeClr val="tx1"/>
                </a:solidFill>
              </a:rPr>
              <a:t>Took longer to answer consent Q</a:t>
            </a:r>
          </a:p>
        </p:txBody>
      </p:sp>
      <p:sp>
        <p:nvSpPr>
          <p:cNvPr id="7" name="Rectangle 6">
            <a:extLst>
              <a:ext uri="{FF2B5EF4-FFF2-40B4-BE49-F238E27FC236}">
                <a16:creationId xmlns:a16="http://schemas.microsoft.com/office/drawing/2014/main" id="{58BAFD04-0F76-4ABC-82D4-1BF925139AEC}"/>
              </a:ext>
            </a:extLst>
          </p:cNvPr>
          <p:cNvSpPr/>
          <p:nvPr/>
        </p:nvSpPr>
        <p:spPr bwMode="auto">
          <a:xfrm>
            <a:off x="2097945" y="5733256"/>
            <a:ext cx="7704856" cy="504056"/>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b="1" dirty="0">
                <a:solidFill>
                  <a:schemeClr val="bg1"/>
                </a:solidFill>
                <a:latin typeface="+mn-lt"/>
              </a:rPr>
              <a:t>Devices not driving mode effects</a:t>
            </a:r>
          </a:p>
        </p:txBody>
      </p:sp>
      <p:sp>
        <p:nvSpPr>
          <p:cNvPr id="5" name="TextBox 4">
            <a:extLst>
              <a:ext uri="{FF2B5EF4-FFF2-40B4-BE49-F238E27FC236}">
                <a16:creationId xmlns:a16="http://schemas.microsoft.com/office/drawing/2014/main" id="{1569BB31-6F98-79C4-C314-A22713628E86}"/>
              </a:ext>
            </a:extLst>
          </p:cNvPr>
          <p:cNvSpPr txBox="1"/>
          <p:nvPr/>
        </p:nvSpPr>
        <p:spPr>
          <a:xfrm>
            <a:off x="9802801" y="6370679"/>
            <a:ext cx="2304256" cy="369332"/>
          </a:xfrm>
          <a:prstGeom prst="rect">
            <a:avLst/>
          </a:prstGeom>
          <a:noFill/>
        </p:spPr>
        <p:txBody>
          <a:bodyPr wrap="square" rtlCol="0">
            <a:spAutoFit/>
          </a:bodyPr>
          <a:lstStyle/>
          <a:p>
            <a:r>
              <a:rPr lang="en-GB" sz="1800" dirty="0">
                <a:ea typeface="Times New Roman" panose="02020603050405020304" pitchFamily="18" charset="0"/>
                <a:cs typeface="Calibri" panose="020F0502020204030204" pitchFamily="34" charset="0"/>
              </a:rPr>
              <a:t>J</a:t>
            </a:r>
            <a:r>
              <a:rPr lang="de-DE" sz="1800" dirty="0">
                <a:ea typeface="Times New Roman" panose="02020603050405020304" pitchFamily="18" charset="0"/>
                <a:cs typeface="Calibri" panose="020F0502020204030204" pitchFamily="34" charset="0"/>
              </a:rPr>
              <a:t>äckle</a:t>
            </a:r>
            <a:r>
              <a:rPr lang="en-GB" sz="1800" dirty="0">
                <a:ea typeface="Times New Roman" panose="02020603050405020304" pitchFamily="18" charset="0"/>
                <a:cs typeface="Calibri" panose="020F0502020204030204" pitchFamily="34" charset="0"/>
              </a:rPr>
              <a:t> et al (2022)</a:t>
            </a:r>
            <a:endParaRPr lang="en-GB" sz="1800" dirty="0"/>
          </a:p>
        </p:txBody>
      </p:sp>
    </p:spTree>
    <p:extLst>
      <p:ext uri="{BB962C8B-B14F-4D97-AF65-F5344CB8AC3E}">
        <p14:creationId xmlns:p14="http://schemas.microsoft.com/office/powerpoint/2010/main" val="318314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bg/>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animBg="1"/>
      <p:bldP spid="7"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el 1"/>
          <p:cNvSpPr>
            <a:spLocks noGrp="1"/>
          </p:cNvSpPr>
          <p:nvPr>
            <p:ph type="title"/>
          </p:nvPr>
        </p:nvSpPr>
        <p:spPr/>
        <p:txBody>
          <a:bodyPr/>
          <a:lstStyle/>
          <a:p>
            <a:r>
              <a:rPr lang="en-GB" kern="0" dirty="0"/>
              <a:t>Conceptual framework - 5</a:t>
            </a:r>
            <a:br>
              <a:rPr lang="en-GB" kern="0" dirty="0"/>
            </a:br>
            <a:r>
              <a:rPr lang="en-GB" dirty="0">
                <a:solidFill>
                  <a:srgbClr val="626464"/>
                </a:solidFill>
                <a:latin typeface="Calibri" panose="020F0502020204030204" pitchFamily="34" charset="0"/>
                <a:cs typeface="Calibri" panose="020F0502020204030204" pitchFamily="34" charset="0"/>
              </a:rPr>
              <a:t>How mode affects consent</a:t>
            </a:r>
            <a:endParaRPr lang="de-DE" altLang="de-DE" dirty="0"/>
          </a:p>
        </p:txBody>
      </p:sp>
      <p:sp>
        <p:nvSpPr>
          <p:cNvPr id="6" name="TextBox 4">
            <a:extLst>
              <a:ext uri="{FF2B5EF4-FFF2-40B4-BE49-F238E27FC236}">
                <a16:creationId xmlns:a16="http://schemas.microsoft.com/office/drawing/2014/main" id="{155C29BE-F883-59C8-7442-1982A8B95F2A}"/>
              </a:ext>
            </a:extLst>
          </p:cNvPr>
          <p:cNvSpPr txBox="1"/>
          <p:nvPr/>
        </p:nvSpPr>
        <p:spPr>
          <a:xfrm>
            <a:off x="1703512" y="2708920"/>
            <a:ext cx="2160240" cy="2677656"/>
          </a:xfrm>
          <a:prstGeom prst="rect">
            <a:avLst/>
          </a:prstGeom>
          <a:noFill/>
          <a:ln w="76200">
            <a:solidFill>
              <a:schemeClr val="bg1">
                <a:lumMod val="75000"/>
              </a:schemeClr>
            </a:solidFill>
          </a:ln>
        </p:spPr>
        <p:txBody>
          <a:bodyPr wrap="square" rtlCol="0">
            <a:spAutoFit/>
          </a:bodyPr>
          <a:lstStyle/>
          <a:p>
            <a:pPr algn="ctr"/>
            <a:endParaRPr lang="de-DE" dirty="0">
              <a:latin typeface="+mn-lt"/>
              <a:cs typeface="Times New Roman" panose="02020603050405020304" pitchFamily="18" charset="0"/>
            </a:endParaRPr>
          </a:p>
          <a:p>
            <a:pPr algn="ctr"/>
            <a:r>
              <a:rPr lang="de-DE" dirty="0">
                <a:latin typeface="+mn-lt"/>
                <a:cs typeface="Times New Roman" panose="02020603050405020304" pitchFamily="18" charset="0"/>
              </a:rPr>
              <a:t>MODE:</a:t>
            </a:r>
          </a:p>
          <a:p>
            <a:pPr algn="ctr"/>
            <a:endParaRPr lang="de-DE" dirty="0">
              <a:solidFill>
                <a:schemeClr val="bg1">
                  <a:lumMod val="50000"/>
                </a:schemeClr>
              </a:solidFill>
              <a:latin typeface="Calibri" panose="020F0502020204030204" pitchFamily="34" charset="0"/>
              <a:cs typeface="Calibri" panose="020F0502020204030204" pitchFamily="34" charset="0"/>
            </a:endParaRPr>
          </a:p>
          <a:p>
            <a:pPr algn="ctr"/>
            <a:r>
              <a:rPr lang="de-DE" dirty="0">
                <a:solidFill>
                  <a:schemeClr val="bg1">
                    <a:lumMod val="50000"/>
                  </a:schemeClr>
                </a:solidFill>
                <a:latin typeface="Calibri" panose="020F0502020204030204" pitchFamily="34" charset="0"/>
                <a:cs typeface="Calibri" panose="020F0502020204030204" pitchFamily="34" charset="0"/>
              </a:rPr>
              <a:t>Interviewer </a:t>
            </a:r>
          </a:p>
          <a:p>
            <a:pPr algn="ctr"/>
            <a:r>
              <a:rPr lang="de-DE" dirty="0">
                <a:solidFill>
                  <a:schemeClr val="bg1">
                    <a:lumMod val="50000"/>
                  </a:schemeClr>
                </a:solidFill>
                <a:latin typeface="Calibri" panose="020F0502020204030204" pitchFamily="34" charset="0"/>
                <a:cs typeface="Calibri" panose="020F0502020204030204" pitchFamily="34" charset="0"/>
              </a:rPr>
              <a:t>vs. </a:t>
            </a:r>
          </a:p>
          <a:p>
            <a:pPr algn="ctr"/>
            <a:r>
              <a:rPr lang="de-DE" dirty="0">
                <a:solidFill>
                  <a:schemeClr val="bg1">
                    <a:lumMod val="50000"/>
                  </a:schemeClr>
                </a:solidFill>
                <a:latin typeface="Calibri" panose="020F0502020204030204" pitchFamily="34" charset="0"/>
                <a:cs typeface="Calibri" panose="020F0502020204030204" pitchFamily="34" charset="0"/>
              </a:rPr>
              <a:t>Self-completion</a:t>
            </a:r>
          </a:p>
          <a:p>
            <a:pPr algn="ctr"/>
            <a:endParaRPr lang="de-DE" dirty="0">
              <a:solidFill>
                <a:schemeClr val="bg1">
                  <a:lumMod val="50000"/>
                </a:schemeClr>
              </a:solidFill>
              <a:latin typeface="Calibri" panose="020F0502020204030204" pitchFamily="34" charset="0"/>
              <a:cs typeface="Calibri" panose="020F0502020204030204" pitchFamily="34" charset="0"/>
            </a:endParaRPr>
          </a:p>
        </p:txBody>
      </p:sp>
      <p:sp>
        <p:nvSpPr>
          <p:cNvPr id="12" name="Curved Down Arrow 32">
            <a:extLst>
              <a:ext uri="{FF2B5EF4-FFF2-40B4-BE49-F238E27FC236}">
                <a16:creationId xmlns:a16="http://schemas.microsoft.com/office/drawing/2014/main" id="{BDE24BD5-E411-91DD-2AA4-B4B42829F71E}"/>
              </a:ext>
              <a:ext uri="{C183D7F6-B498-43B3-948B-1728B52AA6E4}">
                <adec:decorative xmlns:adec="http://schemas.microsoft.com/office/drawing/2017/decorative" val="1"/>
              </a:ext>
            </a:extLst>
          </p:cNvPr>
          <p:cNvSpPr/>
          <p:nvPr/>
        </p:nvSpPr>
        <p:spPr>
          <a:xfrm>
            <a:off x="2919351" y="1970534"/>
            <a:ext cx="6489018" cy="585100"/>
          </a:xfrm>
          <a:prstGeom prst="curvedDownArrow">
            <a:avLst>
              <a:gd name="adj1" fmla="val 0"/>
              <a:gd name="adj2" fmla="val 25064"/>
              <a:gd name="adj3" fmla="val 15580"/>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solidFill>
                <a:schemeClr val="tx1"/>
              </a:solidFill>
            </a:endParaRPr>
          </a:p>
        </p:txBody>
      </p:sp>
      <p:cxnSp>
        <p:nvCxnSpPr>
          <p:cNvPr id="18" name="Straight Arrow Connector 38">
            <a:extLst>
              <a:ext uri="{FF2B5EF4-FFF2-40B4-BE49-F238E27FC236}">
                <a16:creationId xmlns:a16="http://schemas.microsoft.com/office/drawing/2014/main" id="{D7644093-52ED-C909-97D8-4CB53CB827EE}"/>
              </a:ext>
              <a:ext uri="{C183D7F6-B498-43B3-948B-1728B52AA6E4}">
                <adec:decorative xmlns:adec="http://schemas.microsoft.com/office/drawing/2017/decorative" val="1"/>
              </a:ext>
            </a:extLst>
          </p:cNvPr>
          <p:cNvCxnSpPr/>
          <p:nvPr/>
        </p:nvCxnSpPr>
        <p:spPr>
          <a:xfrm flipV="1">
            <a:off x="4023394" y="3011985"/>
            <a:ext cx="630983" cy="11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38">
            <a:extLst>
              <a:ext uri="{FF2B5EF4-FFF2-40B4-BE49-F238E27FC236}">
                <a16:creationId xmlns:a16="http://schemas.microsoft.com/office/drawing/2014/main" id="{0D4A9F15-9995-D996-1C0C-70D83349807C}"/>
              </a:ext>
              <a:ext uri="{C183D7F6-B498-43B3-948B-1728B52AA6E4}">
                <adec:decorative xmlns:adec="http://schemas.microsoft.com/office/drawing/2017/decorative" val="1"/>
              </a:ext>
            </a:extLst>
          </p:cNvPr>
          <p:cNvCxnSpPr/>
          <p:nvPr/>
        </p:nvCxnSpPr>
        <p:spPr>
          <a:xfrm flipV="1">
            <a:off x="4024858" y="3539960"/>
            <a:ext cx="630983" cy="11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38">
            <a:extLst>
              <a:ext uri="{FF2B5EF4-FFF2-40B4-BE49-F238E27FC236}">
                <a16:creationId xmlns:a16="http://schemas.microsoft.com/office/drawing/2014/main" id="{545C001E-076A-91CF-1E42-884A14C1D9FD}"/>
              </a:ext>
              <a:ext uri="{C183D7F6-B498-43B3-948B-1728B52AA6E4}">
                <adec:decorative xmlns:adec="http://schemas.microsoft.com/office/drawing/2017/decorative" val="1"/>
              </a:ext>
            </a:extLst>
          </p:cNvPr>
          <p:cNvCxnSpPr/>
          <p:nvPr/>
        </p:nvCxnSpPr>
        <p:spPr>
          <a:xfrm flipV="1">
            <a:off x="4014131" y="4095965"/>
            <a:ext cx="630983" cy="11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39">
            <a:extLst>
              <a:ext uri="{FF2B5EF4-FFF2-40B4-BE49-F238E27FC236}">
                <a16:creationId xmlns:a16="http://schemas.microsoft.com/office/drawing/2014/main" id="{11FDA73D-DA1A-D557-5343-E815CED15394}"/>
              </a:ext>
              <a:ext uri="{C183D7F6-B498-43B3-948B-1728B52AA6E4}">
                <adec:decorative xmlns:adec="http://schemas.microsoft.com/office/drawing/2017/decorative" val="1"/>
              </a:ext>
            </a:extLst>
          </p:cNvPr>
          <p:cNvCxnSpPr/>
          <p:nvPr/>
        </p:nvCxnSpPr>
        <p:spPr>
          <a:xfrm flipV="1">
            <a:off x="4021562" y="4651970"/>
            <a:ext cx="630983" cy="11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39">
            <a:extLst>
              <a:ext uri="{FF2B5EF4-FFF2-40B4-BE49-F238E27FC236}">
                <a16:creationId xmlns:a16="http://schemas.microsoft.com/office/drawing/2014/main" id="{1E349F35-C34E-218F-9375-07314FED7826}"/>
              </a:ext>
              <a:ext uri="{C183D7F6-B498-43B3-948B-1728B52AA6E4}">
                <adec:decorative xmlns:adec="http://schemas.microsoft.com/office/drawing/2017/decorative" val="1"/>
              </a:ext>
            </a:extLst>
          </p:cNvPr>
          <p:cNvCxnSpPr/>
          <p:nvPr/>
        </p:nvCxnSpPr>
        <p:spPr>
          <a:xfrm flipV="1">
            <a:off x="4021562" y="5196016"/>
            <a:ext cx="630983" cy="11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25">
            <a:extLst>
              <a:ext uri="{FF2B5EF4-FFF2-40B4-BE49-F238E27FC236}">
                <a16:creationId xmlns:a16="http://schemas.microsoft.com/office/drawing/2014/main" id="{8F787674-DF50-CB05-343E-8492FFED3C68}"/>
              </a:ext>
            </a:extLst>
          </p:cNvPr>
          <p:cNvSpPr txBox="1"/>
          <p:nvPr/>
        </p:nvSpPr>
        <p:spPr>
          <a:xfrm>
            <a:off x="4817970" y="2811929"/>
            <a:ext cx="2556060" cy="400110"/>
          </a:xfrm>
          <a:prstGeom prst="rect">
            <a:avLst/>
          </a:prstGeom>
          <a:noFill/>
          <a:ln w="38100">
            <a:solidFill>
              <a:schemeClr val="bg1">
                <a:lumMod val="75000"/>
              </a:schemeClr>
            </a:solidFill>
          </a:ln>
        </p:spPr>
        <p:txBody>
          <a:bodyPr wrap="square" rtlCol="0">
            <a:spAutoFit/>
          </a:bodyPr>
          <a:lstStyle/>
          <a:p>
            <a:pPr algn="ctr"/>
            <a:r>
              <a:rPr lang="en-GB" sz="2000" dirty="0">
                <a:latin typeface="Calibri" panose="020F0502020204030204" pitchFamily="34" charset="0"/>
                <a:cs typeface="Calibri" panose="020F0502020204030204" pitchFamily="34" charset="0"/>
              </a:rPr>
              <a:t>Attitudes / trust</a:t>
            </a:r>
          </a:p>
        </p:txBody>
      </p:sp>
      <p:sp>
        <p:nvSpPr>
          <p:cNvPr id="17" name="TextBox 25">
            <a:extLst>
              <a:ext uri="{FF2B5EF4-FFF2-40B4-BE49-F238E27FC236}">
                <a16:creationId xmlns:a16="http://schemas.microsoft.com/office/drawing/2014/main" id="{0477DCC9-54DB-DDCD-357E-33E6CC0CEAF0}"/>
              </a:ext>
            </a:extLst>
          </p:cNvPr>
          <p:cNvSpPr txBox="1"/>
          <p:nvPr/>
        </p:nvSpPr>
        <p:spPr>
          <a:xfrm>
            <a:off x="4817031" y="3373420"/>
            <a:ext cx="2561125" cy="398943"/>
          </a:xfrm>
          <a:prstGeom prst="rect">
            <a:avLst/>
          </a:prstGeom>
          <a:noFill/>
          <a:ln w="38100">
            <a:solidFill>
              <a:schemeClr val="bg1">
                <a:lumMod val="75000"/>
              </a:schemeClr>
            </a:solidFill>
          </a:ln>
        </p:spPr>
        <p:txBody>
          <a:bodyPr wrap="square" rtlCol="0">
            <a:spAutoFit/>
          </a:bodyPr>
          <a:lstStyle/>
          <a:p>
            <a:pPr algn="ctr"/>
            <a:r>
              <a:rPr lang="en-GB" sz="2000" dirty="0">
                <a:latin typeface="Calibri" panose="020F0502020204030204" pitchFamily="34" charset="0"/>
                <a:cs typeface="Calibri" panose="020F0502020204030204" pitchFamily="34" charset="0"/>
              </a:rPr>
              <a:t>Help of interviewer</a:t>
            </a:r>
          </a:p>
        </p:txBody>
      </p:sp>
      <p:sp>
        <p:nvSpPr>
          <p:cNvPr id="11" name="TextBox 26">
            <a:extLst>
              <a:ext uri="{FF2B5EF4-FFF2-40B4-BE49-F238E27FC236}">
                <a16:creationId xmlns:a16="http://schemas.microsoft.com/office/drawing/2014/main" id="{EC64B68B-D352-2CAE-1832-E9747EC0D913}"/>
              </a:ext>
            </a:extLst>
          </p:cNvPr>
          <p:cNvSpPr txBox="1"/>
          <p:nvPr/>
        </p:nvSpPr>
        <p:spPr>
          <a:xfrm>
            <a:off x="4811966" y="3925792"/>
            <a:ext cx="2561125" cy="400110"/>
          </a:xfrm>
          <a:prstGeom prst="rect">
            <a:avLst/>
          </a:prstGeom>
          <a:noFill/>
          <a:ln w="38100">
            <a:solidFill>
              <a:schemeClr val="bg1">
                <a:lumMod val="75000"/>
              </a:schemeClr>
            </a:solidFill>
          </a:ln>
        </p:spPr>
        <p:txBody>
          <a:bodyPr wrap="square" rtlCol="0">
            <a:spAutoFit/>
          </a:bodyPr>
          <a:lstStyle/>
          <a:p>
            <a:pPr algn="ctr"/>
            <a:r>
              <a:rPr lang="de-DE" sz="2000" dirty="0">
                <a:latin typeface="Calibri" panose="020F0502020204030204" pitchFamily="34" charset="0"/>
                <a:cs typeface="Calibri" panose="020F0502020204030204" pitchFamily="34" charset="0"/>
              </a:rPr>
              <a:t>Cognitive processing</a:t>
            </a:r>
          </a:p>
        </p:txBody>
      </p:sp>
      <p:sp>
        <p:nvSpPr>
          <p:cNvPr id="9" name="TextBox 25">
            <a:extLst>
              <a:ext uri="{FF2B5EF4-FFF2-40B4-BE49-F238E27FC236}">
                <a16:creationId xmlns:a16="http://schemas.microsoft.com/office/drawing/2014/main" id="{F7012C80-8E77-5194-2D15-1719C17912DB}"/>
              </a:ext>
            </a:extLst>
          </p:cNvPr>
          <p:cNvSpPr txBox="1"/>
          <p:nvPr/>
        </p:nvSpPr>
        <p:spPr>
          <a:xfrm>
            <a:off x="4817030" y="4484846"/>
            <a:ext cx="2556060" cy="400110"/>
          </a:xfrm>
          <a:prstGeom prst="rect">
            <a:avLst/>
          </a:prstGeom>
          <a:noFill/>
          <a:ln w="38100">
            <a:solidFill>
              <a:schemeClr val="bg1">
                <a:lumMod val="75000"/>
              </a:schemeClr>
            </a:solidFill>
          </a:ln>
        </p:spPr>
        <p:txBody>
          <a:bodyPr wrap="square" rtlCol="0">
            <a:spAutoFit/>
          </a:bodyPr>
          <a:lstStyle/>
          <a:p>
            <a:pPr algn="ctr"/>
            <a:r>
              <a:rPr lang="de-DE" sz="2000" dirty="0">
                <a:latin typeface="Calibri" panose="020F0502020204030204" pitchFamily="34" charset="0"/>
                <a:cs typeface="Calibri" panose="020F0502020204030204" pitchFamily="34" charset="0"/>
              </a:rPr>
              <a:t>Device used </a:t>
            </a:r>
          </a:p>
        </p:txBody>
      </p:sp>
      <p:sp>
        <p:nvSpPr>
          <p:cNvPr id="2" name="TextBox 25" descr="Highlight &quot;Social pressure&quot;">
            <a:extLst>
              <a:ext uri="{FF2B5EF4-FFF2-40B4-BE49-F238E27FC236}">
                <a16:creationId xmlns:a16="http://schemas.microsoft.com/office/drawing/2014/main" id="{32E789E0-2622-27C7-48D6-8CC6F9436701}"/>
              </a:ext>
            </a:extLst>
          </p:cNvPr>
          <p:cNvSpPr txBox="1"/>
          <p:nvPr/>
        </p:nvSpPr>
        <p:spPr>
          <a:xfrm>
            <a:off x="4817030" y="5028892"/>
            <a:ext cx="2556060" cy="400110"/>
          </a:xfrm>
          <a:prstGeom prst="rect">
            <a:avLst/>
          </a:prstGeom>
          <a:solidFill>
            <a:srgbClr val="95B3D7"/>
          </a:solidFill>
          <a:ln w="38100">
            <a:solidFill>
              <a:schemeClr val="bg1">
                <a:lumMod val="75000"/>
              </a:schemeClr>
            </a:solidFill>
          </a:ln>
        </p:spPr>
        <p:txBody>
          <a:bodyPr wrap="square" rtlCol="0">
            <a:spAutoFit/>
          </a:bodyPr>
          <a:lstStyle/>
          <a:p>
            <a:pPr algn="ctr"/>
            <a:r>
              <a:rPr lang="de-DE" sz="2000" dirty="0">
                <a:latin typeface="Calibri" panose="020F0502020204030204" pitchFamily="34" charset="0"/>
                <a:cs typeface="Calibri" panose="020F0502020204030204" pitchFamily="34" charset="0"/>
              </a:rPr>
              <a:t>Social pressure</a:t>
            </a:r>
          </a:p>
        </p:txBody>
      </p:sp>
      <p:cxnSp>
        <p:nvCxnSpPr>
          <p:cNvPr id="20" name="Straight Arrow Connector 12">
            <a:extLst>
              <a:ext uri="{FF2B5EF4-FFF2-40B4-BE49-F238E27FC236}">
                <a16:creationId xmlns:a16="http://schemas.microsoft.com/office/drawing/2014/main" id="{055D31CE-FCEA-5914-569B-BB73EB4F8FBD}"/>
              </a:ext>
              <a:ext uri="{C183D7F6-B498-43B3-948B-1728B52AA6E4}">
                <adec:decorative xmlns:adec="http://schemas.microsoft.com/office/drawing/2017/decorative" val="1"/>
              </a:ext>
            </a:extLst>
          </p:cNvPr>
          <p:cNvCxnSpPr/>
          <p:nvPr/>
        </p:nvCxnSpPr>
        <p:spPr>
          <a:xfrm flipV="1">
            <a:off x="7534282" y="3053911"/>
            <a:ext cx="630983" cy="11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12">
            <a:extLst>
              <a:ext uri="{FF2B5EF4-FFF2-40B4-BE49-F238E27FC236}">
                <a16:creationId xmlns:a16="http://schemas.microsoft.com/office/drawing/2014/main" id="{829BE8C8-00FE-88BC-7241-1D191E3AED2B}"/>
              </a:ext>
              <a:ext uri="{C183D7F6-B498-43B3-948B-1728B52AA6E4}">
                <adec:decorative xmlns:adec="http://schemas.microsoft.com/office/drawing/2017/decorative" val="1"/>
              </a:ext>
            </a:extLst>
          </p:cNvPr>
          <p:cNvCxnSpPr/>
          <p:nvPr/>
        </p:nvCxnSpPr>
        <p:spPr>
          <a:xfrm flipV="1">
            <a:off x="7534279" y="3572892"/>
            <a:ext cx="630983" cy="11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37">
            <a:extLst>
              <a:ext uri="{FF2B5EF4-FFF2-40B4-BE49-F238E27FC236}">
                <a16:creationId xmlns:a16="http://schemas.microsoft.com/office/drawing/2014/main" id="{33004CA9-2923-3DD8-1123-2C7AFC92D873}"/>
              </a:ext>
              <a:ext uri="{C183D7F6-B498-43B3-948B-1728B52AA6E4}">
                <adec:decorative xmlns:adec="http://schemas.microsoft.com/office/drawing/2017/decorative" val="1"/>
              </a:ext>
            </a:extLst>
          </p:cNvPr>
          <p:cNvCxnSpPr/>
          <p:nvPr/>
        </p:nvCxnSpPr>
        <p:spPr>
          <a:xfrm flipV="1">
            <a:off x="7534280" y="4116938"/>
            <a:ext cx="630983" cy="11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12">
            <a:extLst>
              <a:ext uri="{FF2B5EF4-FFF2-40B4-BE49-F238E27FC236}">
                <a16:creationId xmlns:a16="http://schemas.microsoft.com/office/drawing/2014/main" id="{62E45799-08A6-1552-FEBE-4691534558B0}"/>
              </a:ext>
              <a:ext uri="{C183D7F6-B498-43B3-948B-1728B52AA6E4}">
                <adec:decorative xmlns:adec="http://schemas.microsoft.com/office/drawing/2017/decorative" val="1"/>
              </a:ext>
            </a:extLst>
          </p:cNvPr>
          <p:cNvCxnSpPr/>
          <p:nvPr/>
        </p:nvCxnSpPr>
        <p:spPr>
          <a:xfrm flipV="1">
            <a:off x="7534281" y="4651970"/>
            <a:ext cx="630983" cy="11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12">
            <a:extLst>
              <a:ext uri="{FF2B5EF4-FFF2-40B4-BE49-F238E27FC236}">
                <a16:creationId xmlns:a16="http://schemas.microsoft.com/office/drawing/2014/main" id="{09177EA7-57F8-1224-823C-5D8BF112513E}"/>
              </a:ext>
              <a:ext uri="{C183D7F6-B498-43B3-948B-1728B52AA6E4}">
                <adec:decorative xmlns:adec="http://schemas.microsoft.com/office/drawing/2017/decorative" val="1"/>
              </a:ext>
            </a:extLst>
          </p:cNvPr>
          <p:cNvCxnSpPr/>
          <p:nvPr/>
        </p:nvCxnSpPr>
        <p:spPr>
          <a:xfrm flipV="1">
            <a:off x="7534281" y="5196016"/>
            <a:ext cx="630983" cy="11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5">
            <a:extLst>
              <a:ext uri="{FF2B5EF4-FFF2-40B4-BE49-F238E27FC236}">
                <a16:creationId xmlns:a16="http://schemas.microsoft.com/office/drawing/2014/main" id="{F925DF65-7CD4-0D86-B74E-9F54FDFD3CDC}"/>
              </a:ext>
            </a:extLst>
          </p:cNvPr>
          <p:cNvSpPr txBox="1"/>
          <p:nvPr/>
        </p:nvSpPr>
        <p:spPr>
          <a:xfrm>
            <a:off x="8328249" y="2708920"/>
            <a:ext cx="2049589" cy="2677656"/>
          </a:xfrm>
          <a:prstGeom prst="rect">
            <a:avLst/>
          </a:prstGeom>
          <a:noFill/>
          <a:ln w="76200">
            <a:solidFill>
              <a:schemeClr val="bg1">
                <a:lumMod val="75000"/>
              </a:schemeClr>
            </a:solidFill>
          </a:ln>
        </p:spPr>
        <p:txBody>
          <a:bodyPr wrap="square" rtlCol="0">
            <a:spAutoFit/>
          </a:bodyPr>
          <a:lstStyle/>
          <a:p>
            <a:pPr algn="ctr"/>
            <a:endParaRPr lang="de-DE" dirty="0">
              <a:latin typeface="+mn-lt"/>
              <a:cs typeface="Times New Roman" panose="02020603050405020304" pitchFamily="18" charset="0"/>
            </a:endParaRPr>
          </a:p>
          <a:p>
            <a:pPr algn="ctr"/>
            <a:r>
              <a:rPr lang="de-DE" dirty="0">
                <a:latin typeface="+mn-lt"/>
                <a:cs typeface="Times New Roman" panose="02020603050405020304" pitchFamily="18" charset="0"/>
              </a:rPr>
              <a:t>CONSENT:</a:t>
            </a:r>
          </a:p>
          <a:p>
            <a:pPr algn="ctr"/>
            <a:endParaRPr lang="de-DE" dirty="0">
              <a:solidFill>
                <a:schemeClr val="bg1">
                  <a:lumMod val="50000"/>
                </a:schemeClr>
              </a:solidFill>
              <a:latin typeface="Calibri" panose="020F0502020204030204" pitchFamily="34" charset="0"/>
              <a:cs typeface="Calibri" panose="020F0502020204030204" pitchFamily="34" charset="0"/>
            </a:endParaRPr>
          </a:p>
          <a:p>
            <a:pPr algn="ctr"/>
            <a:r>
              <a:rPr lang="de-DE" dirty="0">
                <a:solidFill>
                  <a:schemeClr val="bg1">
                    <a:lumMod val="50000"/>
                  </a:schemeClr>
                </a:solidFill>
                <a:latin typeface="Calibri" panose="020F0502020204030204" pitchFamily="34" charset="0"/>
                <a:cs typeface="Calibri" panose="020F0502020204030204" pitchFamily="34" charset="0"/>
              </a:rPr>
              <a:t>Rate &amp;</a:t>
            </a:r>
          </a:p>
          <a:p>
            <a:pPr algn="ctr"/>
            <a:r>
              <a:rPr lang="de-DE" dirty="0">
                <a:solidFill>
                  <a:schemeClr val="bg1">
                    <a:lumMod val="50000"/>
                  </a:schemeClr>
                </a:solidFill>
                <a:latin typeface="Calibri" panose="020F0502020204030204" pitchFamily="34" charset="0"/>
                <a:cs typeface="Calibri" panose="020F0502020204030204" pitchFamily="34" charset="0"/>
              </a:rPr>
              <a:t>Understanding</a:t>
            </a:r>
          </a:p>
          <a:p>
            <a:endParaRPr lang="de-DE" dirty="0">
              <a:latin typeface="+mn-lt"/>
            </a:endParaRPr>
          </a:p>
          <a:p>
            <a:endParaRPr lang="de-DE" dirty="0">
              <a:latin typeface="+mn-lt"/>
            </a:endParaRPr>
          </a:p>
        </p:txBody>
      </p:sp>
    </p:spTree>
    <p:extLst>
      <p:ext uri="{BB962C8B-B14F-4D97-AF65-F5344CB8AC3E}">
        <p14:creationId xmlns:p14="http://schemas.microsoft.com/office/powerpoint/2010/main" val="271613969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0FD6622-CCC2-F388-A91A-1B301A25DE95}"/>
              </a:ext>
            </a:extLst>
          </p:cNvPr>
          <p:cNvSpPr>
            <a:spLocks noGrp="1"/>
          </p:cNvSpPr>
          <p:nvPr>
            <p:ph type="title"/>
          </p:nvPr>
        </p:nvSpPr>
        <p:spPr/>
        <p:txBody>
          <a:bodyPr/>
          <a:lstStyle/>
          <a:p>
            <a:r>
              <a:rPr lang="en-GB" dirty="0"/>
              <a:t>5</a:t>
            </a:r>
            <a:r>
              <a:rPr lang="en-GB" kern="0" dirty="0"/>
              <a:t>. Potential mechanisms:</a:t>
            </a:r>
            <a:br>
              <a:rPr lang="en-GB" kern="0" dirty="0"/>
            </a:br>
            <a:r>
              <a:rPr lang="en-GB" kern="0" dirty="0">
                <a:solidFill>
                  <a:srgbClr val="626464"/>
                </a:solidFill>
                <a:latin typeface="Calibri" panose="020F0502020204030204" pitchFamily="34" charset="0"/>
                <a:cs typeface="Calibri" panose="020F0502020204030204" pitchFamily="34" charset="0"/>
              </a:rPr>
              <a:t>Social pressure</a:t>
            </a:r>
            <a:endParaRPr lang="en-US" dirty="0"/>
          </a:p>
        </p:txBody>
      </p:sp>
      <p:sp>
        <p:nvSpPr>
          <p:cNvPr id="6" name="Content Placeholder 5">
            <a:extLst>
              <a:ext uri="{FF2B5EF4-FFF2-40B4-BE49-F238E27FC236}">
                <a16:creationId xmlns:a16="http://schemas.microsoft.com/office/drawing/2014/main" id="{AB88DAB7-B1B9-0700-F1F1-9AAFB268269D}"/>
              </a:ext>
            </a:extLst>
          </p:cNvPr>
          <p:cNvSpPr>
            <a:spLocks noGrp="1"/>
          </p:cNvSpPr>
          <p:nvPr>
            <p:ph idx="1"/>
          </p:nvPr>
        </p:nvSpPr>
        <p:spPr/>
        <p:txBody>
          <a:bodyPr>
            <a:normAutofit fontScale="92500" lnSpcReduction="10000"/>
          </a:bodyPr>
          <a:lstStyle/>
          <a:p>
            <a:r>
              <a:rPr lang="en-GB" sz="2800" dirty="0"/>
              <a:t>Qualitative interviews </a:t>
            </a:r>
            <a:r>
              <a:rPr lang="en-GB" sz="2800" dirty="0">
                <a:cs typeface="Calibri" panose="020F0502020204030204" pitchFamily="34" charset="0"/>
              </a:rPr>
              <a:t>(Beninger et al 2017)</a:t>
            </a:r>
            <a:r>
              <a:rPr lang="en-GB" sz="2800" dirty="0"/>
              <a:t>:</a:t>
            </a:r>
          </a:p>
          <a:p>
            <a:endParaRPr lang="en-GB" sz="2800" dirty="0"/>
          </a:p>
          <a:p>
            <a:pPr lvl="1"/>
            <a:r>
              <a:rPr lang="en-GB" sz="2800" dirty="0">
                <a:effectLst/>
                <a:ea typeface="Times New Roman" panose="02020603050405020304" pitchFamily="18" charset="0"/>
                <a:cs typeface="Times New Roman" panose="02020603050405020304" pitchFamily="18" charset="0"/>
              </a:rPr>
              <a:t>"Doing it </a:t>
            </a:r>
            <a:r>
              <a:rPr lang="en-GB" sz="2800" b="1" dirty="0">
                <a:effectLst/>
                <a:ea typeface="Times New Roman" panose="02020603050405020304" pitchFamily="18" charset="0"/>
                <a:cs typeface="Times New Roman" panose="02020603050405020304" pitchFamily="18" charset="0"/>
              </a:rPr>
              <a:t>online is much easier to say no </a:t>
            </a:r>
            <a:r>
              <a:rPr lang="en-GB" sz="2800" dirty="0">
                <a:effectLst/>
                <a:ea typeface="Times New Roman" panose="02020603050405020304" pitchFamily="18" charset="0"/>
                <a:cs typeface="Times New Roman" panose="02020603050405020304" pitchFamily="18" charset="0"/>
              </a:rPr>
              <a:t>because usually it is just click a box whereas if someone is talking to you about it they can either be persuasive depending on whether they are supposed to be doing that …". </a:t>
            </a:r>
          </a:p>
          <a:p>
            <a:pPr lvl="1"/>
            <a:endParaRPr lang="en-GB" sz="2800" dirty="0">
              <a:effectLst/>
              <a:ea typeface="Times New Roman" panose="02020603050405020304" pitchFamily="18" charset="0"/>
              <a:cs typeface="Times New Roman" panose="02020603050405020304" pitchFamily="18" charset="0"/>
            </a:endParaRPr>
          </a:p>
          <a:p>
            <a:pPr lvl="1"/>
            <a:r>
              <a:rPr lang="en-GB" sz="2800" dirty="0">
                <a:effectLst/>
                <a:ea typeface="Times New Roman" panose="02020603050405020304" pitchFamily="18" charset="0"/>
                <a:cs typeface="Times New Roman" panose="02020603050405020304" pitchFamily="18" charset="0"/>
              </a:rPr>
              <a:t>"</a:t>
            </a:r>
            <a:r>
              <a:rPr lang="en-GB" sz="2800" b="1" dirty="0">
                <a:effectLst/>
                <a:ea typeface="Times New Roman" panose="02020603050405020304" pitchFamily="18" charset="0"/>
                <a:cs typeface="Times New Roman" panose="02020603050405020304" pitchFamily="18" charset="0"/>
              </a:rPr>
              <a:t>Subtle pressures you get in a face to face</a:t>
            </a:r>
            <a:r>
              <a:rPr lang="en-GB" sz="2800" dirty="0">
                <a:effectLst/>
                <a:ea typeface="Times New Roman" panose="02020603050405020304" pitchFamily="18" charset="0"/>
                <a:cs typeface="Times New Roman" panose="02020603050405020304" pitchFamily="18" charset="0"/>
              </a:rPr>
              <a:t>…you don't want to let that person down."</a:t>
            </a:r>
            <a:endParaRPr lang="en-US" sz="2800" dirty="0"/>
          </a:p>
        </p:txBody>
      </p:sp>
    </p:spTree>
    <p:extLst>
      <p:ext uri="{BB962C8B-B14F-4D97-AF65-F5344CB8AC3E}">
        <p14:creationId xmlns:p14="http://schemas.microsoft.com/office/powerpoint/2010/main" val="303870623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15B1C-47D1-4D91-8AC7-4B57E35AB344}"/>
              </a:ext>
            </a:extLst>
          </p:cNvPr>
          <p:cNvSpPr>
            <a:spLocks noGrp="1"/>
          </p:cNvSpPr>
          <p:nvPr>
            <p:ph type="title"/>
          </p:nvPr>
        </p:nvSpPr>
        <p:spPr/>
        <p:txBody>
          <a:bodyPr/>
          <a:lstStyle/>
          <a:p>
            <a:r>
              <a:rPr lang="en-GB" dirty="0"/>
              <a:t>Consent and modes study 2</a:t>
            </a:r>
            <a:endParaRPr lang="en-GB" dirty="0">
              <a:solidFill>
                <a:schemeClr val="bg1">
                  <a:lumMod val="50000"/>
                </a:schemeClr>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4DB42B9A-B330-4DFE-8364-D950E4DF02CD}"/>
              </a:ext>
            </a:extLst>
          </p:cNvPr>
          <p:cNvSpPr>
            <a:spLocks noGrp="1"/>
          </p:cNvSpPr>
          <p:nvPr>
            <p:ph idx="1"/>
          </p:nvPr>
        </p:nvSpPr>
        <p:spPr>
          <a:xfrm>
            <a:off x="508000" y="1772816"/>
            <a:ext cx="10628560" cy="4464496"/>
          </a:xfrm>
        </p:spPr>
        <p:txBody>
          <a:bodyPr>
            <a:normAutofit/>
          </a:bodyPr>
          <a:lstStyle/>
          <a:p>
            <a:r>
              <a:rPr lang="en-GB" sz="2800" dirty="0"/>
              <a:t>Understanding Society Innovation Panel 15 (2022)</a:t>
            </a:r>
          </a:p>
          <a:p>
            <a:r>
              <a:rPr lang="en-GB" sz="2800" dirty="0"/>
              <a:t>Consent to link tax record data: </a:t>
            </a:r>
            <a:r>
              <a:rPr lang="en-GB" sz="2800" u="sng" dirty="0"/>
              <a:t>F2F respondents</a:t>
            </a:r>
            <a:r>
              <a:rPr lang="en-GB" sz="2800" dirty="0"/>
              <a:t>:</a:t>
            </a:r>
          </a:p>
          <a:p>
            <a:endParaRPr lang="en-GB" sz="600" dirty="0"/>
          </a:p>
          <a:p>
            <a:pPr lvl="1">
              <a:lnSpc>
                <a:spcPct val="107000"/>
              </a:lnSpc>
            </a:pPr>
            <a:r>
              <a:rPr lang="en-US" sz="2800" b="1" dirty="0"/>
              <a:t>CAPI: </a:t>
            </a:r>
            <a:r>
              <a:rPr lang="en-US" sz="2800" dirty="0"/>
              <a:t>interviewer reads Q and records answer </a:t>
            </a:r>
            <a:r>
              <a:rPr lang="en-US" sz="1800" b="1" dirty="0">
                <a:solidFill>
                  <a:srgbClr val="0070C0"/>
                </a:solidFill>
                <a:cs typeface="Calibri" panose="020F0502020204030204" pitchFamily="34" charset="0"/>
              </a:rPr>
              <a:t>[nudge to deeper cognitive processing, higher social pressure]</a:t>
            </a:r>
            <a:endParaRPr lang="en-US" sz="1400" b="1" dirty="0">
              <a:solidFill>
                <a:srgbClr val="0070C0"/>
              </a:solidFill>
              <a:cs typeface="Calibri" panose="020F0502020204030204" pitchFamily="34" charset="0"/>
            </a:endParaRPr>
          </a:p>
          <a:p>
            <a:pPr lvl="1">
              <a:lnSpc>
                <a:spcPct val="107000"/>
              </a:lnSpc>
            </a:pPr>
            <a:endParaRPr lang="de-DE" sz="400" b="1" dirty="0">
              <a:solidFill>
                <a:srgbClr val="0070C0"/>
              </a:solidFill>
              <a:cs typeface="Calibri" panose="020F0502020204030204" pitchFamily="34" charset="0"/>
            </a:endParaRPr>
          </a:p>
          <a:p>
            <a:pPr lvl="1">
              <a:lnSpc>
                <a:spcPct val="107000"/>
              </a:lnSpc>
            </a:pPr>
            <a:r>
              <a:rPr lang="en-US" sz="2800" b="1" dirty="0"/>
              <a:t>Partial-CASI: </a:t>
            </a:r>
            <a:r>
              <a:rPr lang="en-US" sz="2800" dirty="0"/>
              <a:t>interviewers read out Q, respondent records answer in self-completion module </a:t>
            </a:r>
            <a:r>
              <a:rPr lang="en-US" sz="1800" b="1" dirty="0">
                <a:solidFill>
                  <a:srgbClr val="0070C0"/>
                </a:solidFill>
                <a:cs typeface="Calibri" panose="020F0502020204030204" pitchFamily="34" charset="0"/>
              </a:rPr>
              <a:t>[no social pressure]</a:t>
            </a:r>
          </a:p>
          <a:p>
            <a:pPr lvl="1">
              <a:lnSpc>
                <a:spcPct val="107000"/>
              </a:lnSpc>
            </a:pPr>
            <a:endParaRPr lang="de-DE" sz="400" b="1" dirty="0">
              <a:solidFill>
                <a:srgbClr val="0070C0"/>
              </a:solidFill>
              <a:cs typeface="Calibri" panose="020F0502020204030204" pitchFamily="34" charset="0"/>
            </a:endParaRPr>
          </a:p>
          <a:p>
            <a:pPr lvl="1">
              <a:lnSpc>
                <a:spcPct val="107000"/>
              </a:lnSpc>
            </a:pPr>
            <a:r>
              <a:rPr lang="en-US" sz="2800" b="1" dirty="0"/>
              <a:t>CASI: </a:t>
            </a:r>
            <a:r>
              <a:rPr lang="en-US" sz="2800" dirty="0"/>
              <a:t>consent Q in self-completion module </a:t>
            </a:r>
            <a:r>
              <a:rPr lang="en-US" sz="1800" b="1" dirty="0">
                <a:solidFill>
                  <a:srgbClr val="0070C0"/>
                </a:solidFill>
                <a:cs typeface="Calibri" panose="020F0502020204030204" pitchFamily="34" charset="0"/>
              </a:rPr>
              <a:t>[no nudge towards deeper processing, no social pressure]</a:t>
            </a:r>
            <a:endParaRPr lang="en-GB" sz="3200" dirty="0"/>
          </a:p>
        </p:txBody>
      </p:sp>
      <p:sp>
        <p:nvSpPr>
          <p:cNvPr id="4" name="TextBox 3">
            <a:extLst>
              <a:ext uri="{FF2B5EF4-FFF2-40B4-BE49-F238E27FC236}">
                <a16:creationId xmlns:a16="http://schemas.microsoft.com/office/drawing/2014/main" id="{4BCAA6EC-F55A-6E1E-D796-4B1BA2C99EA4}"/>
              </a:ext>
            </a:extLst>
          </p:cNvPr>
          <p:cNvSpPr txBox="1"/>
          <p:nvPr/>
        </p:nvSpPr>
        <p:spPr>
          <a:xfrm>
            <a:off x="9192344" y="6276945"/>
            <a:ext cx="3096344" cy="369332"/>
          </a:xfrm>
          <a:prstGeom prst="rect">
            <a:avLst/>
          </a:prstGeom>
          <a:noFill/>
        </p:spPr>
        <p:txBody>
          <a:bodyPr wrap="square" rtlCol="0">
            <a:spAutoFit/>
          </a:bodyPr>
          <a:lstStyle/>
          <a:p>
            <a:r>
              <a:rPr lang="de-DE" sz="1800" dirty="0"/>
              <a:t>Walzenbach </a:t>
            </a:r>
            <a:r>
              <a:rPr lang="en-GB" sz="1800" dirty="0"/>
              <a:t>et al (2023)</a:t>
            </a:r>
          </a:p>
        </p:txBody>
      </p:sp>
    </p:spTree>
    <p:extLst>
      <p:ext uri="{BB962C8B-B14F-4D97-AF65-F5344CB8AC3E}">
        <p14:creationId xmlns:p14="http://schemas.microsoft.com/office/powerpoint/2010/main" val="3097166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7965F-C994-72CE-7C11-C9D1148BCC35}"/>
              </a:ext>
            </a:extLst>
          </p:cNvPr>
          <p:cNvSpPr>
            <a:spLocks noGrp="1"/>
          </p:cNvSpPr>
          <p:nvPr>
            <p:ph type="title"/>
          </p:nvPr>
        </p:nvSpPr>
        <p:spPr/>
        <p:txBody>
          <a:bodyPr/>
          <a:lstStyle/>
          <a:p>
            <a:r>
              <a:rPr lang="en-GB" dirty="0"/>
              <a:t>5</a:t>
            </a:r>
            <a:r>
              <a:rPr lang="en-GB" kern="0" dirty="0"/>
              <a:t>. Potential mechanisms:</a:t>
            </a:r>
            <a:br>
              <a:rPr lang="en-GB" kern="0" dirty="0"/>
            </a:br>
            <a:r>
              <a:rPr lang="en-GB" kern="0" dirty="0">
                <a:solidFill>
                  <a:srgbClr val="626464"/>
                </a:solidFill>
                <a:latin typeface="Calibri" panose="020F0502020204030204" pitchFamily="34" charset="0"/>
                <a:cs typeface="Calibri" panose="020F0502020204030204" pitchFamily="34" charset="0"/>
              </a:rPr>
              <a:t>Social pressure - CAPI</a:t>
            </a:r>
            <a:endParaRPr lang="en-GB" dirty="0"/>
          </a:p>
        </p:txBody>
      </p:sp>
      <p:sp>
        <p:nvSpPr>
          <p:cNvPr id="3" name="Content Placeholder 2">
            <a:extLst>
              <a:ext uri="{FF2B5EF4-FFF2-40B4-BE49-F238E27FC236}">
                <a16:creationId xmlns:a16="http://schemas.microsoft.com/office/drawing/2014/main" id="{EAA80B95-7623-AC94-AB13-6B2396D32DFC}"/>
              </a:ext>
            </a:extLst>
          </p:cNvPr>
          <p:cNvSpPr>
            <a:spLocks noGrp="1"/>
          </p:cNvSpPr>
          <p:nvPr>
            <p:ph idx="1"/>
          </p:nvPr>
        </p:nvSpPr>
        <p:spPr/>
        <p:txBody>
          <a:bodyPr>
            <a:normAutofit fontScale="62500" lnSpcReduction="20000"/>
          </a:bodyPr>
          <a:lstStyle/>
          <a:p>
            <a:r>
              <a:rPr lang="en-GB" dirty="0"/>
              <a:t>Consent rates:</a:t>
            </a:r>
          </a:p>
          <a:p>
            <a:endParaRPr lang="en-GB" dirty="0"/>
          </a:p>
          <a:p>
            <a:endParaRPr lang="en-GB" dirty="0"/>
          </a:p>
          <a:p>
            <a:endParaRPr lang="en-GB" dirty="0"/>
          </a:p>
          <a:p>
            <a:endParaRPr lang="en-GB" dirty="0"/>
          </a:p>
          <a:p>
            <a:r>
              <a:rPr lang="en-GB" dirty="0"/>
              <a:t>Consent decision process: </a:t>
            </a:r>
          </a:p>
          <a:p>
            <a:pPr lvl="1"/>
            <a:r>
              <a:rPr lang="en-GB" dirty="0"/>
              <a:t>CAPI more likely to report gut feeling based decision</a:t>
            </a:r>
          </a:p>
          <a:p>
            <a:pPr lvl="1"/>
            <a:r>
              <a:rPr lang="en-GB" dirty="0"/>
              <a:t>(Expected more reflective decisions with CAPI)</a:t>
            </a:r>
          </a:p>
          <a:p>
            <a:r>
              <a:rPr lang="en-GB" dirty="0"/>
              <a:t>Objective knowledge test: </a:t>
            </a:r>
            <a:r>
              <a:rPr lang="en-GB" dirty="0" err="1"/>
              <a:t>n.s</a:t>
            </a:r>
            <a:r>
              <a:rPr lang="en-GB" dirty="0"/>
              <a:t>.</a:t>
            </a:r>
          </a:p>
          <a:p>
            <a:r>
              <a:rPr lang="en-GB" dirty="0"/>
              <a:t>Reasons for consenting: </a:t>
            </a:r>
            <a:r>
              <a:rPr lang="en-GB" dirty="0" err="1"/>
              <a:t>n.s</a:t>
            </a:r>
            <a:r>
              <a:rPr lang="en-GB" dirty="0"/>
              <a:t>. (incl. indicators of social pressure)</a:t>
            </a:r>
          </a:p>
        </p:txBody>
      </p:sp>
      <p:graphicFrame>
        <p:nvGraphicFramePr>
          <p:cNvPr id="4" name="Content Placeholder 3">
            <a:extLst>
              <a:ext uri="{FF2B5EF4-FFF2-40B4-BE49-F238E27FC236}">
                <a16:creationId xmlns:a16="http://schemas.microsoft.com/office/drawing/2014/main" id="{455608E0-0A51-B374-CC45-64E12D3A710B}"/>
              </a:ext>
            </a:extLst>
          </p:cNvPr>
          <p:cNvGraphicFramePr>
            <a:graphicFrameLocks/>
          </p:cNvGraphicFramePr>
          <p:nvPr>
            <p:extLst>
              <p:ext uri="{D42A27DB-BD31-4B8C-83A1-F6EECF244321}">
                <p14:modId xmlns:p14="http://schemas.microsoft.com/office/powerpoint/2010/main" val="2249768957"/>
              </p:ext>
            </p:extLst>
          </p:nvPr>
        </p:nvGraphicFramePr>
        <p:xfrm>
          <a:off x="2093191" y="2420889"/>
          <a:ext cx="5391740" cy="1486664"/>
        </p:xfrm>
        <a:graphic>
          <a:graphicData uri="http://schemas.openxmlformats.org/drawingml/2006/table">
            <a:tbl>
              <a:tblPr firstRow="1" firstCol="1" bandRow="1">
                <a:tableStyleId>{5C22544A-7EE6-4342-B048-85BDC9FD1C3A}</a:tableStyleId>
              </a:tblPr>
              <a:tblGrid>
                <a:gridCol w="2016224">
                  <a:extLst>
                    <a:ext uri="{9D8B030D-6E8A-4147-A177-3AD203B41FA5}">
                      <a16:colId xmlns:a16="http://schemas.microsoft.com/office/drawing/2014/main" val="1961095551"/>
                    </a:ext>
                  </a:extLst>
                </a:gridCol>
                <a:gridCol w="1728192">
                  <a:extLst>
                    <a:ext uri="{9D8B030D-6E8A-4147-A177-3AD203B41FA5}">
                      <a16:colId xmlns:a16="http://schemas.microsoft.com/office/drawing/2014/main" val="1647380890"/>
                    </a:ext>
                  </a:extLst>
                </a:gridCol>
                <a:gridCol w="1647324">
                  <a:extLst>
                    <a:ext uri="{9D8B030D-6E8A-4147-A177-3AD203B41FA5}">
                      <a16:colId xmlns:a16="http://schemas.microsoft.com/office/drawing/2014/main" val="1593140705"/>
                    </a:ext>
                  </a:extLst>
                </a:gridCol>
              </a:tblGrid>
              <a:tr h="185420">
                <a:tc>
                  <a:txBody>
                    <a:bodyPr/>
                    <a:lstStyle/>
                    <a:p>
                      <a:pPr>
                        <a:lnSpc>
                          <a:spcPct val="107000"/>
                        </a:lnSpc>
                        <a:spcAft>
                          <a:spcPts val="800"/>
                        </a:spcAft>
                      </a:pPr>
                      <a:r>
                        <a:rPr lang="en-US" sz="2400" b="0" dirty="0">
                          <a:solidFill>
                            <a:schemeClr val="tx1"/>
                          </a:solidFill>
                          <a:effectLst/>
                        </a:rPr>
                        <a:t> </a:t>
                      </a:r>
                      <a:endParaRPr lang="en-GB"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n-GB" sz="2400" b="0" dirty="0">
                          <a:solidFill>
                            <a:schemeClr val="tx1"/>
                          </a:solidFill>
                          <a:effectLst/>
                        </a:rPr>
                        <a:t>%</a:t>
                      </a:r>
                      <a:endParaRPr lang="en-GB"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n-US" sz="2400" b="0">
                          <a:solidFill>
                            <a:schemeClr val="tx1"/>
                          </a:solidFill>
                          <a:effectLst/>
                        </a:rPr>
                        <a:t>n</a:t>
                      </a:r>
                      <a:endParaRPr lang="en-GB" sz="2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078568696"/>
                  </a:ext>
                </a:extLst>
              </a:tr>
              <a:tr h="185420">
                <a:tc>
                  <a:txBody>
                    <a:bodyPr/>
                    <a:lstStyle/>
                    <a:p>
                      <a:pPr>
                        <a:lnSpc>
                          <a:spcPct val="107000"/>
                        </a:lnSpc>
                        <a:spcAft>
                          <a:spcPts val="800"/>
                        </a:spcAft>
                      </a:pPr>
                      <a:r>
                        <a:rPr lang="en-US" sz="2400" b="0">
                          <a:solidFill>
                            <a:schemeClr val="tx1"/>
                          </a:solidFill>
                          <a:effectLst/>
                        </a:rPr>
                        <a:t>CAPI</a:t>
                      </a:r>
                      <a:endParaRPr lang="en-GB" sz="2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n-US" sz="2400" b="0" dirty="0">
                          <a:solidFill>
                            <a:schemeClr val="tx1"/>
                          </a:solidFill>
                          <a:effectLst/>
                        </a:rPr>
                        <a:t>77</a:t>
                      </a:r>
                      <a:endParaRPr lang="en-GB"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en-US" sz="2400" b="0">
                          <a:solidFill>
                            <a:schemeClr val="tx1"/>
                          </a:solidFill>
                          <a:effectLst/>
                        </a:rPr>
                        <a:t>213</a:t>
                      </a:r>
                      <a:endParaRPr lang="en-GB" sz="2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16076965"/>
                  </a:ext>
                </a:extLst>
              </a:tr>
              <a:tr h="185420">
                <a:tc>
                  <a:txBody>
                    <a:bodyPr/>
                    <a:lstStyle/>
                    <a:p>
                      <a:pPr>
                        <a:lnSpc>
                          <a:spcPct val="107000"/>
                        </a:lnSpc>
                        <a:spcAft>
                          <a:spcPts val="800"/>
                        </a:spcAft>
                      </a:pPr>
                      <a:r>
                        <a:rPr lang="de-DE" sz="2400" b="0">
                          <a:solidFill>
                            <a:schemeClr val="tx1"/>
                          </a:solidFill>
                          <a:effectLst/>
                        </a:rPr>
                        <a:t>Partial-CASI</a:t>
                      </a:r>
                      <a:endParaRPr lang="en-GB" sz="2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de-DE" sz="2400" b="0" dirty="0">
                          <a:solidFill>
                            <a:schemeClr val="tx1"/>
                          </a:solidFill>
                          <a:effectLst/>
                        </a:rPr>
                        <a:t>77</a:t>
                      </a:r>
                      <a:endParaRPr lang="en-GB"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de-DE" sz="2400" b="0">
                          <a:solidFill>
                            <a:schemeClr val="tx1"/>
                          </a:solidFill>
                          <a:effectLst/>
                        </a:rPr>
                        <a:t>198</a:t>
                      </a:r>
                      <a:endParaRPr lang="en-GB" sz="2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812035243"/>
                  </a:ext>
                </a:extLst>
              </a:tr>
              <a:tr h="185420">
                <a:tc>
                  <a:txBody>
                    <a:bodyPr/>
                    <a:lstStyle/>
                    <a:p>
                      <a:pPr>
                        <a:lnSpc>
                          <a:spcPct val="107000"/>
                        </a:lnSpc>
                        <a:spcAft>
                          <a:spcPts val="800"/>
                        </a:spcAft>
                      </a:pPr>
                      <a:r>
                        <a:rPr lang="de-DE" sz="2400" b="0">
                          <a:solidFill>
                            <a:schemeClr val="tx1"/>
                          </a:solidFill>
                          <a:effectLst/>
                        </a:rPr>
                        <a:t>CASI</a:t>
                      </a:r>
                      <a:endParaRPr lang="en-GB" sz="2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de-DE" sz="2400" b="0" dirty="0">
                          <a:solidFill>
                            <a:schemeClr val="tx1"/>
                          </a:solidFill>
                          <a:effectLst/>
                        </a:rPr>
                        <a:t>85</a:t>
                      </a:r>
                      <a:endParaRPr lang="en-GB"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pPr>
                      <a:r>
                        <a:rPr lang="de-DE" sz="2400" b="0" dirty="0">
                          <a:solidFill>
                            <a:schemeClr val="tx1"/>
                          </a:solidFill>
                          <a:effectLst/>
                        </a:rPr>
                        <a:t>216</a:t>
                      </a:r>
                      <a:endParaRPr lang="en-GB"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135337000"/>
                  </a:ext>
                </a:extLst>
              </a:tr>
            </a:tbl>
          </a:graphicData>
        </a:graphic>
      </p:graphicFrame>
      <p:sp>
        <p:nvSpPr>
          <p:cNvPr id="5" name="TextBox 4">
            <a:extLst>
              <a:ext uri="{FF2B5EF4-FFF2-40B4-BE49-F238E27FC236}">
                <a16:creationId xmlns:a16="http://schemas.microsoft.com/office/drawing/2014/main" id="{94468BC2-4E49-DC84-8171-3136E91892B3}"/>
              </a:ext>
            </a:extLst>
          </p:cNvPr>
          <p:cNvSpPr txBox="1"/>
          <p:nvPr/>
        </p:nvSpPr>
        <p:spPr>
          <a:xfrm>
            <a:off x="7968208" y="2564056"/>
            <a:ext cx="2304256" cy="1200329"/>
          </a:xfrm>
          <a:prstGeom prst="rect">
            <a:avLst/>
          </a:prstGeom>
          <a:noFill/>
          <a:ln>
            <a:solidFill>
              <a:schemeClr val="tx1"/>
            </a:solidFill>
          </a:ln>
        </p:spPr>
        <p:txBody>
          <a:bodyPr wrap="square" rtlCol="0">
            <a:spAutoFit/>
          </a:bodyPr>
          <a:lstStyle/>
          <a:p>
            <a:r>
              <a:rPr lang="en-GB" dirty="0"/>
              <a:t>Expected: </a:t>
            </a:r>
          </a:p>
          <a:p>
            <a:r>
              <a:rPr lang="en-GB" dirty="0"/>
              <a:t>Highest rates in CAPI</a:t>
            </a:r>
          </a:p>
        </p:txBody>
      </p:sp>
    </p:spTree>
    <p:extLst>
      <p:ext uri="{BB962C8B-B14F-4D97-AF65-F5344CB8AC3E}">
        <p14:creationId xmlns:p14="http://schemas.microsoft.com/office/powerpoint/2010/main" val="2675979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2" descr="graph showing there was no difference in the reasons for answering for the items that relate to social pressure. ">
            <a:extLst>
              <a:ext uri="{FF2B5EF4-FFF2-40B4-BE49-F238E27FC236}">
                <a16:creationId xmlns:a16="http://schemas.microsoft.com/office/drawing/2014/main" id="{92470BA9-C51F-31AC-CA13-8DF9B16C841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56910" y="1568686"/>
            <a:ext cx="7359352" cy="5100674"/>
          </a:xfrm>
          <a:prstGeom prst="rect">
            <a:avLst/>
          </a:prstGeom>
        </p:spPr>
      </p:pic>
      <p:sp>
        <p:nvSpPr>
          <p:cNvPr id="2" name="Title 1">
            <a:extLst>
              <a:ext uri="{FF2B5EF4-FFF2-40B4-BE49-F238E27FC236}">
                <a16:creationId xmlns:a16="http://schemas.microsoft.com/office/drawing/2014/main" id="{2CD15FAF-0E88-6D7C-76B4-97004E39C9F3}"/>
              </a:ext>
            </a:extLst>
          </p:cNvPr>
          <p:cNvSpPr>
            <a:spLocks noGrp="1"/>
          </p:cNvSpPr>
          <p:nvPr>
            <p:ph type="title"/>
          </p:nvPr>
        </p:nvSpPr>
        <p:spPr/>
        <p:txBody>
          <a:bodyPr/>
          <a:lstStyle/>
          <a:p>
            <a:r>
              <a:rPr lang="en-GB" dirty="0"/>
              <a:t>5</a:t>
            </a:r>
            <a:r>
              <a:rPr lang="en-GB" kern="0" dirty="0"/>
              <a:t>. Potential mechanisms: </a:t>
            </a:r>
            <a:r>
              <a:rPr lang="en-GB" kern="0" dirty="0">
                <a:solidFill>
                  <a:srgbClr val="626464"/>
                </a:solidFill>
                <a:latin typeface="Calibri" panose="020F0502020204030204" pitchFamily="34" charset="0"/>
                <a:cs typeface="Calibri" panose="020F0502020204030204" pitchFamily="34" charset="0"/>
              </a:rPr>
              <a:t>Social pressure</a:t>
            </a:r>
            <a:endParaRPr lang="en-GB" dirty="0"/>
          </a:p>
        </p:txBody>
      </p:sp>
      <p:sp>
        <p:nvSpPr>
          <p:cNvPr id="8" name="TextBox 7">
            <a:extLst>
              <a:ext uri="{FF2B5EF4-FFF2-40B4-BE49-F238E27FC236}">
                <a16:creationId xmlns:a16="http://schemas.microsoft.com/office/drawing/2014/main" id="{14C2A4B1-A781-7F77-E30B-6084B805568A}"/>
              </a:ext>
            </a:extLst>
          </p:cNvPr>
          <p:cNvSpPr txBox="1"/>
          <p:nvPr/>
        </p:nvSpPr>
        <p:spPr>
          <a:xfrm>
            <a:off x="525516" y="1163628"/>
            <a:ext cx="10001370" cy="461665"/>
          </a:xfrm>
          <a:prstGeom prst="rect">
            <a:avLst/>
          </a:prstGeom>
          <a:solidFill>
            <a:schemeClr val="bg1"/>
          </a:solidFill>
        </p:spPr>
        <p:txBody>
          <a:bodyPr wrap="square" rtlCol="0">
            <a:spAutoFit/>
          </a:bodyPr>
          <a:lstStyle/>
          <a:p>
            <a:r>
              <a:rPr lang="en-GB" dirty="0"/>
              <a:t>“When you were deciding… which of the following applied to you?”</a:t>
            </a:r>
          </a:p>
        </p:txBody>
      </p:sp>
      <p:sp>
        <p:nvSpPr>
          <p:cNvPr id="9" name="Rectangle 8">
            <a:extLst>
              <a:ext uri="{FF2B5EF4-FFF2-40B4-BE49-F238E27FC236}">
                <a16:creationId xmlns:a16="http://schemas.microsoft.com/office/drawing/2014/main" id="{1F6DDC19-30D9-D845-1D33-599BFEE443B8}"/>
              </a:ext>
            </a:extLst>
          </p:cNvPr>
          <p:cNvSpPr/>
          <p:nvPr/>
        </p:nvSpPr>
        <p:spPr bwMode="auto">
          <a:xfrm>
            <a:off x="191344" y="4941168"/>
            <a:ext cx="3133959" cy="1124744"/>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b="1" dirty="0">
                <a:solidFill>
                  <a:schemeClr val="bg1"/>
                </a:solidFill>
                <a:latin typeface="+mn-lt"/>
              </a:rPr>
              <a:t>No success manipulating social pressure in FTF</a:t>
            </a:r>
          </a:p>
        </p:txBody>
      </p:sp>
      <p:sp>
        <p:nvSpPr>
          <p:cNvPr id="3" name="Oval 2">
            <a:extLst>
              <a:ext uri="{FF2B5EF4-FFF2-40B4-BE49-F238E27FC236}">
                <a16:creationId xmlns:a16="http://schemas.microsoft.com/office/drawing/2014/main" id="{0AA9FE90-3669-83B3-DF1C-E7A3A330E164}"/>
              </a:ext>
              <a:ext uri="{C183D7F6-B498-43B3-948B-1728B52AA6E4}">
                <adec:decorative xmlns:adec="http://schemas.microsoft.com/office/drawing/2017/decorative" val="1"/>
              </a:ext>
            </a:extLst>
          </p:cNvPr>
          <p:cNvSpPr/>
          <p:nvPr/>
        </p:nvSpPr>
        <p:spPr bwMode="auto">
          <a:xfrm>
            <a:off x="4799856" y="1802434"/>
            <a:ext cx="648072" cy="474438"/>
          </a:xfrm>
          <a:prstGeom prst="ellipse">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ヒラギノ角ゴ Pro W3" pitchFamily="1" charset="-128"/>
            </a:endParaRPr>
          </a:p>
        </p:txBody>
      </p:sp>
      <p:sp>
        <p:nvSpPr>
          <p:cNvPr id="4" name="Oval 3">
            <a:extLst>
              <a:ext uri="{FF2B5EF4-FFF2-40B4-BE49-F238E27FC236}">
                <a16:creationId xmlns:a16="http://schemas.microsoft.com/office/drawing/2014/main" id="{2DF250D0-E9D6-0074-3A65-AE5A9B494EE9}"/>
              </a:ext>
              <a:ext uri="{C183D7F6-B498-43B3-948B-1728B52AA6E4}">
                <adec:decorative xmlns:adec="http://schemas.microsoft.com/office/drawing/2017/decorative" val="1"/>
              </a:ext>
            </a:extLst>
          </p:cNvPr>
          <p:cNvSpPr/>
          <p:nvPr/>
        </p:nvSpPr>
        <p:spPr bwMode="auto">
          <a:xfrm>
            <a:off x="5412550" y="2951453"/>
            <a:ext cx="648072" cy="474438"/>
          </a:xfrm>
          <a:prstGeom prst="ellipse">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ヒラギノ角ゴ Pro W3" pitchFamily="1" charset="-128"/>
            </a:endParaRPr>
          </a:p>
        </p:txBody>
      </p:sp>
    </p:spTree>
    <p:extLst>
      <p:ext uri="{BB962C8B-B14F-4D97-AF65-F5344CB8AC3E}">
        <p14:creationId xmlns:p14="http://schemas.microsoft.com/office/powerpoint/2010/main" val="2693246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A7B3C-6223-73D6-5FDF-2006121413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7FBFC0-4A54-CACC-4D6E-B8A126B71D4E}"/>
              </a:ext>
            </a:extLst>
          </p:cNvPr>
          <p:cNvSpPr>
            <a:spLocks noGrp="1"/>
          </p:cNvSpPr>
          <p:nvPr>
            <p:ph type="title"/>
          </p:nvPr>
        </p:nvSpPr>
        <p:spPr/>
        <p:txBody>
          <a:bodyPr/>
          <a:lstStyle/>
          <a:p>
            <a:r>
              <a:rPr lang="en-GB" dirty="0"/>
              <a:t>Consent and modes study 2 - Web</a:t>
            </a:r>
            <a:endParaRPr lang="en-GB" dirty="0">
              <a:solidFill>
                <a:schemeClr val="bg1">
                  <a:lumMod val="50000"/>
                </a:schemeClr>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1E29A0F9-72E7-6E9D-236D-29551AE3C2C4}"/>
              </a:ext>
            </a:extLst>
          </p:cNvPr>
          <p:cNvSpPr>
            <a:spLocks noGrp="1"/>
          </p:cNvSpPr>
          <p:nvPr>
            <p:ph idx="1"/>
          </p:nvPr>
        </p:nvSpPr>
        <p:spPr>
          <a:xfrm>
            <a:off x="508000" y="1981200"/>
            <a:ext cx="9980488" cy="1951856"/>
          </a:xfrm>
        </p:spPr>
        <p:txBody>
          <a:bodyPr>
            <a:normAutofit fontScale="77500" lnSpcReduction="20000"/>
          </a:bodyPr>
          <a:lstStyle/>
          <a:p>
            <a:r>
              <a:rPr lang="en-GB" dirty="0"/>
              <a:t>Understanding Society Innovation Panel 15 (2022)</a:t>
            </a:r>
          </a:p>
          <a:p>
            <a:r>
              <a:rPr lang="en-GB" dirty="0"/>
              <a:t>Consent to link tax record data: </a:t>
            </a:r>
            <a:r>
              <a:rPr lang="en-GB" u="sng" dirty="0"/>
              <a:t>Web respondents</a:t>
            </a:r>
            <a:r>
              <a:rPr lang="en-GB" dirty="0"/>
              <a:t>:</a:t>
            </a:r>
          </a:p>
          <a:p>
            <a:endParaRPr lang="en-GB" sz="800" dirty="0"/>
          </a:p>
          <a:p>
            <a:pPr lvl="1"/>
            <a:r>
              <a:rPr lang="en-GB" dirty="0"/>
              <a:t>Standard question</a:t>
            </a:r>
          </a:p>
          <a:p>
            <a:pPr lvl="1"/>
            <a:r>
              <a:rPr lang="en-GB" dirty="0"/>
              <a:t>Question with message from Study Director</a:t>
            </a:r>
          </a:p>
          <a:p>
            <a:endParaRPr lang="en-GB" dirty="0"/>
          </a:p>
        </p:txBody>
      </p:sp>
      <p:sp>
        <p:nvSpPr>
          <p:cNvPr id="4" name="TextBox 3">
            <a:extLst>
              <a:ext uri="{FF2B5EF4-FFF2-40B4-BE49-F238E27FC236}">
                <a16:creationId xmlns:a16="http://schemas.microsoft.com/office/drawing/2014/main" id="{FB49E1DA-50BA-BAF4-9807-176D96104E24}"/>
              </a:ext>
            </a:extLst>
          </p:cNvPr>
          <p:cNvSpPr txBox="1"/>
          <p:nvPr/>
        </p:nvSpPr>
        <p:spPr>
          <a:xfrm>
            <a:off x="9192344" y="6276945"/>
            <a:ext cx="2736304" cy="369332"/>
          </a:xfrm>
          <a:prstGeom prst="rect">
            <a:avLst/>
          </a:prstGeom>
          <a:noFill/>
        </p:spPr>
        <p:txBody>
          <a:bodyPr wrap="square" rtlCol="0">
            <a:spAutoFit/>
          </a:bodyPr>
          <a:lstStyle/>
          <a:p>
            <a:r>
              <a:rPr lang="de-DE" sz="1800" dirty="0"/>
              <a:t>Walzenbach </a:t>
            </a:r>
            <a:r>
              <a:rPr lang="en-GB" sz="1800" dirty="0"/>
              <a:t>et al (2023)</a:t>
            </a:r>
          </a:p>
        </p:txBody>
      </p:sp>
      <p:pic>
        <p:nvPicPr>
          <p:cNvPr id="6" name="Picture 5" descr="Picture of Michaela Benzeval with the text: &quot;Hello, I am Professor Michaela Benzeval, Director of Understanding Society. Linking your survey answers with administrative records while preserving the confidentiality of your data increases the value of the information you provide. Please read the following carefully. ">
            <a:extLst>
              <a:ext uri="{FF2B5EF4-FFF2-40B4-BE49-F238E27FC236}">
                <a16:creationId xmlns:a16="http://schemas.microsoft.com/office/drawing/2014/main" id="{F04D2C1C-BFCA-AD80-82E1-BFC3C216A5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359" y="4221088"/>
            <a:ext cx="11264665" cy="1296144"/>
          </a:xfrm>
          <a:prstGeom prst="rect">
            <a:avLst/>
          </a:prstGeom>
        </p:spPr>
      </p:pic>
    </p:spTree>
    <p:extLst>
      <p:ext uri="{BB962C8B-B14F-4D97-AF65-F5344CB8AC3E}">
        <p14:creationId xmlns:p14="http://schemas.microsoft.com/office/powerpoint/2010/main" val="703463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FACF2-D8B3-E006-EFDF-65111DDF5A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FC9598-5B67-84FD-B152-D6EBC0000DA4}"/>
              </a:ext>
            </a:extLst>
          </p:cNvPr>
          <p:cNvSpPr>
            <a:spLocks noGrp="1"/>
          </p:cNvSpPr>
          <p:nvPr>
            <p:ph type="title"/>
          </p:nvPr>
        </p:nvSpPr>
        <p:spPr/>
        <p:txBody>
          <a:bodyPr/>
          <a:lstStyle/>
          <a:p>
            <a:r>
              <a:rPr lang="en-GB" dirty="0"/>
              <a:t>5</a:t>
            </a:r>
            <a:r>
              <a:rPr lang="en-GB" kern="0" dirty="0"/>
              <a:t>. Potential mechanisms:</a:t>
            </a:r>
            <a:br>
              <a:rPr lang="en-GB" kern="0" dirty="0"/>
            </a:br>
            <a:r>
              <a:rPr lang="en-GB" kern="0" dirty="0">
                <a:solidFill>
                  <a:srgbClr val="626464"/>
                </a:solidFill>
                <a:latin typeface="Calibri" panose="020F0502020204030204" pitchFamily="34" charset="0"/>
                <a:cs typeface="Calibri" panose="020F0502020204030204" pitchFamily="34" charset="0"/>
              </a:rPr>
              <a:t>Social pressure - Web</a:t>
            </a:r>
            <a:endParaRPr lang="en-GB" dirty="0"/>
          </a:p>
        </p:txBody>
      </p:sp>
      <p:graphicFrame>
        <p:nvGraphicFramePr>
          <p:cNvPr id="9" name="Content Placeholder 8" descr="Graph showing that the consent rate was higher (47%) when the picture was shown compared to when it was not shown (42%).">
            <a:extLst>
              <a:ext uri="{FF2B5EF4-FFF2-40B4-BE49-F238E27FC236}">
                <a16:creationId xmlns:a16="http://schemas.microsoft.com/office/drawing/2014/main" id="{D891E195-F6DB-4F4E-378E-FBCBE9030267}"/>
              </a:ext>
            </a:extLst>
          </p:cNvPr>
          <p:cNvGraphicFramePr>
            <a:graphicFrameLocks noGrp="1"/>
          </p:cNvGraphicFramePr>
          <p:nvPr>
            <p:ph sz="half" idx="2"/>
            <p:extLst>
              <p:ext uri="{D42A27DB-BD31-4B8C-83A1-F6EECF244321}">
                <p14:modId xmlns:p14="http://schemas.microsoft.com/office/powerpoint/2010/main" val="2965057744"/>
              </p:ext>
            </p:extLst>
          </p:nvPr>
        </p:nvGraphicFramePr>
        <p:xfrm>
          <a:off x="609600" y="1844824"/>
          <a:ext cx="46228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10" name="Content Placeholder 9">
            <a:extLst>
              <a:ext uri="{FF2B5EF4-FFF2-40B4-BE49-F238E27FC236}">
                <a16:creationId xmlns:a16="http://schemas.microsoft.com/office/drawing/2014/main" id="{E858ED65-E165-DF73-71B4-9628DF9EA07A}"/>
              </a:ext>
            </a:extLst>
          </p:cNvPr>
          <p:cNvSpPr>
            <a:spLocks noGrp="1"/>
          </p:cNvSpPr>
          <p:nvPr>
            <p:ph sz="half" idx="1"/>
          </p:nvPr>
        </p:nvSpPr>
        <p:spPr>
          <a:xfrm>
            <a:off x="6888088" y="1844824"/>
            <a:ext cx="4622800" cy="4114800"/>
          </a:xfrm>
        </p:spPr>
        <p:txBody>
          <a:bodyPr/>
          <a:lstStyle/>
          <a:p>
            <a:r>
              <a:rPr lang="en-GB" dirty="0"/>
              <a:t>Significantly higher consent rate</a:t>
            </a:r>
          </a:p>
          <a:p>
            <a:r>
              <a:rPr lang="en-GB" dirty="0"/>
              <a:t>More likely to consider trust when making decision</a:t>
            </a:r>
          </a:p>
          <a:p>
            <a:r>
              <a:rPr lang="en-GB" dirty="0"/>
              <a:t>No effect on objective knowledge</a:t>
            </a:r>
          </a:p>
          <a:p>
            <a:endParaRPr lang="en-GB" dirty="0"/>
          </a:p>
        </p:txBody>
      </p:sp>
    </p:spTree>
    <p:extLst>
      <p:ext uri="{BB962C8B-B14F-4D97-AF65-F5344CB8AC3E}">
        <p14:creationId xmlns:p14="http://schemas.microsoft.com/office/powerpoint/2010/main" val="3649332225"/>
      </p:ext>
    </p:extLst>
  </p:cSld>
  <p:clrMapOvr>
    <a:masterClrMapping/>
  </p:clrMapOvr>
</p:sld>
</file>

<file path=ppt/theme/theme1.xml><?xml version="1.0" encoding="utf-8"?>
<a:theme xmlns:a="http://schemas.openxmlformats.org/drawingml/2006/main" name="Understanding_Society_v2_tagline">
  <a:themeElements>
    <a:clrScheme name="Understanding_Society_v2_tagli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nderstanding_Society_v2_tagline">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Understanding_Society_v2_tagli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nderstanding_Society_v2_taglin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nderstanding_Society_v2_taglin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nderstanding_Society_v2_taglin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nderstanding_Society_v2_taglin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nderstanding_Society_v2_taglin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nderstanding_Society_v2_taglin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nderstanding_Society_v2_taglin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nderstanding_Society_v2_taglin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nderstanding_Society_v2_taglin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nderstanding_Society_v2_taglin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nderstanding_Society_v2_taglin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16246</TotalTime>
  <Words>15588</Words>
  <Application>Microsoft Office PowerPoint</Application>
  <PresentationFormat>Widescreen</PresentationFormat>
  <Paragraphs>1890</Paragraphs>
  <Slides>183</Slides>
  <Notes>125</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183</vt:i4>
      </vt:variant>
    </vt:vector>
  </HeadingPairs>
  <TitlesOfParts>
    <vt:vector size="191" baseType="lpstr">
      <vt:lpstr>-apple-system</vt:lpstr>
      <vt:lpstr>Arial</vt:lpstr>
      <vt:lpstr>Calibri</vt:lpstr>
      <vt:lpstr>Georgia</vt:lpstr>
      <vt:lpstr>Times New Roman</vt:lpstr>
      <vt:lpstr>Verdana</vt:lpstr>
      <vt:lpstr>Wingdings</vt:lpstr>
      <vt:lpstr>Understanding_Society_v2_tagline</vt:lpstr>
      <vt:lpstr>Asking people to give us more data: Data linkage and extra-survey tasks  Jonathan Burton, ISER, University of Essex and many many others</vt:lpstr>
      <vt:lpstr>Background: Part of the NIMLAS programme</vt:lpstr>
      <vt:lpstr>Why are we asking people for more information?</vt:lpstr>
      <vt:lpstr>Data collection technologies have changed…</vt:lpstr>
      <vt:lpstr>The Literary Digest</vt:lpstr>
      <vt:lpstr>Developments in technology lead to new opportunities for data collection</vt:lpstr>
      <vt:lpstr>Smartphones are getting smarter</vt:lpstr>
      <vt:lpstr>Developments in technology lead to new opportunities for data collection - 1</vt:lpstr>
      <vt:lpstr>Researchers want more types of data</vt:lpstr>
      <vt:lpstr>Challenge is getting a representative sample of your population</vt:lpstr>
      <vt:lpstr>Piggy-back on the strengths of surveys</vt:lpstr>
      <vt:lpstr>Data System</vt:lpstr>
      <vt:lpstr>Data collection systems</vt:lpstr>
      <vt:lpstr>Before I go any further…</vt:lpstr>
      <vt:lpstr>Last century…</vt:lpstr>
      <vt:lpstr>The BHPS</vt:lpstr>
      <vt:lpstr>The BHPS - 2</vt:lpstr>
      <vt:lpstr>Understanding Society: The UK Household Longitudinal Study (UKHLS)</vt:lpstr>
      <vt:lpstr>Key Features of Understanding Society</vt:lpstr>
      <vt:lpstr>Innovation has always been a central part of Understanding Society</vt:lpstr>
      <vt:lpstr>Understanding Society has developed into a mixed-mode study</vt:lpstr>
      <vt:lpstr>Over the last ten years: Growth in smartphone ownership and daily internet use </vt:lpstr>
      <vt:lpstr>What have we tried on Understanding Society?</vt:lpstr>
      <vt:lpstr>What have we tried on Understanding Society? </vt:lpstr>
      <vt:lpstr>What have we tried on Understanding Society? 2</vt:lpstr>
      <vt:lpstr>Experiments on the Innovation Panel to carry out additional tasks</vt:lpstr>
      <vt:lpstr>With new content, we need to think…</vt:lpstr>
      <vt:lpstr>What can we ask respondents to do? </vt:lpstr>
      <vt:lpstr>Can respondents answer question?</vt:lpstr>
      <vt:lpstr>Innovation research process (ideally…)</vt:lpstr>
      <vt:lpstr>Innovation research process (ideally…) - 2</vt:lpstr>
      <vt:lpstr>Where can things go wrong? </vt:lpstr>
      <vt:lpstr>Asking people to let us link administrative data to their survey answers</vt:lpstr>
      <vt:lpstr>Why link data?</vt:lpstr>
      <vt:lpstr>Challenges for linking data</vt:lpstr>
      <vt:lpstr>Legal issues in data linkage</vt:lpstr>
      <vt:lpstr>Linkage not always require consent</vt:lpstr>
      <vt:lpstr>But ethically…</vt:lpstr>
      <vt:lpstr>Asking consent for data linkage is not quite like other survey questions</vt:lpstr>
      <vt:lpstr>“Understanding and improving data linkage consent in surveys”</vt:lpstr>
      <vt:lpstr>What we know from previous research</vt:lpstr>
      <vt:lpstr>What we know from previous research 1</vt:lpstr>
      <vt:lpstr>What we know from previous research - 2</vt:lpstr>
      <vt:lpstr>What is the problem we wanted to tackle? </vt:lpstr>
      <vt:lpstr>The problem</vt:lpstr>
      <vt:lpstr>The same in other studies</vt:lpstr>
      <vt:lpstr>Question: Why are people less likely to consent online?</vt:lpstr>
      <vt:lpstr>How do respondents decide how to answer a survey question?</vt:lpstr>
      <vt:lpstr>How do respondents decide how to answer a survey question? Consent</vt:lpstr>
      <vt:lpstr>Conceptual framework of consent decision</vt:lpstr>
      <vt:lpstr>Conceptual framework of consent decision - 2</vt:lpstr>
      <vt:lpstr>Conceptual framework Hypotheses</vt:lpstr>
      <vt:lpstr>Conceptual Framework</vt:lpstr>
      <vt:lpstr>To test we need to collect more information</vt:lpstr>
      <vt:lpstr>Most respondents aren’t giving the question much thought</vt:lpstr>
      <vt:lpstr>Self-reported decision process is corroborated by other indicators</vt:lpstr>
      <vt:lpstr>How people make the decision relates to consent outcomes</vt:lpstr>
      <vt:lpstr>Asking early in the interview seems to help</vt:lpstr>
      <vt:lpstr>Emphasising trust improves consent online</vt:lpstr>
      <vt:lpstr>Results from experimental studies </vt:lpstr>
      <vt:lpstr>So what are online respondents doing? </vt:lpstr>
      <vt:lpstr>Conceptual framework How mode affects the consent decision process</vt:lpstr>
      <vt:lpstr>Consent and modes study 1 </vt:lpstr>
      <vt:lpstr>Conceptual framework How mode affects consent</vt:lpstr>
      <vt:lpstr>1. Potential mechanisms: Respondent attitudes / trust</vt:lpstr>
      <vt:lpstr>1. Potential mechanisms: Respondent attitudes / trust - 2</vt:lpstr>
      <vt:lpstr>Attitudes about privacy/data security Asked early in survey, before consent</vt:lpstr>
      <vt:lpstr>Respondents more concerned about privacy when answering online</vt:lpstr>
      <vt:lpstr>Try to “prime” the respondent to think about trust</vt:lpstr>
      <vt:lpstr>Mentioning trust increased consent</vt:lpstr>
      <vt:lpstr>Conceptual framework – 2  How mode affects consent</vt:lpstr>
      <vt:lpstr>2. Potential mechanisms: Interviewer behaviours </vt:lpstr>
      <vt:lpstr>2. Potential mechanisms: Interviewer behaviours - 2 </vt:lpstr>
      <vt:lpstr>Conceptual framework - 3 How mode affects consent</vt:lpstr>
      <vt:lpstr>3. Potential mechanisms: Cognitive processing </vt:lpstr>
      <vt:lpstr>Simplifying the question leads to increased understanding… but not higher consent</vt:lpstr>
      <vt:lpstr>Respondents understand the request less when answering online</vt:lpstr>
      <vt:lpstr>3. Potential mechanisms: Cognitive processing Consent decision process </vt:lpstr>
      <vt:lpstr>Further attempts to encourage reflective decision making</vt:lpstr>
      <vt:lpstr>Focus on benefits and risks</vt:lpstr>
      <vt:lpstr>Further attempts to encourage reflective decision making - 2</vt:lpstr>
      <vt:lpstr>Focus on benefits for research and policy</vt:lpstr>
      <vt:lpstr>Further attempts to encourage reflective decision making - 3</vt:lpstr>
      <vt:lpstr>Asking to think more about the request</vt:lpstr>
      <vt:lpstr>Further attempts to encourage reflective decision making - 4</vt:lpstr>
      <vt:lpstr>Asking the knowledge questions</vt:lpstr>
      <vt:lpstr>And…?</vt:lpstr>
      <vt:lpstr>But online…?</vt:lpstr>
      <vt:lpstr>Back to the drawing Board</vt:lpstr>
      <vt:lpstr>Conceptual framework - 4 How mode affects consent</vt:lpstr>
      <vt:lpstr>4. Potential mechanisms: Device used to complete web survey </vt:lpstr>
      <vt:lpstr>4. Potential mechanisms: Device used to complete web survey - 2 </vt:lpstr>
      <vt:lpstr>Conceptual framework - 5 How mode affects consent</vt:lpstr>
      <vt:lpstr>5. Potential mechanisms: Social pressure</vt:lpstr>
      <vt:lpstr>Consent and modes study 2</vt:lpstr>
      <vt:lpstr>5. Potential mechanisms: Social pressure - CAPI</vt:lpstr>
      <vt:lpstr>5. Potential mechanisms: Social pressure</vt:lpstr>
      <vt:lpstr>Consent and modes study 2 - Web</vt:lpstr>
      <vt:lpstr>5. Potential mechanisms: Social pressure - Web</vt:lpstr>
      <vt:lpstr>Those who saw the picture more likely to say they consented because of trust or support research</vt:lpstr>
      <vt:lpstr>5. Potential mechanisms: Social pressure II</vt:lpstr>
      <vt:lpstr>5. Potential mechanisms: Social pressure II - 2</vt:lpstr>
      <vt:lpstr>Summary of how mode may affect consent </vt:lpstr>
      <vt:lpstr>Respondents answer less thoroughly when answering online</vt:lpstr>
      <vt:lpstr>It doesn’t appear to be…</vt:lpstr>
      <vt:lpstr>Will making the question easier help understanding? </vt:lpstr>
      <vt:lpstr>What helps?</vt:lpstr>
      <vt:lpstr>Moving to more active participation</vt:lpstr>
      <vt:lpstr>Moving to more ‘active’ decisions…</vt:lpstr>
      <vt:lpstr>Conceptual Framework for consents</vt:lpstr>
      <vt:lpstr>Conceptual Framework for additional tasks</vt:lpstr>
      <vt:lpstr>Additional Task Requests…</vt:lpstr>
      <vt:lpstr>Understanding Society: App studies…</vt:lpstr>
      <vt:lpstr>Understanding Society: App studies… 2</vt:lpstr>
      <vt:lpstr>Understanding Society: App studies… 3</vt:lpstr>
      <vt:lpstr>Understanding Society: App studies… 4</vt:lpstr>
      <vt:lpstr>Understanding Society: App studies… - 5</vt:lpstr>
      <vt:lpstr>Innovation Panel respondents</vt:lpstr>
      <vt:lpstr>Where do we lose  respondents?</vt:lpstr>
      <vt:lpstr>The main obstacle to app study participation is willingness, rather than technical reasons</vt:lpstr>
      <vt:lpstr>Why do respondents not want to install our apps?</vt:lpstr>
      <vt:lpstr>Why not willing to install app?</vt:lpstr>
      <vt:lpstr>What types of respondents  do participate?</vt:lpstr>
      <vt:lpstr>App participants are different to the full sample</vt:lpstr>
      <vt:lpstr>But task-related behaviour is more predictive. </vt:lpstr>
      <vt:lpstr>So, what can we do?</vt:lpstr>
      <vt:lpstr>Participation in data collection using apps</vt:lpstr>
      <vt:lpstr>What are the barriers?</vt:lpstr>
      <vt:lpstr>What are the barriers? - 2</vt:lpstr>
      <vt:lpstr>What are the barriers? - 3</vt:lpstr>
      <vt:lpstr>What are the barriers? - 4</vt:lpstr>
      <vt:lpstr>What are the barriers? - 5</vt:lpstr>
      <vt:lpstr>What are the barriers? - 6</vt:lpstr>
      <vt:lpstr>What are the barriers? - 7</vt:lpstr>
      <vt:lpstr>What are the barriers? - 8</vt:lpstr>
      <vt:lpstr>What can we do to reduce barriers?</vt:lpstr>
      <vt:lpstr>What can we do to reduce barriers? - 2</vt:lpstr>
      <vt:lpstr>How do respondents decide? </vt:lpstr>
      <vt:lpstr>How can we increase willingness? </vt:lpstr>
      <vt:lpstr>Incentives may work if high enough or targeted</vt:lpstr>
      <vt:lpstr>Incentives may work if high enough or targeted - 2</vt:lpstr>
      <vt:lpstr>Non-financial incentives? Offering personalised feedback? </vt:lpstr>
      <vt:lpstr>But feedback may work in certain circumstances</vt:lpstr>
      <vt:lpstr>Ask people to spend less time? </vt:lpstr>
      <vt:lpstr>When and how we ask people may have an effect</vt:lpstr>
      <vt:lpstr>But mode of interview may not have an effect</vt:lpstr>
      <vt:lpstr>What can we do to reduce barriers? - 3</vt:lpstr>
      <vt:lpstr>Summary</vt:lpstr>
      <vt:lpstr>Additional (non-app) tasks</vt:lpstr>
      <vt:lpstr>Event-triggered data – what we do now</vt:lpstr>
      <vt:lpstr>Event-triggered data collection Developing protocols </vt:lpstr>
      <vt:lpstr>Life Events Study Monthly filter question</vt:lpstr>
      <vt:lpstr>Life Events Study Key findings</vt:lpstr>
      <vt:lpstr>Biological measures</vt:lpstr>
      <vt:lpstr>Early in the study (Waves 2 &amp; 3), nurses collected a range of measures</vt:lpstr>
      <vt:lpstr>Including blood samples</vt:lpstr>
      <vt:lpstr>Our challenge now is how to collect biomeasures without nurses</vt:lpstr>
      <vt:lpstr>We experimented using the Innovation Panel (IP12) and the Wave 16 pilot</vt:lpstr>
      <vt:lpstr>At IP12 (2019) we experimented with interviewer- and participant-led collection</vt:lpstr>
      <vt:lpstr>Higher response to the survey for those issued web-first</vt:lpstr>
      <vt:lpstr>But, as expected, higher return of samples from those with a nurse visit</vt:lpstr>
      <vt:lpstr>Microbiome – new for Understanding Society (Wave 16 pilot)</vt:lpstr>
      <vt:lpstr>However, mentioning microbiome in the advance letter affected response to the survey</vt:lpstr>
      <vt:lpstr>Wave 16 pilot: Those interviewed in-person more likely to agree to have a blood kit sent to them</vt:lpstr>
      <vt:lpstr>But less likely to return the blood sample </vt:lpstr>
      <vt:lpstr>A couple more examples</vt:lpstr>
      <vt:lpstr>Data Donation</vt:lpstr>
      <vt:lpstr>Asking for the data rather than collecting it</vt:lpstr>
      <vt:lpstr>Asking for the data rather than collecting it - 2</vt:lpstr>
      <vt:lpstr>Often a gap between willingness and ability to donate data</vt:lpstr>
      <vt:lpstr>Life History Calendars</vt:lpstr>
      <vt:lpstr>Presenting a life history graphically</vt:lpstr>
      <vt:lpstr>Limited research on impact of asking as additional task</vt:lpstr>
      <vt:lpstr>Testing on Understanding Society</vt:lpstr>
      <vt:lpstr>Test version: Participants able to download their version of the calendar</vt:lpstr>
      <vt:lpstr>Testing on Understanding Society - 2</vt:lpstr>
      <vt:lpstr>How can we persuade people to do additional tasks? </vt:lpstr>
      <vt:lpstr>Conceptual Framework for additional tasks. </vt:lpstr>
      <vt:lpstr>Participation in additional tasks depends on…</vt:lpstr>
      <vt:lpstr>Participation in additional tasks depends on… 2</vt:lpstr>
      <vt:lpstr>On a final note – can we ask too much?</vt:lpstr>
      <vt:lpstr>Thank you</vt:lpstr>
      <vt:lpstr>What about you?</vt:lpstr>
    </vt:vector>
  </TitlesOfParts>
  <Company>Public Zone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in here</dc:title>
  <dc:creator>Amanda Prosser</dc:creator>
  <cp:lastModifiedBy>Burton, Jonathan D</cp:lastModifiedBy>
  <cp:revision>228</cp:revision>
  <cp:lastPrinted>2026-02-06T17:04:19Z</cp:lastPrinted>
  <dcterms:created xsi:type="dcterms:W3CDTF">2008-07-23T14:25:57Z</dcterms:created>
  <dcterms:modified xsi:type="dcterms:W3CDTF">2026-02-26T22:02:44Z</dcterms:modified>
</cp:coreProperties>
</file>