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6" r:id="rId15"/>
    <p:sldId id="272" r:id="rId16"/>
    <p:sldId id="273" r:id="rId17"/>
    <p:sldId id="274" r:id="rId18"/>
    <p:sldId id="275" r:id="rId19"/>
  </p:sldIdLst>
  <p:sldSz cx="9144000" cy="5143500" type="screen16x9"/>
  <p:notesSz cx="6858000" cy="9144000"/>
  <p:embeddedFontLst>
    <p:embeddedFont>
      <p:font typeface="Roboto" panose="02000000000000000000" pitchFamily="2" charset="0"/>
      <p:regular r:id="rId21"/>
      <p:bold r:id="rId22"/>
      <p:italic r:id="rId23"/>
      <p:boldItalic r:id="rId24"/>
    </p:embeddedFont>
    <p:embeddedFont>
      <p:font typeface="Roboto Light" panose="02000000000000000000" pitchFamily="2" charset="0"/>
      <p:regular r:id="rId25"/>
      <p:bold r:id="rId26"/>
      <p:italic r:id="rId27"/>
      <p:boldItalic r:id="rId28"/>
    </p:embeddedFont>
    <p:embeddedFont>
      <p:font typeface="Ubuntu Light" panose="020B0304030602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h0EMl/r4+6cBHQicY6RgBn4DVq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47"/>
    <a:srgbClr val="FAD7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2" autoAdjust="0"/>
    <p:restoredTop sz="94671"/>
  </p:normalViewPr>
  <p:slideViewPr>
    <p:cSldViewPr snapToGrid="0">
      <p:cViewPr varScale="1">
        <p:scale>
          <a:sx n="83" d="100"/>
          <a:sy n="83" d="100"/>
        </p:scale>
        <p:origin x="56" y="3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0" name="Google Shape;11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F698D646-466E-194F-B5D1-B9C4A0C55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>
            <a:extLst>
              <a:ext uri="{FF2B5EF4-FFF2-40B4-BE49-F238E27FC236}">
                <a16:creationId xmlns:a16="http://schemas.microsoft.com/office/drawing/2014/main" id="{86553EE5-7E3A-CA89-AFE6-B4911AEDF6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2:notes">
            <a:extLst>
              <a:ext uri="{FF2B5EF4-FFF2-40B4-BE49-F238E27FC236}">
                <a16:creationId xmlns:a16="http://schemas.microsoft.com/office/drawing/2014/main" id="{9A6CAF26-50C7-F59B-93D8-C34D382DB9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6144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E13B1E87-EC5B-2091-9A3A-5BAA97851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>
            <a:extLst>
              <a:ext uri="{FF2B5EF4-FFF2-40B4-BE49-F238E27FC236}">
                <a16:creationId xmlns:a16="http://schemas.microsoft.com/office/drawing/2014/main" id="{E5778A75-4E8F-ED5C-A94C-D0CE7EBA63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2:notes">
            <a:extLst>
              <a:ext uri="{FF2B5EF4-FFF2-40B4-BE49-F238E27FC236}">
                <a16:creationId xmlns:a16="http://schemas.microsoft.com/office/drawing/2014/main" id="{F5EA421D-AE93-D273-0FE8-E9B4FE7638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6134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1C70D550-37AB-72CE-53E5-2B479F46A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>
            <a:extLst>
              <a:ext uri="{FF2B5EF4-FFF2-40B4-BE49-F238E27FC236}">
                <a16:creationId xmlns:a16="http://schemas.microsoft.com/office/drawing/2014/main" id="{442A6346-60D9-BECE-CABE-DA277D2CC9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2:notes">
            <a:extLst>
              <a:ext uri="{FF2B5EF4-FFF2-40B4-BE49-F238E27FC236}">
                <a16:creationId xmlns:a16="http://schemas.microsoft.com/office/drawing/2014/main" id="{440C64D7-B9E4-CA20-1DF9-2BDA3701B3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2716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E91640C4-B7C5-B5F5-C2C8-87609E2A5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>
            <a:extLst>
              <a:ext uri="{FF2B5EF4-FFF2-40B4-BE49-F238E27FC236}">
                <a16:creationId xmlns:a16="http://schemas.microsoft.com/office/drawing/2014/main" id="{E9576B49-9941-28B7-FEF2-1F311733DA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2:notes">
            <a:extLst>
              <a:ext uri="{FF2B5EF4-FFF2-40B4-BE49-F238E27FC236}">
                <a16:creationId xmlns:a16="http://schemas.microsoft.com/office/drawing/2014/main" id="{64D38727-49D2-0596-AE4D-0FCF3A30AE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9946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A8BA4923-B3B5-B38A-3185-A25932649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>
            <a:extLst>
              <a:ext uri="{FF2B5EF4-FFF2-40B4-BE49-F238E27FC236}">
                <a16:creationId xmlns:a16="http://schemas.microsoft.com/office/drawing/2014/main" id="{39002700-F748-AEBC-11A9-3B108C6B4E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2:notes">
            <a:extLst>
              <a:ext uri="{FF2B5EF4-FFF2-40B4-BE49-F238E27FC236}">
                <a16:creationId xmlns:a16="http://schemas.microsoft.com/office/drawing/2014/main" id="{F63FD0EB-92CF-294B-D064-543E4A43EE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8533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43DD8590-F50F-AB63-FB32-BB44BAE91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>
            <a:extLst>
              <a:ext uri="{FF2B5EF4-FFF2-40B4-BE49-F238E27FC236}">
                <a16:creationId xmlns:a16="http://schemas.microsoft.com/office/drawing/2014/main" id="{213C5DC9-A746-6D5B-3F67-01A011F4A4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2:notes">
            <a:extLst>
              <a:ext uri="{FF2B5EF4-FFF2-40B4-BE49-F238E27FC236}">
                <a16:creationId xmlns:a16="http://schemas.microsoft.com/office/drawing/2014/main" id="{09410AD2-8F72-04DF-2207-959E68CA30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9173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E2F93669-2721-B27D-46F3-8B6B07777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>
            <a:extLst>
              <a:ext uri="{FF2B5EF4-FFF2-40B4-BE49-F238E27FC236}">
                <a16:creationId xmlns:a16="http://schemas.microsoft.com/office/drawing/2014/main" id="{6500EF7E-7035-CA62-37BF-B9E1BECF8D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2:notes">
            <a:extLst>
              <a:ext uri="{FF2B5EF4-FFF2-40B4-BE49-F238E27FC236}">
                <a16:creationId xmlns:a16="http://schemas.microsoft.com/office/drawing/2014/main" id="{8C9925BB-05BF-E082-3730-30EBE3C02E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11990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2A3A4735-DD5A-0488-7DF8-36D8BF85A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>
            <a:extLst>
              <a:ext uri="{FF2B5EF4-FFF2-40B4-BE49-F238E27FC236}">
                <a16:creationId xmlns:a16="http://schemas.microsoft.com/office/drawing/2014/main" id="{85F8965C-AF15-12EB-684B-217F43852F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2:notes">
            <a:extLst>
              <a:ext uri="{FF2B5EF4-FFF2-40B4-BE49-F238E27FC236}">
                <a16:creationId xmlns:a16="http://schemas.microsoft.com/office/drawing/2014/main" id="{339B6C28-8341-666E-28EB-C9451E19AC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7829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089A338E-5BA2-08C4-E4C6-7D7FFAD2C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>
            <a:extLst>
              <a:ext uri="{FF2B5EF4-FFF2-40B4-BE49-F238E27FC236}">
                <a16:creationId xmlns:a16="http://schemas.microsoft.com/office/drawing/2014/main" id="{3A230F23-0765-D794-4A70-A3A960395A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2:notes">
            <a:extLst>
              <a:ext uri="{FF2B5EF4-FFF2-40B4-BE49-F238E27FC236}">
                <a16:creationId xmlns:a16="http://schemas.microsoft.com/office/drawing/2014/main" id="{5D996083-BE75-B2C3-621F-D7C4FCB126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211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948AA15A-9FF0-6298-AC5E-E7D4A302B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>
            <a:extLst>
              <a:ext uri="{FF2B5EF4-FFF2-40B4-BE49-F238E27FC236}">
                <a16:creationId xmlns:a16="http://schemas.microsoft.com/office/drawing/2014/main" id="{013F8487-809D-670A-D5CD-FEAD4E111A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2:notes">
            <a:extLst>
              <a:ext uri="{FF2B5EF4-FFF2-40B4-BE49-F238E27FC236}">
                <a16:creationId xmlns:a16="http://schemas.microsoft.com/office/drawing/2014/main" id="{6994C33E-94CB-9DB3-F340-A4C429269A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0233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37AEB633-3542-8913-5BC2-218F646C8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>
            <a:extLst>
              <a:ext uri="{FF2B5EF4-FFF2-40B4-BE49-F238E27FC236}">
                <a16:creationId xmlns:a16="http://schemas.microsoft.com/office/drawing/2014/main" id="{538B05D9-EB5C-AE98-78F5-04FA0A4F18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2:notes">
            <a:extLst>
              <a:ext uri="{FF2B5EF4-FFF2-40B4-BE49-F238E27FC236}">
                <a16:creationId xmlns:a16="http://schemas.microsoft.com/office/drawing/2014/main" id="{07734E9B-B72D-388A-578F-454C1281BF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3174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D5C55A52-CACD-D617-5F8A-7C779D6A3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>
            <a:extLst>
              <a:ext uri="{FF2B5EF4-FFF2-40B4-BE49-F238E27FC236}">
                <a16:creationId xmlns:a16="http://schemas.microsoft.com/office/drawing/2014/main" id="{36E19303-CF62-BA8D-F801-699CAE9E22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2:notes">
            <a:extLst>
              <a:ext uri="{FF2B5EF4-FFF2-40B4-BE49-F238E27FC236}">
                <a16:creationId xmlns:a16="http://schemas.microsoft.com/office/drawing/2014/main" id="{66AF5735-8775-2977-409A-6B19D47A64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8778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2572102E-E4E4-882C-74D4-BADFB6027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>
            <a:extLst>
              <a:ext uri="{FF2B5EF4-FFF2-40B4-BE49-F238E27FC236}">
                <a16:creationId xmlns:a16="http://schemas.microsoft.com/office/drawing/2014/main" id="{B50A75B4-978F-A185-3B34-584B32453B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2:notes">
            <a:extLst>
              <a:ext uri="{FF2B5EF4-FFF2-40B4-BE49-F238E27FC236}">
                <a16:creationId xmlns:a16="http://schemas.microsoft.com/office/drawing/2014/main" id="{237BE48B-19E4-1A1B-ED9C-9A085B747F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2840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2029FE16-72A6-C13A-EBCF-7DB5865A3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>
            <a:extLst>
              <a:ext uri="{FF2B5EF4-FFF2-40B4-BE49-F238E27FC236}">
                <a16:creationId xmlns:a16="http://schemas.microsoft.com/office/drawing/2014/main" id="{D3D2A5E8-1EC4-F529-4410-BBAC8C2AAE2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2:notes">
            <a:extLst>
              <a:ext uri="{FF2B5EF4-FFF2-40B4-BE49-F238E27FC236}">
                <a16:creationId xmlns:a16="http://schemas.microsoft.com/office/drawing/2014/main" id="{69CF9CC7-8509-3F0E-A2EE-7CC67D57EE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4756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C83D1FD0-19D0-C3AC-B97C-1C9720ADA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>
            <a:extLst>
              <a:ext uri="{FF2B5EF4-FFF2-40B4-BE49-F238E27FC236}">
                <a16:creationId xmlns:a16="http://schemas.microsoft.com/office/drawing/2014/main" id="{3767E3BF-526F-8871-8413-A00711A99F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2:notes">
            <a:extLst>
              <a:ext uri="{FF2B5EF4-FFF2-40B4-BE49-F238E27FC236}">
                <a16:creationId xmlns:a16="http://schemas.microsoft.com/office/drawing/2014/main" id="{06A7BC83-7659-6094-B7E1-C41E92B3CA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9724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DE2F2783-5DD5-FEE3-5303-3FD4323ED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>
            <a:extLst>
              <a:ext uri="{FF2B5EF4-FFF2-40B4-BE49-F238E27FC236}">
                <a16:creationId xmlns:a16="http://schemas.microsoft.com/office/drawing/2014/main" id="{49052616-A22C-9920-6A8E-C04DED4CBC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2:notes">
            <a:extLst>
              <a:ext uri="{FF2B5EF4-FFF2-40B4-BE49-F238E27FC236}">
                <a16:creationId xmlns:a16="http://schemas.microsoft.com/office/drawing/2014/main" id="{0501631B-B480-642C-6BB1-FEBB5657075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532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Headline Slide" type="secHead">
  <p:cSld name="SECTION_HEADER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oogle Shape;9;p11"/>
          <p:cNvCxnSpPr/>
          <p:nvPr/>
        </p:nvCxnSpPr>
        <p:spPr>
          <a:xfrm>
            <a:off x="8287800" y="520300"/>
            <a:ext cx="0" cy="3113700"/>
          </a:xfrm>
          <a:prstGeom prst="straightConnector1">
            <a:avLst/>
          </a:prstGeom>
          <a:noFill/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0;p11"/>
          <p:cNvCxnSpPr/>
          <p:nvPr/>
        </p:nvCxnSpPr>
        <p:spPr>
          <a:xfrm rot="10800000" flipH="1">
            <a:off x="4229500" y="511975"/>
            <a:ext cx="4058400" cy="22200"/>
          </a:xfrm>
          <a:prstGeom prst="straightConnector1">
            <a:avLst/>
          </a:prstGeom>
          <a:noFill/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11"/>
          <p:cNvCxnSpPr/>
          <p:nvPr/>
        </p:nvCxnSpPr>
        <p:spPr>
          <a:xfrm rot="10800000">
            <a:off x="616000" y="1442100"/>
            <a:ext cx="0" cy="3122100"/>
          </a:xfrm>
          <a:prstGeom prst="straightConnector1">
            <a:avLst/>
          </a:prstGeom>
          <a:noFill/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11"/>
          <p:cNvCxnSpPr/>
          <p:nvPr/>
        </p:nvCxnSpPr>
        <p:spPr>
          <a:xfrm rot="10800000">
            <a:off x="616000" y="4564199"/>
            <a:ext cx="4178700" cy="6300"/>
          </a:xfrm>
          <a:prstGeom prst="straightConnector1">
            <a:avLst/>
          </a:prstGeom>
          <a:noFill/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11"/>
          <p:cNvSpPr txBox="1">
            <a:spLocks noGrp="1"/>
          </p:cNvSpPr>
          <p:nvPr>
            <p:ph type="title"/>
          </p:nvPr>
        </p:nvSpPr>
        <p:spPr>
          <a:xfrm>
            <a:off x="913150" y="1867300"/>
            <a:ext cx="72243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ubTitle" idx="1"/>
          </p:nvPr>
        </p:nvSpPr>
        <p:spPr>
          <a:xfrm>
            <a:off x="896400" y="2660500"/>
            <a:ext cx="72411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"/>
              <a:buNone/>
              <a:defRPr sz="2400" b="1" i="0" u="none" strike="noStrike" cap="none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1"/>
          <p:cNvSpPr txBox="1"/>
          <p:nvPr/>
        </p:nvSpPr>
        <p:spPr>
          <a:xfrm>
            <a:off x="8476488" y="46592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 ">
  <p:cSld name="1_Closing Slide 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0"/>
          <p:cNvPicPr preferRelativeResize="0"/>
          <p:nvPr/>
        </p:nvPicPr>
        <p:blipFill rotWithShape="1">
          <a:blip r:embed="rId2">
            <a:alphaModFix/>
          </a:blip>
          <a:srcRect t="8686" r="-6122" b="8271"/>
          <a:stretch/>
        </p:blipFill>
        <p:spPr>
          <a:xfrm>
            <a:off x="1097100" y="923925"/>
            <a:ext cx="7102575" cy="33147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" name="Google Shape;102;p20"/>
          <p:cNvCxnSpPr/>
          <p:nvPr/>
        </p:nvCxnSpPr>
        <p:spPr>
          <a:xfrm>
            <a:off x="8287800" y="520300"/>
            <a:ext cx="0" cy="3113700"/>
          </a:xfrm>
          <a:prstGeom prst="straightConnector1">
            <a:avLst/>
          </a:prstGeom>
          <a:noFill/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" name="Google Shape;103;p20"/>
          <p:cNvCxnSpPr/>
          <p:nvPr/>
        </p:nvCxnSpPr>
        <p:spPr>
          <a:xfrm rot="10800000">
            <a:off x="616000" y="1442100"/>
            <a:ext cx="0" cy="3122100"/>
          </a:xfrm>
          <a:prstGeom prst="straightConnector1">
            <a:avLst/>
          </a:prstGeom>
          <a:noFill/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4" name="Google Shape;104;p20"/>
          <p:cNvCxnSpPr/>
          <p:nvPr/>
        </p:nvCxnSpPr>
        <p:spPr>
          <a:xfrm rot="10800000">
            <a:off x="616000" y="4564199"/>
            <a:ext cx="4178700" cy="6300"/>
          </a:xfrm>
          <a:prstGeom prst="straightConnector1">
            <a:avLst/>
          </a:prstGeom>
          <a:noFill/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746225" y="2375850"/>
            <a:ext cx="4363500" cy="9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06" name="Google Shape;106;p20"/>
          <p:cNvCxnSpPr/>
          <p:nvPr/>
        </p:nvCxnSpPr>
        <p:spPr>
          <a:xfrm rot="10800000" flipH="1">
            <a:off x="4229500" y="511975"/>
            <a:ext cx="4058400" cy="22200"/>
          </a:xfrm>
          <a:prstGeom prst="straightConnector1">
            <a:avLst/>
          </a:prstGeom>
          <a:noFill/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7" name="Google Shape;107;p20"/>
          <p:cNvSpPr txBox="1"/>
          <p:nvPr/>
        </p:nvSpPr>
        <p:spPr>
          <a:xfrm>
            <a:off x="8476488" y="46592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slide 1 speaker">
  <p:cSld name="1_Intro slide 1 speak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12"/>
          <p:cNvCxnSpPr/>
          <p:nvPr/>
        </p:nvCxnSpPr>
        <p:spPr>
          <a:xfrm rot="10800000" flipH="1">
            <a:off x="4229500" y="511975"/>
            <a:ext cx="4058400" cy="22200"/>
          </a:xfrm>
          <a:prstGeom prst="straightConnector1">
            <a:avLst/>
          </a:prstGeom>
          <a:noFill/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12"/>
          <p:cNvCxnSpPr/>
          <p:nvPr/>
        </p:nvCxnSpPr>
        <p:spPr>
          <a:xfrm>
            <a:off x="8287800" y="520300"/>
            <a:ext cx="0" cy="3113700"/>
          </a:xfrm>
          <a:prstGeom prst="straightConnector1">
            <a:avLst/>
          </a:prstGeom>
          <a:noFill/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" name="Google Shape;19;p12"/>
          <p:cNvCxnSpPr/>
          <p:nvPr/>
        </p:nvCxnSpPr>
        <p:spPr>
          <a:xfrm rot="10800000">
            <a:off x="616000" y="1442100"/>
            <a:ext cx="0" cy="3122100"/>
          </a:xfrm>
          <a:prstGeom prst="straightConnector1">
            <a:avLst/>
          </a:prstGeom>
          <a:noFill/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" name="Google Shape;20;p12"/>
          <p:cNvCxnSpPr/>
          <p:nvPr/>
        </p:nvCxnSpPr>
        <p:spPr>
          <a:xfrm rot="10800000">
            <a:off x="616000" y="4564199"/>
            <a:ext cx="4178700" cy="6300"/>
          </a:xfrm>
          <a:prstGeom prst="straightConnector1">
            <a:avLst/>
          </a:prstGeom>
          <a:noFill/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Google Shape;21;p12"/>
          <p:cNvSpPr txBox="1">
            <a:spLocks noGrp="1"/>
          </p:cNvSpPr>
          <p:nvPr>
            <p:ph type="title"/>
          </p:nvPr>
        </p:nvSpPr>
        <p:spPr>
          <a:xfrm>
            <a:off x="820200" y="1218900"/>
            <a:ext cx="4511400" cy="9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ubTitle" idx="1"/>
          </p:nvPr>
        </p:nvSpPr>
        <p:spPr>
          <a:xfrm>
            <a:off x="820188" y="2346075"/>
            <a:ext cx="4260900" cy="19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12"/>
          <p:cNvSpPr>
            <a:spLocks noGrp="1"/>
          </p:cNvSpPr>
          <p:nvPr>
            <p:ph type="pic" idx="2"/>
          </p:nvPr>
        </p:nvSpPr>
        <p:spPr>
          <a:xfrm>
            <a:off x="5314350" y="840700"/>
            <a:ext cx="2740200" cy="303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4" name="Google Shape;24;p12"/>
          <p:cNvSpPr txBox="1"/>
          <p:nvPr/>
        </p:nvSpPr>
        <p:spPr>
          <a:xfrm>
            <a:off x="8476488" y="46592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" name="Google Shape;27;p13"/>
          <p:cNvSpPr/>
          <p:nvPr/>
        </p:nvSpPr>
        <p:spPr>
          <a:xfrm>
            <a:off x="75" y="907975"/>
            <a:ext cx="9144000" cy="42354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913150" y="1079325"/>
            <a:ext cx="7224300" cy="6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subTitle" idx="1"/>
          </p:nvPr>
        </p:nvSpPr>
        <p:spPr>
          <a:xfrm>
            <a:off x="913154" y="1905950"/>
            <a:ext cx="7410300" cy="28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Font typeface="Roboto"/>
              <a:buNone/>
              <a:defRPr sz="2400" b="0" i="0" u="none" strike="noStrike" cap="non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13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000" b="0" i="0" u="none" strike="noStrike" cap="none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 date">
  <p:cSld name="1_Opening Slide dat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oogle Shape;32;p14"/>
          <p:cNvCxnSpPr/>
          <p:nvPr/>
        </p:nvCxnSpPr>
        <p:spPr>
          <a:xfrm>
            <a:off x="8287800" y="520300"/>
            <a:ext cx="0" cy="3113700"/>
          </a:xfrm>
          <a:prstGeom prst="straightConnector1">
            <a:avLst/>
          </a:prstGeom>
          <a:noFill/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" name="Google Shape;33;p14"/>
          <p:cNvCxnSpPr/>
          <p:nvPr/>
        </p:nvCxnSpPr>
        <p:spPr>
          <a:xfrm rot="10800000">
            <a:off x="616000" y="1442100"/>
            <a:ext cx="0" cy="3122100"/>
          </a:xfrm>
          <a:prstGeom prst="straightConnector1">
            <a:avLst/>
          </a:prstGeom>
          <a:noFill/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" name="Google Shape;35;p14"/>
          <p:cNvCxnSpPr/>
          <p:nvPr/>
        </p:nvCxnSpPr>
        <p:spPr>
          <a:xfrm rot="10800000">
            <a:off x="4110425" y="512074"/>
            <a:ext cx="4178700" cy="6300"/>
          </a:xfrm>
          <a:prstGeom prst="straightConnector1">
            <a:avLst/>
          </a:prstGeom>
          <a:noFill/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" name="Google Shape;36;p14"/>
          <p:cNvCxnSpPr/>
          <p:nvPr/>
        </p:nvCxnSpPr>
        <p:spPr>
          <a:xfrm rot="10800000">
            <a:off x="616000" y="4564199"/>
            <a:ext cx="4178700" cy="6300"/>
          </a:xfrm>
          <a:prstGeom prst="straightConnector1">
            <a:avLst/>
          </a:prstGeom>
          <a:noFill/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764175" y="1196824"/>
            <a:ext cx="7299600" cy="22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14"/>
          <p:cNvSpPr txBox="1"/>
          <p:nvPr/>
        </p:nvSpPr>
        <p:spPr>
          <a:xfrm>
            <a:off x="8476488" y="46592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slide 2 speakers">
  <p:cSld name="1_Intro slide 2 speaker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15"/>
          <p:cNvCxnSpPr/>
          <p:nvPr/>
        </p:nvCxnSpPr>
        <p:spPr>
          <a:xfrm rot="10800000" flipH="1">
            <a:off x="4229500" y="511975"/>
            <a:ext cx="4058400" cy="22200"/>
          </a:xfrm>
          <a:prstGeom prst="straightConnector1">
            <a:avLst/>
          </a:prstGeom>
          <a:noFill/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" name="Google Shape;41;p15"/>
          <p:cNvCxnSpPr/>
          <p:nvPr/>
        </p:nvCxnSpPr>
        <p:spPr>
          <a:xfrm>
            <a:off x="8287800" y="520300"/>
            <a:ext cx="0" cy="3113700"/>
          </a:xfrm>
          <a:prstGeom prst="straightConnector1">
            <a:avLst/>
          </a:prstGeom>
          <a:noFill/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2" name="Google Shape;42;p15"/>
          <p:cNvCxnSpPr/>
          <p:nvPr/>
        </p:nvCxnSpPr>
        <p:spPr>
          <a:xfrm rot="10800000">
            <a:off x="616000" y="1442100"/>
            <a:ext cx="0" cy="3122100"/>
          </a:xfrm>
          <a:prstGeom prst="straightConnector1">
            <a:avLst/>
          </a:prstGeom>
          <a:noFill/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" name="Google Shape;43;p15"/>
          <p:cNvCxnSpPr/>
          <p:nvPr/>
        </p:nvCxnSpPr>
        <p:spPr>
          <a:xfrm rot="10800000">
            <a:off x="616000" y="4564199"/>
            <a:ext cx="4178700" cy="6300"/>
          </a:xfrm>
          <a:prstGeom prst="straightConnector1">
            <a:avLst/>
          </a:prstGeom>
          <a:noFill/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15"/>
          <p:cNvSpPr txBox="1">
            <a:spLocks noGrp="1"/>
          </p:cNvSpPr>
          <p:nvPr>
            <p:ph type="title"/>
          </p:nvPr>
        </p:nvSpPr>
        <p:spPr>
          <a:xfrm>
            <a:off x="820200" y="1218900"/>
            <a:ext cx="4345098" cy="9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subTitle" idx="1"/>
          </p:nvPr>
        </p:nvSpPr>
        <p:spPr>
          <a:xfrm>
            <a:off x="820197" y="2346075"/>
            <a:ext cx="4345096" cy="19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subTitle" idx="2"/>
          </p:nvPr>
        </p:nvSpPr>
        <p:spPr>
          <a:xfrm>
            <a:off x="5214602" y="2396625"/>
            <a:ext cx="1286700" cy="12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15"/>
          <p:cNvSpPr>
            <a:spLocks noGrp="1"/>
          </p:cNvSpPr>
          <p:nvPr>
            <p:ph type="pic" idx="3"/>
          </p:nvPr>
        </p:nvSpPr>
        <p:spPr>
          <a:xfrm>
            <a:off x="5215577" y="847950"/>
            <a:ext cx="1286700" cy="1425000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15"/>
          <p:cNvSpPr txBox="1">
            <a:spLocks noGrp="1"/>
          </p:cNvSpPr>
          <p:nvPr>
            <p:ph type="subTitle" idx="4"/>
          </p:nvPr>
        </p:nvSpPr>
        <p:spPr>
          <a:xfrm>
            <a:off x="6777902" y="2396625"/>
            <a:ext cx="1286700" cy="12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15"/>
          <p:cNvSpPr>
            <a:spLocks noGrp="1"/>
          </p:cNvSpPr>
          <p:nvPr>
            <p:ph type="pic" idx="5"/>
          </p:nvPr>
        </p:nvSpPr>
        <p:spPr>
          <a:xfrm>
            <a:off x="6765552" y="847950"/>
            <a:ext cx="1286700" cy="14250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15"/>
          <p:cNvSpPr txBox="1"/>
          <p:nvPr/>
        </p:nvSpPr>
        <p:spPr>
          <a:xfrm>
            <a:off x="8476488" y="46592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Column text slide">
  <p:cSld name="1_2-Column text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6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16"/>
          <p:cNvSpPr/>
          <p:nvPr/>
        </p:nvSpPr>
        <p:spPr>
          <a:xfrm>
            <a:off x="75" y="907975"/>
            <a:ext cx="9144000" cy="42354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6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Char char="●"/>
              <a:defRPr sz="15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Char char="○"/>
              <a:defRPr sz="15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Char char="■"/>
              <a:defRPr sz="15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Char char="●"/>
              <a:defRPr sz="15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Char char="○"/>
              <a:defRPr sz="15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Char char="■"/>
              <a:defRPr sz="15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Char char="●"/>
              <a:defRPr sz="15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Char char="○"/>
              <a:defRPr sz="15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Char char="■"/>
              <a:defRPr sz="15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2"/>
          </p:nvPr>
        </p:nvSpPr>
        <p:spPr>
          <a:xfrm>
            <a:off x="4706200" y="1489825"/>
            <a:ext cx="39999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Char char="●"/>
              <a:defRPr sz="15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Char char="○"/>
              <a:defRPr sz="15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Char char="■"/>
              <a:defRPr sz="15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Char char="●"/>
              <a:defRPr sz="15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Char char="○"/>
              <a:defRPr sz="15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Char char="■"/>
              <a:defRPr sz="15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Char char="●"/>
              <a:defRPr sz="15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Char char="○"/>
              <a:defRPr sz="15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Char char="■"/>
              <a:defRPr sz="15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title"/>
          </p:nvPr>
        </p:nvSpPr>
        <p:spPr>
          <a:xfrm>
            <a:off x="913150" y="1079325"/>
            <a:ext cx="7224300" cy="6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6"/>
          <p:cNvSpPr txBox="1"/>
          <p:nvPr/>
        </p:nvSpPr>
        <p:spPr>
          <a:xfrm>
            <a:off x="8476488" y="46592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000" b="0" i="0" u="none" strike="noStrike" cap="none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graphics Slide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p17"/>
          <p:cNvCxnSpPr/>
          <p:nvPr/>
        </p:nvCxnSpPr>
        <p:spPr>
          <a:xfrm>
            <a:off x="8287800" y="520300"/>
            <a:ext cx="0" cy="3113700"/>
          </a:xfrm>
          <a:prstGeom prst="straightConnector1">
            <a:avLst/>
          </a:prstGeom>
          <a:noFill/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" name="Google Shape;61;p17"/>
          <p:cNvCxnSpPr/>
          <p:nvPr/>
        </p:nvCxnSpPr>
        <p:spPr>
          <a:xfrm rot="10800000">
            <a:off x="616000" y="1442100"/>
            <a:ext cx="0" cy="3122100"/>
          </a:xfrm>
          <a:prstGeom prst="straightConnector1">
            <a:avLst/>
          </a:prstGeom>
          <a:noFill/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7"/>
          <p:cNvCxnSpPr/>
          <p:nvPr/>
        </p:nvCxnSpPr>
        <p:spPr>
          <a:xfrm rot="10800000">
            <a:off x="616000" y="4564199"/>
            <a:ext cx="4178700" cy="6300"/>
          </a:xfrm>
          <a:prstGeom prst="straightConnector1">
            <a:avLst/>
          </a:prstGeom>
          <a:noFill/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7"/>
          <p:cNvSpPr txBox="1"/>
          <p:nvPr/>
        </p:nvSpPr>
        <p:spPr>
          <a:xfrm>
            <a:off x="1200150" y="3498625"/>
            <a:ext cx="19146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INFOGRAPHIC 1</a:t>
            </a:r>
            <a:endParaRPr sz="1200" b="0" i="0" u="none" strike="noStrike" cap="non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4" name="Google Shape;64;p17"/>
          <p:cNvSpPr/>
          <p:nvPr/>
        </p:nvSpPr>
        <p:spPr>
          <a:xfrm>
            <a:off x="1489825" y="1533000"/>
            <a:ext cx="384300" cy="1885200"/>
          </a:xfrm>
          <a:prstGeom prst="cube">
            <a:avLst>
              <a:gd name="adj" fmla="val 25000"/>
            </a:avLst>
          </a:prstGeom>
          <a:solidFill>
            <a:srgbClr val="F1C23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7"/>
          <p:cNvSpPr/>
          <p:nvPr/>
        </p:nvSpPr>
        <p:spPr>
          <a:xfrm>
            <a:off x="1865300" y="2277900"/>
            <a:ext cx="384300" cy="1140300"/>
          </a:xfrm>
          <a:prstGeom prst="cube">
            <a:avLst>
              <a:gd name="adj" fmla="val 25000"/>
            </a:avLst>
          </a:prstGeom>
          <a:solidFill>
            <a:srgbClr val="F1C23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7"/>
          <p:cNvSpPr/>
          <p:nvPr/>
        </p:nvSpPr>
        <p:spPr>
          <a:xfrm>
            <a:off x="2249600" y="2710525"/>
            <a:ext cx="384300" cy="707700"/>
          </a:xfrm>
          <a:prstGeom prst="cube">
            <a:avLst>
              <a:gd name="adj" fmla="val 25000"/>
            </a:avLst>
          </a:prstGeom>
          <a:solidFill>
            <a:srgbClr val="F1C23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7"/>
          <p:cNvSpPr/>
          <p:nvPr/>
        </p:nvSpPr>
        <p:spPr>
          <a:xfrm>
            <a:off x="3498900" y="1986425"/>
            <a:ext cx="1435800" cy="1435800"/>
          </a:xfrm>
          <a:prstGeom prst="pie">
            <a:avLst>
              <a:gd name="adj1" fmla="val 0"/>
              <a:gd name="adj2" fmla="val 16200000"/>
            </a:avLst>
          </a:prstGeom>
          <a:solidFill>
            <a:srgbClr val="F1C23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7"/>
          <p:cNvSpPr txBox="1"/>
          <p:nvPr/>
        </p:nvSpPr>
        <p:spPr>
          <a:xfrm>
            <a:off x="3259500" y="3498625"/>
            <a:ext cx="19146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INFOGRAPHIC 2</a:t>
            </a:r>
            <a:endParaRPr sz="1200" b="0" i="0" u="none" strike="noStrike" cap="non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9" name="Google Shape;69;p17"/>
          <p:cNvSpPr txBox="1"/>
          <p:nvPr/>
        </p:nvSpPr>
        <p:spPr>
          <a:xfrm>
            <a:off x="5908338" y="1349750"/>
            <a:ext cx="1732200" cy="8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Icons for Infographics can be added by downloading a vector graphic from an available resource, then placing as an image by following this path.</a:t>
            </a:r>
            <a:endParaRPr sz="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 l="35856"/>
          <a:stretch/>
        </p:blipFill>
        <p:spPr>
          <a:xfrm>
            <a:off x="6007341" y="2368575"/>
            <a:ext cx="1348525" cy="13789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7"/>
          <p:cNvSpPr/>
          <p:nvPr/>
        </p:nvSpPr>
        <p:spPr>
          <a:xfrm>
            <a:off x="6438900" y="2619375"/>
            <a:ext cx="228900" cy="1809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7"/>
          <p:cNvSpPr/>
          <p:nvPr/>
        </p:nvSpPr>
        <p:spPr>
          <a:xfrm>
            <a:off x="6615125" y="2819400"/>
            <a:ext cx="700200" cy="951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7"/>
          <p:cNvSpPr txBox="1"/>
          <p:nvPr/>
        </p:nvSpPr>
        <p:spPr>
          <a:xfrm>
            <a:off x="1524475" y="1195800"/>
            <a:ext cx="3843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100</a:t>
            </a:r>
            <a:endParaRPr sz="12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17"/>
          <p:cNvSpPr txBox="1"/>
          <p:nvPr/>
        </p:nvSpPr>
        <p:spPr>
          <a:xfrm>
            <a:off x="1899950" y="1915125"/>
            <a:ext cx="3843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50</a:t>
            </a:r>
            <a:endParaRPr sz="12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" name="Google Shape;75;p17"/>
          <p:cNvSpPr txBox="1"/>
          <p:nvPr/>
        </p:nvSpPr>
        <p:spPr>
          <a:xfrm>
            <a:off x="2284250" y="2368575"/>
            <a:ext cx="3843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25</a:t>
            </a:r>
            <a:endParaRPr sz="12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" name="Google Shape;76;p17"/>
          <p:cNvSpPr txBox="1"/>
          <p:nvPr/>
        </p:nvSpPr>
        <p:spPr>
          <a:xfrm>
            <a:off x="3936325" y="2710525"/>
            <a:ext cx="785700" cy="5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75%</a:t>
            </a:r>
            <a:endParaRPr sz="24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7" name="Google Shape;77;p17"/>
          <p:cNvCxnSpPr/>
          <p:nvPr/>
        </p:nvCxnSpPr>
        <p:spPr>
          <a:xfrm rot="10800000" flipH="1">
            <a:off x="4229500" y="511975"/>
            <a:ext cx="4058400" cy="22200"/>
          </a:xfrm>
          <a:prstGeom prst="straightConnector1">
            <a:avLst/>
          </a:prstGeom>
          <a:noFill/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8" name="Google Shape;78;p17"/>
          <p:cNvSpPr txBox="1"/>
          <p:nvPr/>
        </p:nvSpPr>
        <p:spPr>
          <a:xfrm>
            <a:off x="8476488" y="46592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/Graphic and Text Slide">
  <p:cSld name="1_Photo/Graphic and Text Slid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/>
          <p:nvPr/>
        </p:nvSpPr>
        <p:spPr>
          <a:xfrm>
            <a:off x="747075" y="1580475"/>
            <a:ext cx="3808800" cy="24633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8"/>
          <p:cNvSpPr/>
          <p:nvPr/>
        </p:nvSpPr>
        <p:spPr>
          <a:xfrm>
            <a:off x="2527137" y="1979929"/>
            <a:ext cx="384276" cy="405136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D03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" name="Google Shape;82;p18"/>
          <p:cNvGrpSpPr/>
          <p:nvPr/>
        </p:nvGrpSpPr>
        <p:grpSpPr>
          <a:xfrm>
            <a:off x="3691539" y="1987299"/>
            <a:ext cx="422327" cy="390408"/>
            <a:chOff x="5975075" y="2327500"/>
            <a:chExt cx="420100" cy="388350"/>
          </a:xfrm>
        </p:grpSpPr>
        <p:sp>
          <p:nvSpPr>
            <p:cNvPr id="83" name="Google Shape;83;p18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D033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8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D033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" name="Google Shape;85;p18"/>
          <p:cNvSpPr/>
          <p:nvPr/>
        </p:nvSpPr>
        <p:spPr>
          <a:xfrm>
            <a:off x="1281721" y="1999583"/>
            <a:ext cx="465278" cy="365854"/>
          </a:xfrm>
          <a:custGeom>
            <a:avLst/>
            <a:gdLst/>
            <a:ahLst/>
            <a:cxnLst/>
            <a:rect l="l" t="t" r="r" b="b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6D9E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5052375" y="1580475"/>
            <a:ext cx="3271200" cy="2463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87" name="Google Shape;87;p18"/>
          <p:cNvSpPr txBox="1">
            <a:spLocks noGrp="1"/>
          </p:cNvSpPr>
          <p:nvPr>
            <p:ph type="subTitle" idx="1"/>
          </p:nvPr>
        </p:nvSpPr>
        <p:spPr>
          <a:xfrm>
            <a:off x="5209675" y="2385070"/>
            <a:ext cx="2967000" cy="16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300"/>
              <a:buFont typeface="Roboto"/>
              <a:buNone/>
              <a:defRPr sz="1300" b="0" i="0" u="none" strike="noStrike" cap="non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ubTitle" idx="2"/>
          </p:nvPr>
        </p:nvSpPr>
        <p:spPr>
          <a:xfrm>
            <a:off x="5036325" y="1671425"/>
            <a:ext cx="32283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Roboto"/>
              <a:buNone/>
              <a:defRPr sz="1800" b="1" i="0" u="none" strike="noStrike" cap="non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ubTitle" idx="3"/>
          </p:nvPr>
        </p:nvSpPr>
        <p:spPr>
          <a:xfrm>
            <a:off x="1101550" y="2568225"/>
            <a:ext cx="8688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Roboto"/>
              <a:buNone/>
              <a:defRPr sz="1800" b="1" i="0" u="none" strike="noStrike" cap="non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subTitle" idx="4"/>
          </p:nvPr>
        </p:nvSpPr>
        <p:spPr>
          <a:xfrm>
            <a:off x="2284875" y="2586825"/>
            <a:ext cx="8688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Roboto"/>
              <a:buNone/>
              <a:defRPr sz="1800" b="1" i="0" u="none" strike="noStrike" cap="non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ubTitle" idx="5"/>
          </p:nvPr>
        </p:nvSpPr>
        <p:spPr>
          <a:xfrm>
            <a:off x="3468200" y="2586825"/>
            <a:ext cx="8688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Roboto"/>
              <a:buNone/>
              <a:defRPr sz="1800" b="1" i="0" u="none" strike="noStrike" cap="non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8"/>
          <p:cNvSpPr txBox="1"/>
          <p:nvPr/>
        </p:nvSpPr>
        <p:spPr>
          <a:xfrm>
            <a:off x="8476488" y="46592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">
  <p:cSld name="1_Photo Slid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/>
          <p:nvPr/>
        </p:nvSpPr>
        <p:spPr>
          <a:xfrm>
            <a:off x="75" y="907975"/>
            <a:ext cx="9144000" cy="42354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9"/>
          <p:cNvSpPr txBox="1"/>
          <p:nvPr/>
        </p:nvSpPr>
        <p:spPr>
          <a:xfrm>
            <a:off x="5052375" y="2148850"/>
            <a:ext cx="3271200" cy="2133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96" name="Google Shape;96;p19"/>
          <p:cNvSpPr>
            <a:spLocks noGrp="1"/>
          </p:cNvSpPr>
          <p:nvPr>
            <p:ph type="pic" idx="2"/>
          </p:nvPr>
        </p:nvSpPr>
        <p:spPr>
          <a:xfrm>
            <a:off x="385125" y="1343125"/>
            <a:ext cx="4463100" cy="29727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19"/>
          <p:cNvSpPr txBox="1">
            <a:spLocks noGrp="1"/>
          </p:cNvSpPr>
          <p:nvPr>
            <p:ph type="subTitle" idx="1"/>
          </p:nvPr>
        </p:nvSpPr>
        <p:spPr>
          <a:xfrm>
            <a:off x="5209675" y="2532220"/>
            <a:ext cx="2967000" cy="16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300"/>
              <a:buFont typeface="Roboto"/>
              <a:buNone/>
              <a:defRPr sz="1300" b="0" i="0" u="none" strike="noStrike" cap="non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subTitle" idx="3"/>
          </p:nvPr>
        </p:nvSpPr>
        <p:spPr>
          <a:xfrm>
            <a:off x="5036325" y="2123600"/>
            <a:ext cx="32283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Roboto"/>
              <a:buNone/>
              <a:defRPr sz="1800" b="1" i="0" u="none" strike="noStrike" cap="non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19"/>
          <p:cNvSpPr txBox="1"/>
          <p:nvPr/>
        </p:nvSpPr>
        <p:spPr>
          <a:xfrm>
            <a:off x="8476488" y="46592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000" b="0" i="0" u="none" strike="noStrike" cap="none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rgbClr val="00264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0"/>
          <p:cNvSpPr txBox="1"/>
          <p:nvPr/>
        </p:nvSpPr>
        <p:spPr>
          <a:xfrm>
            <a:off x="8476488" y="46592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000" b="0" i="0" u="none" strike="noStrike" cap="none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"/>
          <p:cNvSpPr txBox="1">
            <a:spLocks noGrp="1"/>
          </p:cNvSpPr>
          <p:nvPr>
            <p:ph type="title"/>
          </p:nvPr>
        </p:nvSpPr>
        <p:spPr>
          <a:xfrm>
            <a:off x="833950" y="938500"/>
            <a:ext cx="72243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400" dirty="0"/>
              <a:t>Harnessing Technology for Collecting and Analyzing Caregiving Narratives</a:t>
            </a:r>
            <a:endParaRPr sz="3400" dirty="0"/>
          </a:p>
        </p:txBody>
      </p:sp>
      <p:sp>
        <p:nvSpPr>
          <p:cNvPr id="113" name="Google Shape;113;p1"/>
          <p:cNvSpPr txBox="1">
            <a:spLocks noGrp="1"/>
          </p:cNvSpPr>
          <p:nvPr>
            <p:ph type="subTitle" idx="1"/>
          </p:nvPr>
        </p:nvSpPr>
        <p:spPr>
          <a:xfrm>
            <a:off x="833950" y="2571750"/>
            <a:ext cx="72411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/>
              <a:t>Emily Mroz, PhD</a:t>
            </a:r>
          </a:p>
          <a:p>
            <a:r>
              <a:rPr lang="en-US" sz="2000" b="0" dirty="0"/>
              <a:t>Assistant Professor</a:t>
            </a:r>
          </a:p>
          <a:p>
            <a:r>
              <a:rPr lang="en-US" sz="2000" b="0" dirty="0"/>
              <a:t>Nell Hodgson Woodruff School of Nursing</a:t>
            </a:r>
          </a:p>
          <a:p>
            <a:r>
              <a:rPr lang="en-US" sz="2000" b="0" dirty="0"/>
              <a:t>emily.mroz@emory.edu</a:t>
            </a:r>
          </a:p>
        </p:txBody>
      </p:sp>
      <p:pic>
        <p:nvPicPr>
          <p:cNvPr id="2" name="Picture 1" descr="&quot;Frost Lab&quot; Research logo.&#10;">
            <a:extLst>
              <a:ext uri="{FF2B5EF4-FFF2-40B4-BE49-F238E27FC236}">
                <a16:creationId xmlns:a16="http://schemas.microsoft.com/office/drawing/2014/main" id="{BE106A3F-96B2-565F-6945-1CA500238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580" y="4035473"/>
            <a:ext cx="1758797" cy="339054"/>
          </a:xfrm>
          <a:prstGeom prst="rect">
            <a:avLst/>
          </a:prstGeom>
        </p:spPr>
      </p:pic>
      <p:pic>
        <p:nvPicPr>
          <p:cNvPr id="20" name="Picture 19" descr="&quot;Emory School of Nursing&quot; research logo.">
            <a:extLst>
              <a:ext uri="{FF2B5EF4-FFF2-40B4-BE49-F238E27FC236}">
                <a16:creationId xmlns:a16="http://schemas.microsoft.com/office/drawing/2014/main" id="{F72D5C5F-E4F1-4002-9F7E-3D5B64D55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4549" y="4004804"/>
            <a:ext cx="1859501" cy="400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>
          <a:extLst>
            <a:ext uri="{FF2B5EF4-FFF2-40B4-BE49-F238E27FC236}">
              <a16:creationId xmlns:a16="http://schemas.microsoft.com/office/drawing/2014/main" id="{8D80EC66-6062-1602-86BF-019B4D6C6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">
            <a:extLst>
              <a:ext uri="{FF2B5EF4-FFF2-40B4-BE49-F238E27FC236}">
                <a16:creationId xmlns:a16="http://schemas.microsoft.com/office/drawing/2014/main" id="{82A20693-73F6-D391-B81F-754E1AA313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2890" y="105207"/>
            <a:ext cx="8893790" cy="6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2800" dirty="0">
                <a:solidFill>
                  <a:schemeClr val="tx2"/>
                </a:solidFill>
              </a:rPr>
              <a:t>Aim 1: Narrative Data Collection Tool</a:t>
            </a:r>
            <a:endParaRPr sz="2800" dirty="0">
              <a:solidFill>
                <a:schemeClr val="tx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500488-2C5E-FF05-D1ED-2BFD253FEA72}"/>
              </a:ext>
            </a:extLst>
          </p:cNvPr>
          <p:cNvSpPr/>
          <p:nvPr/>
        </p:nvSpPr>
        <p:spPr>
          <a:xfrm>
            <a:off x="224674" y="937306"/>
            <a:ext cx="8230846" cy="115789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Aim 1b: Conduct Focus Groups to Collect Design Feedback; Revise</a:t>
            </a:r>
          </a:p>
          <a:p>
            <a:endParaRPr lang="en-US" sz="20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Caregivers’ Feedback Spanned 5 Topics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785B77-E158-BCF8-FF7D-F8DBC17EF2FD}"/>
              </a:ext>
            </a:extLst>
          </p:cNvPr>
          <p:cNvSpPr/>
          <p:nvPr/>
        </p:nvSpPr>
        <p:spPr>
          <a:xfrm>
            <a:off x="511200" y="2095199"/>
            <a:ext cx="1533600" cy="62910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User Instructions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8D2001-4623-6316-3D1B-AC0F4580E440}"/>
              </a:ext>
            </a:extLst>
          </p:cNvPr>
          <p:cNvSpPr/>
          <p:nvPr/>
        </p:nvSpPr>
        <p:spPr>
          <a:xfrm>
            <a:off x="456577" y="2857344"/>
            <a:ext cx="8230846" cy="115789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Logical presentation of instructions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Finding the “right amount” of instructions to present on page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Addressing hesitancy to click links or pop-ups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End users’ confusion over what they should share</a:t>
            </a:r>
          </a:p>
        </p:txBody>
      </p:sp>
    </p:spTree>
    <p:extLst>
      <p:ext uri="{BB962C8B-B14F-4D97-AF65-F5344CB8AC3E}">
        <p14:creationId xmlns:p14="http://schemas.microsoft.com/office/powerpoint/2010/main" val="1035908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>
          <a:extLst>
            <a:ext uri="{FF2B5EF4-FFF2-40B4-BE49-F238E27FC236}">
              <a16:creationId xmlns:a16="http://schemas.microsoft.com/office/drawing/2014/main" id="{842C80D7-3A5D-07C8-6A84-DA4A6E0D4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">
            <a:extLst>
              <a:ext uri="{FF2B5EF4-FFF2-40B4-BE49-F238E27FC236}">
                <a16:creationId xmlns:a16="http://schemas.microsoft.com/office/drawing/2014/main" id="{30B9B184-AAC3-1123-FEF5-873D7FCDDE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2890" y="105207"/>
            <a:ext cx="8893790" cy="6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2800" dirty="0">
                <a:solidFill>
                  <a:schemeClr val="tx2"/>
                </a:solidFill>
              </a:rPr>
              <a:t>Aim 1: Narrative Data Collection Tool</a:t>
            </a:r>
            <a:endParaRPr sz="2800" dirty="0">
              <a:solidFill>
                <a:schemeClr val="tx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6D3895-5407-3B26-E286-4CEA91CF2DB8}"/>
              </a:ext>
            </a:extLst>
          </p:cNvPr>
          <p:cNvSpPr/>
          <p:nvPr/>
        </p:nvSpPr>
        <p:spPr>
          <a:xfrm>
            <a:off x="224674" y="937306"/>
            <a:ext cx="8230846" cy="115789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Aim 1b: Conduct Focus Groups to Collect Design Feedback; Revise</a:t>
            </a:r>
          </a:p>
          <a:p>
            <a:endParaRPr lang="en-US" sz="20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Caregivers’ Feedback Spanned 5 Topics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002693-AE37-7946-E46E-AC950AAE2EA6}"/>
              </a:ext>
            </a:extLst>
          </p:cNvPr>
          <p:cNvSpPr/>
          <p:nvPr/>
        </p:nvSpPr>
        <p:spPr>
          <a:xfrm>
            <a:off x="2150248" y="2095199"/>
            <a:ext cx="1533600" cy="629102"/>
          </a:xfrm>
          <a:prstGeom prst="rect">
            <a:avLst/>
          </a:prstGeom>
          <a:solidFill>
            <a:srgbClr val="00264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Page Features and Layout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9564E0-23E9-DD0E-F30B-D5E526572622}"/>
              </a:ext>
            </a:extLst>
          </p:cNvPr>
          <p:cNvSpPr/>
          <p:nvPr/>
        </p:nvSpPr>
        <p:spPr>
          <a:xfrm>
            <a:off x="472648" y="2642738"/>
            <a:ext cx="8230846" cy="156345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Page readability and use of visual cues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Retention and application of instructions through re-organization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Accessing technical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Reviewing or playing back recording</a:t>
            </a:r>
          </a:p>
        </p:txBody>
      </p:sp>
    </p:spTree>
    <p:extLst>
      <p:ext uri="{BB962C8B-B14F-4D97-AF65-F5344CB8AC3E}">
        <p14:creationId xmlns:p14="http://schemas.microsoft.com/office/powerpoint/2010/main" val="1832485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>
          <a:extLst>
            <a:ext uri="{FF2B5EF4-FFF2-40B4-BE49-F238E27FC236}">
              <a16:creationId xmlns:a16="http://schemas.microsoft.com/office/drawing/2014/main" id="{C5B0719B-E493-1A58-6924-0F33F58F4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">
            <a:extLst>
              <a:ext uri="{FF2B5EF4-FFF2-40B4-BE49-F238E27FC236}">
                <a16:creationId xmlns:a16="http://schemas.microsoft.com/office/drawing/2014/main" id="{016CFA94-4498-50DE-629F-39CA3B43E6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2890" y="105207"/>
            <a:ext cx="8893790" cy="6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2800" dirty="0">
                <a:solidFill>
                  <a:schemeClr val="tx2"/>
                </a:solidFill>
              </a:rPr>
              <a:t>Aim 1: Narrative Data Collection Tool</a:t>
            </a:r>
            <a:endParaRPr sz="2800" dirty="0">
              <a:solidFill>
                <a:schemeClr val="tx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1D7477-99B4-84C9-026B-A473B016948B}"/>
              </a:ext>
            </a:extLst>
          </p:cNvPr>
          <p:cNvSpPr/>
          <p:nvPr/>
        </p:nvSpPr>
        <p:spPr>
          <a:xfrm>
            <a:off x="224674" y="937306"/>
            <a:ext cx="8230846" cy="115789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Aim 1b: Conduct Focus Groups to Collect Design Feedback; Revise</a:t>
            </a:r>
          </a:p>
          <a:p>
            <a:endParaRPr lang="en-US" sz="20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Caregivers’ Feedback Spanned 5 Topics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917AB8-A18B-2EE3-12E3-3E448E8E7E0F}"/>
              </a:ext>
            </a:extLst>
          </p:cNvPr>
          <p:cNvSpPr/>
          <p:nvPr/>
        </p:nvSpPr>
        <p:spPr>
          <a:xfrm>
            <a:off x="3789297" y="2095199"/>
            <a:ext cx="1533600" cy="629102"/>
          </a:xfrm>
          <a:prstGeom prst="rect">
            <a:avLst/>
          </a:prstGeom>
          <a:solidFill>
            <a:srgbClr val="00264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Recording Process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BDE729-344F-9597-80C5-5F3860C391D5}"/>
              </a:ext>
            </a:extLst>
          </p:cNvPr>
          <p:cNvSpPr/>
          <p:nvPr/>
        </p:nvSpPr>
        <p:spPr>
          <a:xfrm>
            <a:off x="456577" y="2642738"/>
            <a:ext cx="8230846" cy="156345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End user lacks an indicator to test audio input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Caregivers may need to pause during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 indication of how long recording should be</a:t>
            </a:r>
          </a:p>
        </p:txBody>
      </p:sp>
      <p:pic>
        <p:nvPicPr>
          <p:cNvPr id="5" name="Graphic 4" descr="Line arrow: Clockwise curve with solid fill">
            <a:extLst>
              <a:ext uri="{FF2B5EF4-FFF2-40B4-BE49-F238E27FC236}">
                <a16:creationId xmlns:a16="http://schemas.microsoft.com/office/drawing/2014/main" id="{66BEB8F0-E364-2F16-3EA4-04A49A3AF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327254">
            <a:off x="6046097" y="3269914"/>
            <a:ext cx="665897" cy="66589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E4B4E64-B6F6-4B43-B353-D57E123557C3}"/>
              </a:ext>
            </a:extLst>
          </p:cNvPr>
          <p:cNvSpPr/>
          <p:nvPr/>
        </p:nvSpPr>
        <p:spPr>
          <a:xfrm>
            <a:off x="4359742" y="3882194"/>
            <a:ext cx="4241253" cy="67652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Some researcher participants discouraged use of “pause” button</a:t>
            </a:r>
          </a:p>
        </p:txBody>
      </p:sp>
    </p:spTree>
    <p:extLst>
      <p:ext uri="{BB962C8B-B14F-4D97-AF65-F5344CB8AC3E}">
        <p14:creationId xmlns:p14="http://schemas.microsoft.com/office/powerpoint/2010/main" val="2654771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>
          <a:extLst>
            <a:ext uri="{FF2B5EF4-FFF2-40B4-BE49-F238E27FC236}">
              <a16:creationId xmlns:a16="http://schemas.microsoft.com/office/drawing/2014/main" id="{87104848-D59A-0857-F981-45055A334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">
            <a:extLst>
              <a:ext uri="{FF2B5EF4-FFF2-40B4-BE49-F238E27FC236}">
                <a16:creationId xmlns:a16="http://schemas.microsoft.com/office/drawing/2014/main" id="{781E8D9C-89B5-F479-D75E-3B51A10FD0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2890" y="105207"/>
            <a:ext cx="8893790" cy="6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2800" dirty="0">
                <a:solidFill>
                  <a:schemeClr val="tx2"/>
                </a:solidFill>
              </a:rPr>
              <a:t>Aim 1: Narrative Data Collection Tool</a:t>
            </a:r>
            <a:endParaRPr sz="2800" dirty="0">
              <a:solidFill>
                <a:schemeClr val="tx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36A334-DD01-3A33-0683-F200FAB7CD39}"/>
              </a:ext>
            </a:extLst>
          </p:cNvPr>
          <p:cNvSpPr/>
          <p:nvPr/>
        </p:nvSpPr>
        <p:spPr>
          <a:xfrm>
            <a:off x="224674" y="937306"/>
            <a:ext cx="8230846" cy="115789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Aim 1b: Conduct Focus Groups to Collect Design Feedback; Revise</a:t>
            </a:r>
          </a:p>
          <a:p>
            <a:endParaRPr lang="en-US" sz="20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Caregivers’ Feedback Spanned 5 Topics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63DDC7-486A-3F96-26DC-E610EA012B0F}"/>
              </a:ext>
            </a:extLst>
          </p:cNvPr>
          <p:cNvSpPr/>
          <p:nvPr/>
        </p:nvSpPr>
        <p:spPr>
          <a:xfrm>
            <a:off x="5428346" y="2095199"/>
            <a:ext cx="1533600" cy="629102"/>
          </a:xfrm>
          <a:prstGeom prst="rect">
            <a:avLst/>
          </a:prstGeom>
          <a:solidFill>
            <a:srgbClr val="00264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Participant Safety and Comfort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38ECAA-EC59-FDF6-142B-E34B6C9EBD6E}"/>
              </a:ext>
            </a:extLst>
          </p:cNvPr>
          <p:cNvSpPr/>
          <p:nvPr/>
        </p:nvSpPr>
        <p:spPr>
          <a:xfrm>
            <a:off x="456577" y="2857344"/>
            <a:ext cx="8230846" cy="13488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End users may be skeptical that study page is a scam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Concerns about data security and recording voice online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Worry about becoming overly emotional during narrative sharing; rehearsing may help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9F4CA8-B64C-C89B-E7A3-ABE6946B101C}"/>
              </a:ext>
            </a:extLst>
          </p:cNvPr>
          <p:cNvSpPr/>
          <p:nvPr/>
        </p:nvSpPr>
        <p:spPr>
          <a:xfrm>
            <a:off x="3549599" y="3836793"/>
            <a:ext cx="5349601" cy="67652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Researcher participants encouraged recording first attempt and including emotion</a:t>
            </a:r>
          </a:p>
        </p:txBody>
      </p:sp>
      <p:pic>
        <p:nvPicPr>
          <p:cNvPr id="8" name="Graphic 7" descr="Arrow Right with solid fill">
            <a:extLst>
              <a:ext uri="{FF2B5EF4-FFF2-40B4-BE49-F238E27FC236}">
                <a16:creationId xmlns:a16="http://schemas.microsoft.com/office/drawing/2014/main" id="{6C6AA92B-BE44-88C2-39C7-666E9D5B18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18400" y="3836793"/>
            <a:ext cx="331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57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>
          <a:extLst>
            <a:ext uri="{FF2B5EF4-FFF2-40B4-BE49-F238E27FC236}">
              <a16:creationId xmlns:a16="http://schemas.microsoft.com/office/drawing/2014/main" id="{BDFD75C7-3C12-F2E4-93F0-38F2ED5F3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">
            <a:extLst>
              <a:ext uri="{FF2B5EF4-FFF2-40B4-BE49-F238E27FC236}">
                <a16:creationId xmlns:a16="http://schemas.microsoft.com/office/drawing/2014/main" id="{7BA1BA8A-A6D3-45A6-387E-55D6BCC79D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2890" y="105207"/>
            <a:ext cx="8893790" cy="6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2800" dirty="0">
                <a:solidFill>
                  <a:schemeClr val="tx2"/>
                </a:solidFill>
              </a:rPr>
              <a:t>Aim 1: Narrative Data Collection Tool</a:t>
            </a:r>
            <a:endParaRPr sz="2800" dirty="0">
              <a:solidFill>
                <a:schemeClr val="tx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635936-B27A-4ACE-87F8-36ED193F8631}"/>
              </a:ext>
            </a:extLst>
          </p:cNvPr>
          <p:cNvSpPr/>
          <p:nvPr/>
        </p:nvSpPr>
        <p:spPr>
          <a:xfrm>
            <a:off x="224674" y="937306"/>
            <a:ext cx="8230846" cy="115789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Aim 1b: Conduct Focus Groups to Collect Design Feedback; Revise</a:t>
            </a:r>
          </a:p>
          <a:p>
            <a:endParaRPr lang="en-US" sz="20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Caregivers’ Feedback Spanned 5 Topics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70882E-00E2-5323-B166-44AD5012A784}"/>
              </a:ext>
            </a:extLst>
          </p:cNvPr>
          <p:cNvSpPr/>
          <p:nvPr/>
        </p:nvSpPr>
        <p:spPr>
          <a:xfrm>
            <a:off x="7067395" y="2095199"/>
            <a:ext cx="1533600" cy="629102"/>
          </a:xfrm>
          <a:prstGeom prst="rect">
            <a:avLst/>
          </a:prstGeom>
          <a:solidFill>
            <a:srgbClr val="00264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Narrative Quality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444AC4-2C9F-A0DD-E4C7-B001AC10CBB7}"/>
              </a:ext>
            </a:extLst>
          </p:cNvPr>
          <p:cNvSpPr/>
          <p:nvPr/>
        </p:nvSpPr>
        <p:spPr>
          <a:xfrm>
            <a:off x="456577" y="2857344"/>
            <a:ext cx="8230846" cy="13488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Participants may be fixated on recording the “perfect” narrative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Background noise may be captured during recording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May feel cold/ not personable</a:t>
            </a:r>
          </a:p>
        </p:txBody>
      </p:sp>
    </p:spTree>
    <p:extLst>
      <p:ext uri="{BB962C8B-B14F-4D97-AF65-F5344CB8AC3E}">
        <p14:creationId xmlns:p14="http://schemas.microsoft.com/office/powerpoint/2010/main" val="3959962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>
          <a:extLst>
            <a:ext uri="{FF2B5EF4-FFF2-40B4-BE49-F238E27FC236}">
              <a16:creationId xmlns:a16="http://schemas.microsoft.com/office/drawing/2014/main" id="{2C62EF75-FC2A-47D6-2D0A-6B161D9BD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">
            <a:extLst>
              <a:ext uri="{FF2B5EF4-FFF2-40B4-BE49-F238E27FC236}">
                <a16:creationId xmlns:a16="http://schemas.microsoft.com/office/drawing/2014/main" id="{F800D342-40D6-F5E7-99C3-D96CEC3E10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2890" y="105207"/>
            <a:ext cx="8893790" cy="6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2800" dirty="0">
                <a:solidFill>
                  <a:schemeClr val="tx2"/>
                </a:solidFill>
              </a:rPr>
              <a:t>Early Takeaways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C78561-BA6E-E13F-2FC4-832D19D49B46}"/>
              </a:ext>
            </a:extLst>
          </p:cNvPr>
          <p:cNvSpPr/>
          <p:nvPr/>
        </p:nvSpPr>
        <p:spPr>
          <a:xfrm>
            <a:off x="267874" y="1412506"/>
            <a:ext cx="8230846" cy="336829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Promising Tool: </a:t>
            </a:r>
            <a:r>
              <a:rPr lang="en-US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caregiver and researcher participants were excited about how this could make narrative research accessible and improve participants’ experiences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Perspectives from </a:t>
            </a:r>
            <a:r>
              <a:rPr lang="en-US" sz="2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all end users</a:t>
            </a:r>
            <a:r>
              <a:rPr lang="en-US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(caregiver participants, researchers) allow us to balance ideas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Most </a:t>
            </a:r>
            <a:r>
              <a:rPr lang="en-US" sz="2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feedback is addressable</a:t>
            </a:r>
            <a:r>
              <a:rPr lang="en-US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through this pilot project; some feedback would require additional resources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Navigating project team management, </a:t>
            </a:r>
            <a:r>
              <a:rPr lang="en-US" sz="2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REDCap</a:t>
            </a:r>
            <a:r>
              <a:rPr lang="en-US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access, and ethical oversight on tight timeline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01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>
          <a:extLst>
            <a:ext uri="{FF2B5EF4-FFF2-40B4-BE49-F238E27FC236}">
              <a16:creationId xmlns:a16="http://schemas.microsoft.com/office/drawing/2014/main" id="{AD1852EE-8E7B-AFC4-54D1-77DF3192C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">
            <a:extLst>
              <a:ext uri="{FF2B5EF4-FFF2-40B4-BE49-F238E27FC236}">
                <a16:creationId xmlns:a16="http://schemas.microsoft.com/office/drawing/2014/main" id="{30320137-F3A9-B168-15BC-6B8FBB9096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4010" y="-78915"/>
            <a:ext cx="8893790" cy="6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2800" dirty="0">
                <a:solidFill>
                  <a:schemeClr val="tx2"/>
                </a:solidFill>
              </a:rPr>
              <a:t>Innovative Methods for </a:t>
            </a:r>
            <a:br>
              <a:rPr lang="en" sz="2800" dirty="0">
                <a:solidFill>
                  <a:schemeClr val="tx2"/>
                </a:solidFill>
              </a:rPr>
            </a:br>
            <a:r>
              <a:rPr lang="en" sz="2800" dirty="0">
                <a:solidFill>
                  <a:schemeClr val="tx2"/>
                </a:solidFill>
              </a:rPr>
              <a:t>Caregiver Narrative Research</a:t>
            </a:r>
            <a:endParaRPr sz="2800" dirty="0">
              <a:solidFill>
                <a:schemeClr val="tx2"/>
              </a:solidFill>
            </a:endParaRPr>
          </a:p>
        </p:txBody>
      </p:sp>
      <p:pic>
        <p:nvPicPr>
          <p:cNvPr id="2" name="Picture 1" descr="An Image describing the three steps to be completed for Aim 1, with the third step circled in red.">
            <a:extLst>
              <a:ext uri="{FF2B5EF4-FFF2-40B4-BE49-F238E27FC236}">
                <a16:creationId xmlns:a16="http://schemas.microsoft.com/office/drawing/2014/main" id="{594067F1-196A-4B26-B4F7-C4FFD7F0F2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76" t="2139" r="1652" b="58039"/>
          <a:stretch>
            <a:fillRect/>
          </a:stretch>
        </p:blipFill>
        <p:spPr>
          <a:xfrm>
            <a:off x="1627200" y="1094399"/>
            <a:ext cx="5709600" cy="1296001"/>
          </a:xfrm>
          <a:prstGeom prst="rect">
            <a:avLst/>
          </a:prstGeom>
        </p:spPr>
      </p:pic>
      <p:pic>
        <p:nvPicPr>
          <p:cNvPr id="1028" name="Picture 4" descr="An Image describing the three steps to be completed for Aim 1, with the third step circled in red.">
            <a:extLst>
              <a:ext uri="{FF2B5EF4-FFF2-40B4-BE49-F238E27FC236}">
                <a16:creationId xmlns:a16="http://schemas.microsoft.com/office/drawing/2014/main" id="{D6D71FDF-A4F7-14D5-F8DC-1437866A4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600" y="531936"/>
            <a:ext cx="2534400" cy="253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23C7D5F-1352-7D40-5EAC-88B4C8528A4C}"/>
              </a:ext>
            </a:extLst>
          </p:cNvPr>
          <p:cNvSpPr/>
          <p:nvPr/>
        </p:nvSpPr>
        <p:spPr>
          <a:xfrm>
            <a:off x="502881" y="3054140"/>
            <a:ext cx="8230846" cy="115789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Testing two conditions: </a:t>
            </a:r>
            <a:r>
              <a:rPr lang="en-US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1)</a:t>
            </a:r>
            <a:r>
              <a:rPr lang="en-US" sz="2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standard practice with trained researcher (n = 30), 2) new practice with audio recorder module (n = 30)</a:t>
            </a:r>
          </a:p>
          <a:p>
            <a:r>
              <a:rPr lang="en-US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Both set of participants answer: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Memory quality questionnaire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Feasibility, acceptability, and appropriateness items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Patient Evaluation of Emotional Comfort Experienced Measure</a:t>
            </a:r>
          </a:p>
        </p:txBody>
      </p:sp>
    </p:spTree>
    <p:extLst>
      <p:ext uri="{BB962C8B-B14F-4D97-AF65-F5344CB8AC3E}">
        <p14:creationId xmlns:p14="http://schemas.microsoft.com/office/powerpoint/2010/main" val="289008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>
          <a:extLst>
            <a:ext uri="{FF2B5EF4-FFF2-40B4-BE49-F238E27FC236}">
              <a16:creationId xmlns:a16="http://schemas.microsoft.com/office/drawing/2014/main" id="{4002D3B1-136B-48D9-B4A8-AB4636D60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">
            <a:extLst>
              <a:ext uri="{FF2B5EF4-FFF2-40B4-BE49-F238E27FC236}">
                <a16:creationId xmlns:a16="http://schemas.microsoft.com/office/drawing/2014/main" id="{A213498D-FB7E-E75A-6429-B7DAD85382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4010" y="-78915"/>
            <a:ext cx="8893790" cy="6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2800" dirty="0">
                <a:solidFill>
                  <a:schemeClr val="tx2"/>
                </a:solidFill>
              </a:rPr>
              <a:t>Innovative Methods for </a:t>
            </a:r>
            <a:br>
              <a:rPr lang="en" sz="2800" dirty="0">
                <a:solidFill>
                  <a:schemeClr val="tx2"/>
                </a:solidFill>
              </a:rPr>
            </a:br>
            <a:r>
              <a:rPr lang="en" sz="2800" dirty="0">
                <a:solidFill>
                  <a:schemeClr val="tx2"/>
                </a:solidFill>
              </a:rPr>
              <a:t>Caregiver Narrative Research</a:t>
            </a:r>
            <a:endParaRPr sz="2800" dirty="0">
              <a:solidFill>
                <a:schemeClr val="tx2"/>
              </a:solidFill>
            </a:endParaRPr>
          </a:p>
        </p:txBody>
      </p:sp>
      <p:pic>
        <p:nvPicPr>
          <p:cNvPr id="4" name="Picture 3" descr="An Image describing the three steps to be completed for Aim 1.">
            <a:extLst>
              <a:ext uri="{FF2B5EF4-FFF2-40B4-BE49-F238E27FC236}">
                <a16:creationId xmlns:a16="http://schemas.microsoft.com/office/drawing/2014/main" id="{CE572D6D-1DE3-090C-E309-E7AE6C4962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76" t="2139" r="1652" b="58039"/>
          <a:stretch>
            <a:fillRect/>
          </a:stretch>
        </p:blipFill>
        <p:spPr>
          <a:xfrm>
            <a:off x="1627200" y="1396799"/>
            <a:ext cx="5709600" cy="1296001"/>
          </a:xfrm>
          <a:prstGeom prst="rect">
            <a:avLst/>
          </a:prstGeom>
        </p:spPr>
      </p:pic>
      <p:pic>
        <p:nvPicPr>
          <p:cNvPr id="5" name="Picture 4" descr="An Image describing the three steps to be completed for Aim 2.">
            <a:extLst>
              <a:ext uri="{FF2B5EF4-FFF2-40B4-BE49-F238E27FC236}">
                <a16:creationId xmlns:a16="http://schemas.microsoft.com/office/drawing/2014/main" id="{0675BCB3-5D67-24AE-3D0B-B1A651510C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0" t="43462" r="1705" b="16421"/>
          <a:stretch>
            <a:fillRect/>
          </a:stretch>
        </p:blipFill>
        <p:spPr>
          <a:xfrm>
            <a:off x="1627200" y="3269663"/>
            <a:ext cx="5709600" cy="130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52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>
          <a:extLst>
            <a:ext uri="{FF2B5EF4-FFF2-40B4-BE49-F238E27FC236}">
              <a16:creationId xmlns:a16="http://schemas.microsoft.com/office/drawing/2014/main" id="{49C47B42-A7B6-DEB9-5EE6-FDB45AB48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">
            <a:extLst>
              <a:ext uri="{FF2B5EF4-FFF2-40B4-BE49-F238E27FC236}">
                <a16:creationId xmlns:a16="http://schemas.microsoft.com/office/drawing/2014/main" id="{DF8F8D41-DDDD-B0CD-C028-2EDDF0C6E6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1409" y="158446"/>
            <a:ext cx="8893790" cy="6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2800" dirty="0">
                <a:solidFill>
                  <a:schemeClr val="tx2"/>
                </a:solidFill>
              </a:rPr>
              <a:t>Thank you! Kudos to the Project Team and NIMLAS </a:t>
            </a:r>
            <a:endParaRPr sz="2800" dirty="0">
              <a:solidFill>
                <a:schemeClr val="tx2"/>
              </a:solidFill>
            </a:endParaRPr>
          </a:p>
        </p:txBody>
      </p:sp>
      <p:pic>
        <p:nvPicPr>
          <p:cNvPr id="18" name="Picture 17" descr="Images of the research team members. ">
            <a:extLst>
              <a:ext uri="{FF2B5EF4-FFF2-40B4-BE49-F238E27FC236}">
                <a16:creationId xmlns:a16="http://schemas.microsoft.com/office/drawing/2014/main" id="{AB8B68E9-B6D6-1F3F-6569-63D854437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12" y="977438"/>
            <a:ext cx="7731375" cy="331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22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"/>
          <p:cNvSpPr txBox="1">
            <a:spLocks noGrp="1"/>
          </p:cNvSpPr>
          <p:nvPr>
            <p:ph type="title"/>
          </p:nvPr>
        </p:nvSpPr>
        <p:spPr>
          <a:xfrm>
            <a:off x="174010" y="-78915"/>
            <a:ext cx="5861030" cy="6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2800" dirty="0">
                <a:solidFill>
                  <a:schemeClr val="tx2"/>
                </a:solidFill>
              </a:rPr>
              <a:t>Supporting Family Caregivers is a Public Health Priority</a:t>
            </a:r>
            <a:endParaRPr sz="2800" dirty="0">
              <a:solidFill>
                <a:schemeClr val="tx2"/>
              </a:solidFill>
            </a:endParaRPr>
          </a:p>
        </p:txBody>
      </p:sp>
      <p:pic>
        <p:nvPicPr>
          <p:cNvPr id="2" name="Picture Placeholder 2" descr="An image of a couple sitting on a bench in front of a lake. ">
            <a:extLst>
              <a:ext uri="{FF2B5EF4-FFF2-40B4-BE49-F238E27FC236}">
                <a16:creationId xmlns:a16="http://schemas.microsoft.com/office/drawing/2014/main" id="{5667128F-B8BC-E25E-B23C-09FE6901BC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67" r="49289"/>
          <a:stretch>
            <a:fillRect/>
          </a:stretch>
        </p:blipFill>
        <p:spPr>
          <a:xfrm>
            <a:off x="5924550" y="0"/>
            <a:ext cx="3219450" cy="5143500"/>
          </a:xfrm>
          <a:custGeom>
            <a:avLst/>
            <a:gdLst>
              <a:gd name="connsiteX0" fmla="*/ 0 w 4292600"/>
              <a:gd name="connsiteY0" fmla="*/ 0 h 6858000"/>
              <a:gd name="connsiteX1" fmla="*/ 4292600 w 4292600"/>
              <a:gd name="connsiteY1" fmla="*/ 0 h 6858000"/>
              <a:gd name="connsiteX2" fmla="*/ 4292600 w 4292600"/>
              <a:gd name="connsiteY2" fmla="*/ 6858000 h 6858000"/>
              <a:gd name="connsiteX3" fmla="*/ 0 w 4292600"/>
              <a:gd name="connsiteY3" fmla="*/ 6858000 h 6858000"/>
              <a:gd name="connsiteX4" fmla="*/ 0 w 4292600"/>
              <a:gd name="connsiteY4" fmla="*/ 6857999 h 6858000"/>
              <a:gd name="connsiteX5" fmla="*/ 3435834 w 4292600"/>
              <a:gd name="connsiteY5" fmla="*/ 6857999 h 6858000"/>
              <a:gd name="connsiteX6" fmla="*/ 993939 w 4292600"/>
              <a:gd name="connsiteY6" fmla="*/ 4332992 h 6858000"/>
              <a:gd name="connsiteX7" fmla="*/ 117481 w 4292600"/>
              <a:gd name="connsiteY7" fmla="*/ 6910 h 6858000"/>
              <a:gd name="connsiteX8" fmla="*/ 0 w 4292600"/>
              <a:gd name="connsiteY8" fmla="*/ 691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92600" h="6858000">
                <a:moveTo>
                  <a:pt x="0" y="0"/>
                </a:moveTo>
                <a:lnTo>
                  <a:pt x="4292600" y="0"/>
                </a:lnTo>
                <a:lnTo>
                  <a:pt x="4292600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3435834" y="6857999"/>
                </a:lnTo>
                <a:cubicBezTo>
                  <a:pt x="2453267" y="6256055"/>
                  <a:pt x="1604207" y="5405124"/>
                  <a:pt x="993939" y="4332992"/>
                </a:cubicBezTo>
                <a:cubicBezTo>
                  <a:pt x="217247" y="2968547"/>
                  <a:pt x="-54970" y="1454837"/>
                  <a:pt x="117481" y="6910"/>
                </a:cubicBezTo>
                <a:lnTo>
                  <a:pt x="0" y="6910"/>
                </a:lnTo>
                <a:close/>
              </a:path>
            </a:pathLst>
          </a:custGeom>
          <a:solidFill>
            <a:srgbClr val="FAF9F6"/>
          </a:solidFill>
        </p:spPr>
      </p:pic>
      <p:pic>
        <p:nvPicPr>
          <p:cNvPr id="3" name="Picture 2" descr="An image displaying the rising statistical trends of dementia caregivers. ">
            <a:extLst>
              <a:ext uri="{FF2B5EF4-FFF2-40B4-BE49-F238E27FC236}">
                <a16:creationId xmlns:a16="http://schemas.microsoft.com/office/drawing/2014/main" id="{06AA4B00-6FD7-985F-A0F5-0861E104DF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546" y="1139970"/>
            <a:ext cx="4785567" cy="12386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Google Shape;125;p3">
            <a:extLst>
              <a:ext uri="{FF2B5EF4-FFF2-40B4-BE49-F238E27FC236}">
                <a16:creationId xmlns:a16="http://schemas.microsoft.com/office/drawing/2014/main" id="{C77409E4-B41F-C3BC-2C24-BF10CBEF2A24}"/>
              </a:ext>
            </a:extLst>
          </p:cNvPr>
          <p:cNvSpPr txBox="1">
            <a:spLocks/>
          </p:cNvSpPr>
          <p:nvPr/>
        </p:nvSpPr>
        <p:spPr>
          <a:xfrm>
            <a:off x="598180" y="2475935"/>
            <a:ext cx="5641345" cy="1363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2647"/>
                </a:solidFill>
              </a:rPr>
              <a:t>For caregivers to those living with Alzheimer’s Disease or related dementias:</a:t>
            </a:r>
          </a:p>
          <a:p>
            <a:pPr marL="285750" indent="-285750">
              <a:spcAft>
                <a:spcPts val="600"/>
              </a:spcAft>
              <a:buClr>
                <a:srgbClr val="002647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647"/>
                </a:solidFill>
              </a:rPr>
              <a:t>caregiving can harm caregivers’ health, wellbeing, close relationships, and quality of life</a:t>
            </a:r>
          </a:p>
          <a:p>
            <a:pPr marL="285750" indent="-285750">
              <a:spcAft>
                <a:spcPts val="600"/>
              </a:spcAft>
              <a:buClr>
                <a:srgbClr val="002647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647"/>
                </a:solidFill>
              </a:rPr>
              <a:t>Consequences of caregiving often persist even after caregiving roles have ended. </a:t>
            </a: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>
          <a:extLst>
            <a:ext uri="{FF2B5EF4-FFF2-40B4-BE49-F238E27FC236}">
              <a16:creationId xmlns:a16="http://schemas.microsoft.com/office/drawing/2014/main" id="{7C21FDD5-A81A-0C18-43AF-8EE908809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">
            <a:extLst>
              <a:ext uri="{FF2B5EF4-FFF2-40B4-BE49-F238E27FC236}">
                <a16:creationId xmlns:a16="http://schemas.microsoft.com/office/drawing/2014/main" id="{AED41F7C-5302-9174-06B4-1F3A2BC23D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4010" y="-78915"/>
            <a:ext cx="7169990" cy="6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2800" dirty="0">
                <a:solidFill>
                  <a:schemeClr val="tx2"/>
                </a:solidFill>
              </a:rPr>
              <a:t>Narrative Interventions May Improve Caregiver Health</a:t>
            </a:r>
            <a:endParaRPr sz="2800" dirty="0">
              <a:solidFill>
                <a:schemeClr val="tx2"/>
              </a:solidFill>
            </a:endParaRPr>
          </a:p>
        </p:txBody>
      </p:sp>
      <p:sp>
        <p:nvSpPr>
          <p:cNvPr id="4" name="Google Shape;125;p3">
            <a:extLst>
              <a:ext uri="{FF2B5EF4-FFF2-40B4-BE49-F238E27FC236}">
                <a16:creationId xmlns:a16="http://schemas.microsoft.com/office/drawing/2014/main" id="{F7D48828-80F5-FE6F-3777-B846185A626B}"/>
              </a:ext>
            </a:extLst>
          </p:cNvPr>
          <p:cNvSpPr txBox="1">
            <a:spLocks/>
          </p:cNvSpPr>
          <p:nvPr/>
        </p:nvSpPr>
        <p:spPr>
          <a:xfrm>
            <a:off x="358140" y="4206240"/>
            <a:ext cx="2559065" cy="35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US" sz="1200" dirty="0">
                <a:solidFill>
                  <a:srgbClr val="002647"/>
                </a:solidFill>
              </a:rPr>
              <a:t>Mroz et al., 2024, </a:t>
            </a:r>
            <a:r>
              <a:rPr lang="en-US" sz="1200" i="1" dirty="0">
                <a:solidFill>
                  <a:srgbClr val="002647"/>
                </a:solidFill>
              </a:rPr>
              <a:t>The Gerontologist</a:t>
            </a:r>
            <a:endParaRPr lang="en-US" sz="1200" dirty="0">
              <a:solidFill>
                <a:srgbClr val="002647"/>
              </a:solidFill>
            </a:endParaRPr>
          </a:p>
          <a:p>
            <a:endParaRPr lang="en-US" sz="1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583D1F-50EA-470A-C3A9-F131EC9C4069}"/>
              </a:ext>
            </a:extLst>
          </p:cNvPr>
          <p:cNvSpPr/>
          <p:nvPr/>
        </p:nvSpPr>
        <p:spPr>
          <a:xfrm>
            <a:off x="358140" y="1125156"/>
            <a:ext cx="8230846" cy="266204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Narrative therapeutic interventions are beginning to be used with dementia-caregivers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These can help caregivers </a:t>
            </a:r>
            <a:r>
              <a:rPr lang="en-US" sz="2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reframe meaning </a:t>
            </a:r>
            <a:r>
              <a:rPr lang="en-US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 improve self-beliefs and behaviors, supporting caregivers’ health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Studying caregivers’ narratives can provide important foundations for intervention development.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Current methods for collecting and analyzing narrative interventions are costly, time intensive, and poorly suited for caregivers. </a:t>
            </a:r>
          </a:p>
        </p:txBody>
      </p:sp>
    </p:spTree>
    <p:extLst>
      <p:ext uri="{BB962C8B-B14F-4D97-AF65-F5344CB8AC3E}">
        <p14:creationId xmlns:p14="http://schemas.microsoft.com/office/powerpoint/2010/main" val="380996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>
          <a:extLst>
            <a:ext uri="{FF2B5EF4-FFF2-40B4-BE49-F238E27FC236}">
              <a16:creationId xmlns:a16="http://schemas.microsoft.com/office/drawing/2014/main" id="{50BE0D30-C287-1EF0-8E63-5C8100EE5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">
            <a:extLst>
              <a:ext uri="{FF2B5EF4-FFF2-40B4-BE49-F238E27FC236}">
                <a16:creationId xmlns:a16="http://schemas.microsoft.com/office/drawing/2014/main" id="{1AE9571C-9D0C-CA83-C7FC-4CB6A2E8A6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4010" y="-78915"/>
            <a:ext cx="8893790" cy="6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2800" dirty="0">
                <a:solidFill>
                  <a:schemeClr val="tx2"/>
                </a:solidFill>
              </a:rPr>
              <a:t>Innovative Methods for </a:t>
            </a:r>
            <a:br>
              <a:rPr lang="en" sz="2800" dirty="0">
                <a:solidFill>
                  <a:schemeClr val="tx2"/>
                </a:solidFill>
              </a:rPr>
            </a:br>
            <a:r>
              <a:rPr lang="en" sz="2800" dirty="0">
                <a:solidFill>
                  <a:schemeClr val="tx2"/>
                </a:solidFill>
              </a:rPr>
              <a:t>Caregiver Narrative Research</a:t>
            </a:r>
            <a:endParaRPr sz="2800" dirty="0">
              <a:solidFill>
                <a:schemeClr val="tx2"/>
              </a:solidFill>
            </a:endParaRPr>
          </a:p>
        </p:txBody>
      </p:sp>
      <p:pic>
        <p:nvPicPr>
          <p:cNvPr id="3" name="Picture 2" descr="An image depicting the Aims of the study. Aim 1 pertains to advancing narrative data collection practices. Aim 2 pertains to advancing narrative data analysis practices. ">
            <a:extLst>
              <a:ext uri="{FF2B5EF4-FFF2-40B4-BE49-F238E27FC236}">
                <a16:creationId xmlns:a16="http://schemas.microsoft.com/office/drawing/2014/main" id="{ADF16BB8-59FB-DF45-EFF1-8BEA9AE79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894" y="1095735"/>
            <a:ext cx="4494181" cy="343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197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>
          <a:extLst>
            <a:ext uri="{FF2B5EF4-FFF2-40B4-BE49-F238E27FC236}">
              <a16:creationId xmlns:a16="http://schemas.microsoft.com/office/drawing/2014/main" id="{9518A868-5278-A881-9079-F994C2712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">
            <a:extLst>
              <a:ext uri="{FF2B5EF4-FFF2-40B4-BE49-F238E27FC236}">
                <a16:creationId xmlns:a16="http://schemas.microsoft.com/office/drawing/2014/main" id="{BAF3448C-6869-22FD-C7F3-8F264E0780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4010" y="-78915"/>
            <a:ext cx="8893790" cy="6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2800" dirty="0">
                <a:solidFill>
                  <a:schemeClr val="tx2"/>
                </a:solidFill>
              </a:rPr>
              <a:t>Innovative Methods for </a:t>
            </a:r>
            <a:br>
              <a:rPr lang="en" sz="2800" dirty="0">
                <a:solidFill>
                  <a:schemeClr val="tx2"/>
                </a:solidFill>
              </a:rPr>
            </a:br>
            <a:r>
              <a:rPr lang="en" sz="2800" dirty="0">
                <a:solidFill>
                  <a:schemeClr val="tx2"/>
                </a:solidFill>
              </a:rPr>
              <a:t>Caregiver Narrative Research</a:t>
            </a:r>
            <a:endParaRPr sz="2800" dirty="0">
              <a:solidFill>
                <a:schemeClr val="tx2"/>
              </a:solidFill>
            </a:endParaRPr>
          </a:p>
        </p:txBody>
      </p:sp>
      <p:pic>
        <p:nvPicPr>
          <p:cNvPr id="2" name="Picture 1" descr="An Image describing the three steps to be completed for Aim 1.">
            <a:extLst>
              <a:ext uri="{FF2B5EF4-FFF2-40B4-BE49-F238E27FC236}">
                <a16:creationId xmlns:a16="http://schemas.microsoft.com/office/drawing/2014/main" id="{3EB4F265-C729-E1F1-6BB3-6D7D4F9289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76" t="2139" r="1652" b="58039"/>
          <a:stretch>
            <a:fillRect/>
          </a:stretch>
        </p:blipFill>
        <p:spPr>
          <a:xfrm>
            <a:off x="1627200" y="1396799"/>
            <a:ext cx="5709600" cy="1296001"/>
          </a:xfrm>
          <a:prstGeom prst="rect">
            <a:avLst/>
          </a:prstGeom>
        </p:spPr>
      </p:pic>
      <p:pic>
        <p:nvPicPr>
          <p:cNvPr id="4" name="Picture 3" descr="An Image describing the three steps to be completed for Aim 2.">
            <a:extLst>
              <a:ext uri="{FF2B5EF4-FFF2-40B4-BE49-F238E27FC236}">
                <a16:creationId xmlns:a16="http://schemas.microsoft.com/office/drawing/2014/main" id="{17F071A8-0ACA-48E8-96B1-D0E7DE42A8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0" t="43462" r="1705" b="16421"/>
          <a:stretch>
            <a:fillRect/>
          </a:stretch>
        </p:blipFill>
        <p:spPr>
          <a:xfrm>
            <a:off x="1627200" y="2868170"/>
            <a:ext cx="5709600" cy="1302887"/>
          </a:xfrm>
          <a:prstGeom prst="rect">
            <a:avLst/>
          </a:prstGeom>
        </p:spPr>
      </p:pic>
      <p:pic>
        <p:nvPicPr>
          <p:cNvPr id="13" name="Graphic 12" descr="Stars with solid fill">
            <a:extLst>
              <a:ext uri="{FF2B5EF4-FFF2-40B4-BE49-F238E27FC236}">
                <a16:creationId xmlns:a16="http://schemas.microsoft.com/office/drawing/2014/main" id="{DCD97E07-7506-4F6D-CFF4-1823E38BC1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2800" y="158759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4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>
          <a:extLst>
            <a:ext uri="{FF2B5EF4-FFF2-40B4-BE49-F238E27FC236}">
              <a16:creationId xmlns:a16="http://schemas.microsoft.com/office/drawing/2014/main" id="{78CD5F87-0375-EEA7-DD5E-20FB78687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">
            <a:extLst>
              <a:ext uri="{FF2B5EF4-FFF2-40B4-BE49-F238E27FC236}">
                <a16:creationId xmlns:a16="http://schemas.microsoft.com/office/drawing/2014/main" id="{F843B1E5-501B-D666-1B39-894CA2891A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2890" y="105207"/>
            <a:ext cx="8893790" cy="6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2800" dirty="0">
                <a:solidFill>
                  <a:schemeClr val="tx2"/>
                </a:solidFill>
              </a:rPr>
              <a:t>Aim 1: Narrative Data Collection Tool</a:t>
            </a:r>
            <a:endParaRPr sz="2800" dirty="0">
              <a:solidFill>
                <a:schemeClr val="tx2"/>
              </a:solidFill>
            </a:endParaRPr>
          </a:p>
        </p:txBody>
      </p:sp>
      <p:pic>
        <p:nvPicPr>
          <p:cNvPr id="5" name="Picture 4" descr="A screenshot of information about the audio recorder module used for this study.">
            <a:extLst>
              <a:ext uri="{FF2B5EF4-FFF2-40B4-BE49-F238E27FC236}">
                <a16:creationId xmlns:a16="http://schemas.microsoft.com/office/drawing/2014/main" id="{45C8DE38-C128-CC2F-70D2-44196B65F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95" y="2047127"/>
            <a:ext cx="8097380" cy="21148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4E7725-179F-8A2F-7A99-F4BE96A31A06}"/>
              </a:ext>
            </a:extLst>
          </p:cNvPr>
          <p:cNvSpPr/>
          <p:nvPr/>
        </p:nvSpPr>
        <p:spPr>
          <a:xfrm>
            <a:off x="224674" y="1067556"/>
            <a:ext cx="8230846" cy="25724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Aim 1a: Draft Prototype Module for Narrative Data Collection</a:t>
            </a:r>
          </a:p>
        </p:txBody>
      </p:sp>
      <p:pic>
        <p:nvPicPr>
          <p:cNvPr id="11" name="Picture 10" descr="A screenshot of information about the audio recorder module used for this study.">
            <a:extLst>
              <a:ext uri="{FF2B5EF4-FFF2-40B4-BE49-F238E27FC236}">
                <a16:creationId xmlns:a16="http://schemas.microsoft.com/office/drawing/2014/main" id="{49A32DAB-612C-4DF8-6C9F-331DE745AF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133" y="1523157"/>
            <a:ext cx="2934109" cy="46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39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>
          <a:extLst>
            <a:ext uri="{FF2B5EF4-FFF2-40B4-BE49-F238E27FC236}">
              <a16:creationId xmlns:a16="http://schemas.microsoft.com/office/drawing/2014/main" id="{762AB3AC-1049-D890-6155-C6370E78C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">
            <a:extLst>
              <a:ext uri="{FF2B5EF4-FFF2-40B4-BE49-F238E27FC236}">
                <a16:creationId xmlns:a16="http://schemas.microsoft.com/office/drawing/2014/main" id="{F5FAAE15-D9B4-1EEB-10A3-8DC9B7B935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2890" y="105207"/>
            <a:ext cx="8893790" cy="6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2800" dirty="0">
                <a:solidFill>
                  <a:schemeClr val="tx2"/>
                </a:solidFill>
              </a:rPr>
              <a:t>Aim 1: Narrative Data Collection Tool</a:t>
            </a:r>
            <a:endParaRPr sz="2800" dirty="0">
              <a:solidFill>
                <a:schemeClr val="tx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F74553-7248-4C8C-DAB2-7480420DD4B5}"/>
              </a:ext>
            </a:extLst>
          </p:cNvPr>
          <p:cNvSpPr/>
          <p:nvPr/>
        </p:nvSpPr>
        <p:spPr>
          <a:xfrm>
            <a:off x="224674" y="1067556"/>
            <a:ext cx="8230846" cy="109964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Aim 1a: Draft Prototype </a:t>
            </a:r>
            <a:br>
              <a:rPr lang="en-US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Module for Narrative Data </a:t>
            </a:r>
            <a:br>
              <a:rPr lang="en-US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Collection</a:t>
            </a:r>
          </a:p>
        </p:txBody>
      </p:sp>
      <p:pic>
        <p:nvPicPr>
          <p:cNvPr id="3" name="Picture 2" descr="A screenshot of the prototype of the audio recorder module. ">
            <a:extLst>
              <a:ext uri="{FF2B5EF4-FFF2-40B4-BE49-F238E27FC236}">
                <a16:creationId xmlns:a16="http://schemas.microsoft.com/office/drawing/2014/main" id="{39B23D6E-36F8-F014-3BB1-F7E5BB9107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034"/>
          <a:stretch>
            <a:fillRect/>
          </a:stretch>
        </p:blipFill>
        <p:spPr>
          <a:xfrm>
            <a:off x="3643200" y="1067556"/>
            <a:ext cx="5018400" cy="3310696"/>
          </a:xfrm>
          <a:prstGeom prst="rect">
            <a:avLst/>
          </a:prstGeom>
          <a:ln w="38100">
            <a:solidFill>
              <a:schemeClr val="tx2">
                <a:lumMod val="10000"/>
              </a:schemeClr>
            </a:solidFill>
          </a:ln>
        </p:spPr>
      </p:pic>
      <p:pic>
        <p:nvPicPr>
          <p:cNvPr id="2050" name="Picture 2" descr="The RedCap logo">
            <a:extLst>
              <a:ext uri="{FF2B5EF4-FFF2-40B4-BE49-F238E27FC236}">
                <a16:creationId xmlns:a16="http://schemas.microsoft.com/office/drawing/2014/main" id="{CADF8BCC-1D31-E55B-1794-552D53275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8" y="2233536"/>
            <a:ext cx="2494654" cy="86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google logo.">
            <a:extLst>
              <a:ext uri="{FF2B5EF4-FFF2-40B4-BE49-F238E27FC236}">
                <a16:creationId xmlns:a16="http://schemas.microsoft.com/office/drawing/2014/main" id="{C5EB0750-410E-099A-D4F9-E24575DB2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48" y="3387516"/>
            <a:ext cx="1632551" cy="55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e google logo.">
            <a:extLst>
              <a:ext uri="{FF2B5EF4-FFF2-40B4-BE49-F238E27FC236}">
                <a16:creationId xmlns:a16="http://schemas.microsoft.com/office/drawing/2014/main" id="{BE55DEFC-FC73-4230-44CF-FBB3921C8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833" y="3239706"/>
            <a:ext cx="598368" cy="59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08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>
          <a:extLst>
            <a:ext uri="{FF2B5EF4-FFF2-40B4-BE49-F238E27FC236}">
              <a16:creationId xmlns:a16="http://schemas.microsoft.com/office/drawing/2014/main" id="{50A107E9-D1AD-614B-D5B8-E1DE03A38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">
            <a:extLst>
              <a:ext uri="{FF2B5EF4-FFF2-40B4-BE49-F238E27FC236}">
                <a16:creationId xmlns:a16="http://schemas.microsoft.com/office/drawing/2014/main" id="{147F45B3-61CA-01DA-0555-192113D01C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2890" y="105207"/>
            <a:ext cx="8893790" cy="6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2800" dirty="0">
                <a:solidFill>
                  <a:schemeClr val="tx2"/>
                </a:solidFill>
              </a:rPr>
              <a:t>Aim 1: Narrative Data Collection Tool</a:t>
            </a:r>
            <a:endParaRPr sz="2800" dirty="0">
              <a:solidFill>
                <a:schemeClr val="tx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A03AB2-13FB-BE23-9186-78535FAF43B3}"/>
              </a:ext>
            </a:extLst>
          </p:cNvPr>
          <p:cNvSpPr/>
          <p:nvPr/>
        </p:nvSpPr>
        <p:spPr>
          <a:xfrm>
            <a:off x="224674" y="937307"/>
            <a:ext cx="8230846" cy="47324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Aim 1b: Conduct Focus Groups to Collect Design Feedback; Revise</a:t>
            </a:r>
          </a:p>
        </p:txBody>
      </p:sp>
      <p:sp>
        <p:nvSpPr>
          <p:cNvPr id="2" name="Rectangle: Rounded Corners 1" descr="box containing text information">
            <a:extLst>
              <a:ext uri="{FF2B5EF4-FFF2-40B4-BE49-F238E27FC236}">
                <a16:creationId xmlns:a16="http://schemas.microsoft.com/office/drawing/2014/main" id="{EDC65AEE-0A18-01B0-7483-DDBE5EBA492E}"/>
              </a:ext>
            </a:extLst>
          </p:cNvPr>
          <p:cNvSpPr/>
          <p:nvPr/>
        </p:nvSpPr>
        <p:spPr>
          <a:xfrm>
            <a:off x="224674" y="1410552"/>
            <a:ext cx="4152926" cy="3289653"/>
          </a:xfrm>
          <a:prstGeom prst="roundRect">
            <a:avLst>
              <a:gd name="adj" fmla="val 4306"/>
            </a:avLst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5">
            <a:extLst>
              <a:ext uri="{FF2B5EF4-FFF2-40B4-BE49-F238E27FC236}">
                <a16:creationId xmlns:a16="http://schemas.microsoft.com/office/drawing/2014/main" id="{9C96AB2F-E975-A354-3E0D-009256C6CE5A}"/>
              </a:ext>
            </a:extLst>
          </p:cNvPr>
          <p:cNvSpPr txBox="1"/>
          <p:nvPr/>
        </p:nvSpPr>
        <p:spPr>
          <a:xfrm>
            <a:off x="913587" y="2000249"/>
            <a:ext cx="328603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latin typeface="+mj-lt"/>
                <a:ea typeface="Cambria" panose="02040503050406030204" pitchFamily="18" charset="0"/>
                <a:cs typeface="Glacial Indifference Bold"/>
                <a:sym typeface="Glacial Indifference Bold"/>
              </a:rPr>
              <a:t>Participants: </a:t>
            </a:r>
            <a:r>
              <a:rPr lang="en-US" sz="1600" dirty="0">
                <a:latin typeface="+mj-lt"/>
                <a:ea typeface="Cambria" panose="02040503050406030204" pitchFamily="18" charset="0"/>
                <a:cs typeface="Glacial Indifference Bold"/>
                <a:sym typeface="Glacial Indifference Bold"/>
              </a:rPr>
              <a:t>13 current and former caregivers of family members and friends living with dementia</a:t>
            </a:r>
          </a:p>
        </p:txBody>
      </p:sp>
      <p:pic>
        <p:nvPicPr>
          <p:cNvPr id="7" name="Graphic 6" descr="Chat with solid fill">
            <a:extLst>
              <a:ext uri="{FF2B5EF4-FFF2-40B4-BE49-F238E27FC236}">
                <a16:creationId xmlns:a16="http://schemas.microsoft.com/office/drawing/2014/main" id="{92CD6F1A-8F94-82FA-A490-E9B7C779A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3046" y="3022741"/>
            <a:ext cx="611737" cy="611737"/>
          </a:xfrm>
          <a:prstGeom prst="rect">
            <a:avLst/>
          </a:prstGeom>
        </p:spPr>
      </p:pic>
      <p:pic>
        <p:nvPicPr>
          <p:cNvPr id="8" name="Graphic 7" descr="Meeting with solid fill">
            <a:extLst>
              <a:ext uri="{FF2B5EF4-FFF2-40B4-BE49-F238E27FC236}">
                <a16:creationId xmlns:a16="http://schemas.microsoft.com/office/drawing/2014/main" id="{E53969C6-1D28-F24F-F72A-8A157166F7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2231" y="4088468"/>
            <a:ext cx="611737" cy="611737"/>
          </a:xfrm>
          <a:prstGeom prst="rect">
            <a:avLst/>
          </a:prstGeom>
        </p:spPr>
      </p:pic>
      <p:pic>
        <p:nvPicPr>
          <p:cNvPr id="9" name="Graphic 8" descr="User with solid fill">
            <a:extLst>
              <a:ext uri="{FF2B5EF4-FFF2-40B4-BE49-F238E27FC236}">
                <a16:creationId xmlns:a16="http://schemas.microsoft.com/office/drawing/2014/main" id="{C7B5D691-F446-1CAD-5359-32A8FB2E0C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1417" y="2054922"/>
            <a:ext cx="611737" cy="611737"/>
          </a:xfrm>
          <a:prstGeom prst="rect">
            <a:avLst/>
          </a:prstGeom>
        </p:spPr>
      </p:pic>
      <p:sp>
        <p:nvSpPr>
          <p:cNvPr id="10" name="TextBox 45">
            <a:extLst>
              <a:ext uri="{FF2B5EF4-FFF2-40B4-BE49-F238E27FC236}">
                <a16:creationId xmlns:a16="http://schemas.microsoft.com/office/drawing/2014/main" id="{6FFC3FF2-2698-1E69-3009-F26DD66996D4}"/>
              </a:ext>
            </a:extLst>
          </p:cNvPr>
          <p:cNvSpPr txBox="1"/>
          <p:nvPr/>
        </p:nvSpPr>
        <p:spPr>
          <a:xfrm>
            <a:off x="913587" y="2959278"/>
            <a:ext cx="328603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600" dirty="0">
                <a:latin typeface="+mj-lt"/>
                <a:ea typeface="Cambria" panose="02040503050406030204" pitchFamily="18" charset="0"/>
                <a:cs typeface="Glacial Indifference Bold"/>
                <a:sym typeface="Glacial Indifference Bold"/>
              </a:rPr>
              <a:t>Three focus group discussions with 3-5 members per group. Audio recorder demoed during sessions.</a:t>
            </a:r>
          </a:p>
        </p:txBody>
      </p:sp>
      <p:sp>
        <p:nvSpPr>
          <p:cNvPr id="11" name="TextBox 45">
            <a:extLst>
              <a:ext uri="{FF2B5EF4-FFF2-40B4-BE49-F238E27FC236}">
                <a16:creationId xmlns:a16="http://schemas.microsoft.com/office/drawing/2014/main" id="{B44EE1DF-5C84-3B75-883C-0BEE1AF77D9F}"/>
              </a:ext>
            </a:extLst>
          </p:cNvPr>
          <p:cNvSpPr txBox="1"/>
          <p:nvPr/>
        </p:nvSpPr>
        <p:spPr>
          <a:xfrm>
            <a:off x="913588" y="3862606"/>
            <a:ext cx="336321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600" dirty="0">
                <a:latin typeface="+mj-lt"/>
                <a:ea typeface="Cambria" panose="02040503050406030204" pitchFamily="18" charset="0"/>
                <a:cs typeface="Glacial Indifference Bold"/>
                <a:sym typeface="Glacial Indifference Bold"/>
              </a:rPr>
              <a:t>Transcripts</a:t>
            </a:r>
            <a:r>
              <a:rPr lang="en-US" sz="1600" b="1" dirty="0">
                <a:latin typeface="+mj-lt"/>
                <a:ea typeface="Cambria" panose="02040503050406030204" pitchFamily="18" charset="0"/>
                <a:cs typeface="Glacial Indifference Bold"/>
                <a:sym typeface="Glacial Indifference Bold"/>
              </a:rPr>
              <a:t> </a:t>
            </a:r>
            <a:r>
              <a:rPr lang="en-US" sz="1600" dirty="0">
                <a:latin typeface="+mj-lt"/>
                <a:ea typeface="Cambria" panose="02040503050406030204" pitchFamily="18" charset="0"/>
                <a:cs typeface="Glacial Indifference Bold"/>
                <a:sym typeface="Glacial Indifference Bold"/>
              </a:rPr>
              <a:t>analyzed using template analysis. </a:t>
            </a:r>
            <a:r>
              <a:rPr lang="en-US" sz="1600" b="1" dirty="0">
                <a:latin typeface="+mj-lt"/>
                <a:ea typeface="Cambria" panose="02040503050406030204" pitchFamily="18" charset="0"/>
                <a:cs typeface="Glacial Indifference Bold"/>
                <a:sym typeface="Glacial Indifference Bold"/>
              </a:rPr>
              <a:t>Results focus on opportunities for improvement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4E9B57-74D4-8695-0228-C32C1C895D4C}"/>
              </a:ext>
            </a:extLst>
          </p:cNvPr>
          <p:cNvSpPr/>
          <p:nvPr/>
        </p:nvSpPr>
        <p:spPr>
          <a:xfrm>
            <a:off x="874783" y="1446967"/>
            <a:ext cx="3070623" cy="47324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Caregiver Focus Groups</a:t>
            </a:r>
          </a:p>
        </p:txBody>
      </p:sp>
      <p:sp>
        <p:nvSpPr>
          <p:cNvPr id="21" name="Rectangle: Rounded Corners 20" descr="box containing text information">
            <a:extLst>
              <a:ext uri="{FF2B5EF4-FFF2-40B4-BE49-F238E27FC236}">
                <a16:creationId xmlns:a16="http://schemas.microsoft.com/office/drawing/2014/main" id="{FA8B623A-AFD4-7ED0-7AC0-7FB507DF717C}"/>
              </a:ext>
            </a:extLst>
          </p:cNvPr>
          <p:cNvSpPr/>
          <p:nvPr/>
        </p:nvSpPr>
        <p:spPr>
          <a:xfrm>
            <a:off x="4595515" y="1410552"/>
            <a:ext cx="4152926" cy="3289653"/>
          </a:xfrm>
          <a:prstGeom prst="roundRect">
            <a:avLst>
              <a:gd name="adj" fmla="val 4306"/>
            </a:avLst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45">
            <a:extLst>
              <a:ext uri="{FF2B5EF4-FFF2-40B4-BE49-F238E27FC236}">
                <a16:creationId xmlns:a16="http://schemas.microsoft.com/office/drawing/2014/main" id="{4FECBFA9-40EB-614A-B674-8123E89D58D3}"/>
              </a:ext>
            </a:extLst>
          </p:cNvPr>
          <p:cNvSpPr txBox="1"/>
          <p:nvPr/>
        </p:nvSpPr>
        <p:spPr>
          <a:xfrm>
            <a:off x="5311313" y="2000249"/>
            <a:ext cx="3286036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latin typeface="+mj-lt"/>
                <a:ea typeface="Cambria" panose="02040503050406030204" pitchFamily="18" charset="0"/>
                <a:cs typeface="Glacial Indifference Bold"/>
                <a:sym typeface="Glacial Indifference Bold"/>
              </a:rPr>
              <a:t>Participants: </a:t>
            </a:r>
            <a:r>
              <a:rPr lang="en-US" sz="1600" dirty="0">
                <a:latin typeface="+mj-lt"/>
                <a:ea typeface="Cambria" panose="02040503050406030204" pitchFamily="18" charset="0"/>
                <a:cs typeface="Glacial Indifference Bold"/>
                <a:sym typeface="Glacial Indifference Bold"/>
              </a:rPr>
              <a:t>4 researches with expertise in caregiving, user experience testing, gerontology, narrative methods</a:t>
            </a:r>
          </a:p>
        </p:txBody>
      </p:sp>
      <p:pic>
        <p:nvPicPr>
          <p:cNvPr id="23" name="Graphic 22" descr="Chat with solid fill">
            <a:extLst>
              <a:ext uri="{FF2B5EF4-FFF2-40B4-BE49-F238E27FC236}">
                <a16:creationId xmlns:a16="http://schemas.microsoft.com/office/drawing/2014/main" id="{0F8AABFB-0EB4-1C6E-53BD-2E6CE13A8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10372" y="3057983"/>
            <a:ext cx="611737" cy="611737"/>
          </a:xfrm>
          <a:prstGeom prst="rect">
            <a:avLst/>
          </a:prstGeom>
        </p:spPr>
      </p:pic>
      <p:pic>
        <p:nvPicPr>
          <p:cNvPr id="24" name="Graphic 23" descr="Meeting with solid fill">
            <a:extLst>
              <a:ext uri="{FF2B5EF4-FFF2-40B4-BE49-F238E27FC236}">
                <a16:creationId xmlns:a16="http://schemas.microsoft.com/office/drawing/2014/main" id="{1A9BAEC6-E76F-A88F-302B-03812150A7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29557" y="4088468"/>
            <a:ext cx="611737" cy="611737"/>
          </a:xfrm>
          <a:prstGeom prst="rect">
            <a:avLst/>
          </a:prstGeom>
        </p:spPr>
      </p:pic>
      <p:pic>
        <p:nvPicPr>
          <p:cNvPr id="25" name="Graphic 24" descr="User with solid fill">
            <a:extLst>
              <a:ext uri="{FF2B5EF4-FFF2-40B4-BE49-F238E27FC236}">
                <a16:creationId xmlns:a16="http://schemas.microsoft.com/office/drawing/2014/main" id="{69E829E0-F915-26F2-4EB3-0BEC222C1B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48743" y="2054922"/>
            <a:ext cx="611737" cy="611737"/>
          </a:xfrm>
          <a:prstGeom prst="rect">
            <a:avLst/>
          </a:prstGeom>
        </p:spPr>
      </p:pic>
      <p:sp>
        <p:nvSpPr>
          <p:cNvPr id="27" name="TextBox 45">
            <a:extLst>
              <a:ext uri="{FF2B5EF4-FFF2-40B4-BE49-F238E27FC236}">
                <a16:creationId xmlns:a16="http://schemas.microsoft.com/office/drawing/2014/main" id="{62A20E9B-9C6F-3355-8245-00291F9211AB}"/>
              </a:ext>
            </a:extLst>
          </p:cNvPr>
          <p:cNvSpPr txBox="1"/>
          <p:nvPr/>
        </p:nvSpPr>
        <p:spPr>
          <a:xfrm>
            <a:off x="5311313" y="4106937"/>
            <a:ext cx="3286036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600" dirty="0">
                <a:latin typeface="+mj-lt"/>
                <a:ea typeface="Cambria" panose="02040503050406030204" pitchFamily="18" charset="0"/>
                <a:cs typeface="Glacial Indifference Bold"/>
                <a:sym typeface="Glacial Indifference Bold"/>
              </a:rPr>
              <a:t>Insights incorporated into final recorder revision plan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DB5FFCE-88CA-F44B-F2C6-264932D44C15}"/>
              </a:ext>
            </a:extLst>
          </p:cNvPr>
          <p:cNvSpPr/>
          <p:nvPr/>
        </p:nvSpPr>
        <p:spPr>
          <a:xfrm>
            <a:off x="5222109" y="1446967"/>
            <a:ext cx="3070623" cy="47324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Researcher Feedback</a:t>
            </a:r>
          </a:p>
        </p:txBody>
      </p:sp>
      <p:sp>
        <p:nvSpPr>
          <p:cNvPr id="29" name="TextBox 45">
            <a:extLst>
              <a:ext uri="{FF2B5EF4-FFF2-40B4-BE49-F238E27FC236}">
                <a16:creationId xmlns:a16="http://schemas.microsoft.com/office/drawing/2014/main" id="{B2DDE2E2-93B5-1406-4952-AF0A4FEEF5B0}"/>
              </a:ext>
            </a:extLst>
          </p:cNvPr>
          <p:cNvSpPr txBox="1"/>
          <p:nvPr/>
        </p:nvSpPr>
        <p:spPr>
          <a:xfrm>
            <a:off x="5311313" y="3025007"/>
            <a:ext cx="3286036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600" dirty="0">
                <a:latin typeface="+mj-lt"/>
                <a:ea typeface="Cambria" panose="02040503050406030204" pitchFamily="18" charset="0"/>
                <a:cs typeface="Glacial Indifference Bold"/>
                <a:sym typeface="Glacial Indifference Bold"/>
              </a:rPr>
              <a:t>Independent testing of audio recorder, review of synthesis from focus groups, documentation of additional insights via survey form</a:t>
            </a:r>
          </a:p>
        </p:txBody>
      </p:sp>
    </p:spTree>
    <p:extLst>
      <p:ext uri="{BB962C8B-B14F-4D97-AF65-F5344CB8AC3E}">
        <p14:creationId xmlns:p14="http://schemas.microsoft.com/office/powerpoint/2010/main" val="297302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0" grpId="0"/>
      <p:bldP spid="11" grpId="0"/>
      <p:bldP spid="12" grpId="0"/>
      <p:bldP spid="21" grpId="0" animBg="1"/>
      <p:bldP spid="22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>
          <a:extLst>
            <a:ext uri="{FF2B5EF4-FFF2-40B4-BE49-F238E27FC236}">
              <a16:creationId xmlns:a16="http://schemas.microsoft.com/office/drawing/2014/main" id="{973997C3-9B76-C9B3-AF82-E25EADB9F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">
            <a:extLst>
              <a:ext uri="{FF2B5EF4-FFF2-40B4-BE49-F238E27FC236}">
                <a16:creationId xmlns:a16="http://schemas.microsoft.com/office/drawing/2014/main" id="{6D245D2E-6DDF-16E5-61D7-FC25EC1AA0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2890" y="105207"/>
            <a:ext cx="8893790" cy="6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2800" dirty="0">
                <a:solidFill>
                  <a:schemeClr val="tx2"/>
                </a:solidFill>
              </a:rPr>
              <a:t>Aim 1: Narrative Data Collection Tool</a:t>
            </a:r>
            <a:endParaRPr sz="2800" dirty="0">
              <a:solidFill>
                <a:schemeClr val="tx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CCF285-791A-6E9D-E5C2-0E340B5E9ED9}"/>
              </a:ext>
            </a:extLst>
          </p:cNvPr>
          <p:cNvSpPr/>
          <p:nvPr/>
        </p:nvSpPr>
        <p:spPr>
          <a:xfrm>
            <a:off x="224674" y="937306"/>
            <a:ext cx="8230846" cy="115789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Aim 1b: Conduct Focus Groups to Collect Design Feedback; Revise</a:t>
            </a:r>
          </a:p>
          <a:p>
            <a:endParaRPr lang="en-US" sz="20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Caregivers’ Feedback Spanned 5 Topics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988B57-0222-A8CE-67F4-FC21F14FD64A}"/>
              </a:ext>
            </a:extLst>
          </p:cNvPr>
          <p:cNvSpPr/>
          <p:nvPr/>
        </p:nvSpPr>
        <p:spPr>
          <a:xfrm>
            <a:off x="511200" y="2095199"/>
            <a:ext cx="1533600" cy="62910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User Instructions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E0A47A-1A53-BD13-3B2E-0CF235B8ABF4}"/>
              </a:ext>
            </a:extLst>
          </p:cNvPr>
          <p:cNvSpPr/>
          <p:nvPr/>
        </p:nvSpPr>
        <p:spPr>
          <a:xfrm>
            <a:off x="2150248" y="2095199"/>
            <a:ext cx="1533600" cy="62910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Page Features and Layout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E1C826-D9CD-47BF-2010-E9E7299C1E2A}"/>
              </a:ext>
            </a:extLst>
          </p:cNvPr>
          <p:cNvSpPr/>
          <p:nvPr/>
        </p:nvSpPr>
        <p:spPr>
          <a:xfrm>
            <a:off x="3789297" y="2095199"/>
            <a:ext cx="1533600" cy="62910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Recording Process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C140CD-C0A9-CEC2-E148-893232135569}"/>
              </a:ext>
            </a:extLst>
          </p:cNvPr>
          <p:cNvSpPr/>
          <p:nvPr/>
        </p:nvSpPr>
        <p:spPr>
          <a:xfrm>
            <a:off x="5428346" y="2095199"/>
            <a:ext cx="1533600" cy="62910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Participant Safety and Comfort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A6A954-66B5-2031-1F1F-2595C50D3B14}"/>
              </a:ext>
            </a:extLst>
          </p:cNvPr>
          <p:cNvSpPr/>
          <p:nvPr/>
        </p:nvSpPr>
        <p:spPr>
          <a:xfrm>
            <a:off x="7067395" y="2095199"/>
            <a:ext cx="1533600" cy="62910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Narrative Quality</a:t>
            </a:r>
          </a:p>
        </p:txBody>
      </p:sp>
    </p:spTree>
    <p:extLst>
      <p:ext uri="{BB962C8B-B14F-4D97-AF65-F5344CB8AC3E}">
        <p14:creationId xmlns:p14="http://schemas.microsoft.com/office/powerpoint/2010/main" val="1019734146"/>
      </p:ext>
    </p:extLst>
  </p:cSld>
  <p:clrMapOvr>
    <a:masterClrMapping/>
  </p:clrMapOvr>
</p:sld>
</file>

<file path=ppt/theme/theme1.xml><?xml version="1.0" encoding="utf-8"?>
<a:theme xmlns:a="http://schemas.openxmlformats.org/drawingml/2006/main" name="CoE BLUE Connector Templat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EEEEEE"/>
      </a:lt2>
      <a:accent1>
        <a:srgbClr val="0277BD"/>
      </a:accent1>
      <a:accent2>
        <a:srgbClr val="D86018"/>
      </a:accent2>
      <a:accent3>
        <a:srgbClr val="A5A508"/>
      </a:accent3>
      <a:accent4>
        <a:srgbClr val="00B2A9"/>
      </a:accent4>
      <a:accent5>
        <a:srgbClr val="2F65A7"/>
      </a:accent5>
      <a:accent6>
        <a:srgbClr val="702082"/>
      </a:accent6>
      <a:hlink>
        <a:srgbClr val="1779B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783</Words>
  <Application>Microsoft Office PowerPoint</Application>
  <PresentationFormat>On-screen Show (16:9)</PresentationFormat>
  <Paragraphs>97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Roboto</vt:lpstr>
      <vt:lpstr>Ubuntu Light</vt:lpstr>
      <vt:lpstr>Arial</vt:lpstr>
      <vt:lpstr>Roboto Light</vt:lpstr>
      <vt:lpstr>CoE BLUE Connector Template</vt:lpstr>
      <vt:lpstr>Harnessing Technology for Collecting and Analyzing Caregiving Narratives</vt:lpstr>
      <vt:lpstr>Supporting Family Caregivers is a Public Health Priority</vt:lpstr>
      <vt:lpstr>Narrative Interventions May Improve Caregiver Health</vt:lpstr>
      <vt:lpstr>Innovative Methods for  Caregiver Narrative Research</vt:lpstr>
      <vt:lpstr>Innovative Methods for  Caregiver Narrative Research</vt:lpstr>
      <vt:lpstr>Aim 1: Narrative Data Collection Tool</vt:lpstr>
      <vt:lpstr>Aim 1: Narrative Data Collection Tool</vt:lpstr>
      <vt:lpstr>Aim 1: Narrative Data Collection Tool</vt:lpstr>
      <vt:lpstr>Aim 1: Narrative Data Collection Tool</vt:lpstr>
      <vt:lpstr>Aim 1: Narrative Data Collection Tool</vt:lpstr>
      <vt:lpstr>Aim 1: Narrative Data Collection Tool</vt:lpstr>
      <vt:lpstr>Aim 1: Narrative Data Collection Tool</vt:lpstr>
      <vt:lpstr>Aim 1: Narrative Data Collection Tool</vt:lpstr>
      <vt:lpstr>Aim 1: Narrative Data Collection Tool</vt:lpstr>
      <vt:lpstr>Early Takeaways</vt:lpstr>
      <vt:lpstr>Innovative Methods for  Caregiver Narrative Research</vt:lpstr>
      <vt:lpstr>Innovative Methods for  Caregiver Narrative Research</vt:lpstr>
      <vt:lpstr>Thank you! Kudos to the Project Team and NIMLAS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Mroz, Emily Luise</dc:creator>
  <cp:lastModifiedBy>Mroz, Emily Luise</cp:lastModifiedBy>
  <cp:revision>12</cp:revision>
  <dcterms:modified xsi:type="dcterms:W3CDTF">2026-03-04T16:31:45Z</dcterms:modified>
</cp:coreProperties>
</file>