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90" r:id="rId10"/>
    <p:sldId id="265" r:id="rId11"/>
    <p:sldId id="291" r:id="rId12"/>
    <p:sldId id="267" r:id="rId13"/>
    <p:sldId id="292" r:id="rId14"/>
    <p:sldId id="293" r:id="rId15"/>
    <p:sldId id="294" r:id="rId16"/>
    <p:sldId id="295" r:id="rId17"/>
    <p:sldId id="296" r:id="rId18"/>
    <p:sldId id="273" r:id="rId19"/>
    <p:sldId id="274" r:id="rId20"/>
    <p:sldId id="275" r:id="rId21"/>
    <p:sldId id="276" r:id="rId22"/>
    <p:sldId id="277" r:id="rId23"/>
    <p:sldId id="286" r:id="rId24"/>
    <p:sldId id="278"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78BA"/>
    <a:srgbClr val="3381C7"/>
    <a:srgbClr val="3B87CD"/>
    <a:srgbClr val="2D72B1"/>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4A6B73-723B-4BC5-A933-0019472E18A3}">
  <a:tblStyle styleId="{294A6B73-723B-4BC5-A933-0019472E18A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84746" autoAdjust="0"/>
  </p:normalViewPr>
  <p:slideViewPr>
    <p:cSldViewPr snapToGrid="0">
      <p:cViewPr varScale="1">
        <p:scale>
          <a:sx n="124" d="100"/>
          <a:sy n="124" d="100"/>
        </p:scale>
        <p:origin x="1224"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1d491fb200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 you for selecting and funding our project.</a:t>
            </a:r>
            <a:endParaRPr/>
          </a:p>
          <a:p>
            <a:pPr marL="0" lvl="0" indent="0" algn="l" rtl="0">
              <a:spcBef>
                <a:spcPts val="0"/>
              </a:spcBef>
              <a:spcAft>
                <a:spcPts val="0"/>
              </a:spcAft>
              <a:buNone/>
            </a:pPr>
            <a:endParaRPr/>
          </a:p>
        </p:txBody>
      </p:sp>
      <p:sp>
        <p:nvSpPr>
          <p:cNvPr id="55" name="Google Shape;55;g31d491fb20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c92eee0e3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c92eee0e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c23497699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c2349769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 average, caregivers completed 1.66 Roadmap-related positive activities </a:t>
            </a:r>
            <a:r>
              <a:rPr lang="en">
                <a:solidFill>
                  <a:schemeClr val="dk1"/>
                </a:solidFill>
              </a:rPr>
              <a:t>each day</a:t>
            </a:r>
            <a:r>
              <a:rPr lang="en"/>
              <a:t> (SD = 0.75) and engaged in at least one Roadmap positive activity on 87% of study days (range 58%  to 100%).</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3541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bef6a869e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bef6a869e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Within the Roadmap app, the top three most popular pleasant activity were scheduling, followed by savoring, gratitude journaling, engaging with beauty, the positive piggy bank, signature strengths, random acts of kindness, and love letters.</a:t>
            </a:r>
            <a:endParaRPr/>
          </a:p>
          <a:p>
            <a:pPr marL="0" lvl="0" indent="0" algn="l" rtl="0">
              <a:spcBef>
                <a:spcPts val="0"/>
              </a:spcBef>
              <a:spcAft>
                <a:spcPts val="0"/>
              </a:spcAft>
              <a:buNone/>
            </a:pPr>
            <a:endParaRPr/>
          </a:p>
          <a:p>
            <a:pPr marL="0" lvl="0" indent="0" algn="l" rtl="0">
              <a:spcBef>
                <a:spcPts val="0"/>
              </a:spcBef>
              <a:spcAft>
                <a:spcPts val="0"/>
              </a:spcAft>
              <a:buNone/>
            </a:pPr>
            <a:r>
              <a:rPr lang="en"/>
              <a:t>They completed over 80% of the nightly surveys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ca743dc565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ca743dc565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Needs title</a:t>
            </a:r>
            <a:endParaRPr dirty="0"/>
          </a:p>
        </p:txBody>
      </p:sp>
    </p:spTree>
    <p:extLst>
      <p:ext uri="{BB962C8B-B14F-4D97-AF65-F5344CB8AC3E}">
        <p14:creationId xmlns:p14="http://schemas.microsoft.com/office/powerpoint/2010/main" val="3971585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c23497699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c23497699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the last nightly survey, we asked whether the Roadmap app was easy to set up, easy to use, and whether participants felt confident using the app. Overall, across ALL these questions, 79% of participants answered “agree” or “strongly agree,” suggesting that the Roadmap app was acceptable to use.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This number may fall just below our criterion (80%), with slightly lower than expected agreement with the items such as : </a:t>
            </a:r>
            <a:endParaRPr dirty="0"/>
          </a:p>
          <a:p>
            <a:pPr marL="0" lvl="0" indent="0" algn="l" rtl="0">
              <a:spcBef>
                <a:spcPts val="0"/>
              </a:spcBef>
              <a:spcAft>
                <a:spcPts val="0"/>
              </a:spcAft>
              <a:buNone/>
            </a:pPr>
            <a:r>
              <a:rPr lang="en" dirty="0"/>
              <a:t>The instructions for the Roadmap app setup were easy to understand, </a:t>
            </a:r>
            <a:endParaRPr dirty="0"/>
          </a:p>
          <a:p>
            <a:pPr marL="0" lvl="0" indent="0" algn="l" rtl="0">
              <a:spcBef>
                <a:spcPts val="0"/>
              </a:spcBef>
              <a:spcAft>
                <a:spcPts val="0"/>
              </a:spcAft>
              <a:buNone/>
            </a:pPr>
            <a:r>
              <a:rPr lang="en" dirty="0"/>
              <a:t>The Roadmap app was easy to use, and </a:t>
            </a:r>
            <a:endParaRPr dirty="0"/>
          </a:p>
          <a:p>
            <a:pPr marL="0" lvl="0" indent="0" algn="l" rtl="0">
              <a:spcBef>
                <a:spcPts val="0"/>
              </a:spcBef>
              <a:spcAft>
                <a:spcPts val="0"/>
              </a:spcAft>
              <a:buNone/>
            </a:pPr>
            <a:r>
              <a:rPr lang="en" dirty="0"/>
              <a:t>I am confident that I was using the Roadmap app correctly. The lowest agreement among these items was 72% for confidence in using the app correctly.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These items indicate that there are areas to be targeted for improvement in the instructions and in the training of participants in how to use the app.</a:t>
            </a:r>
          </a:p>
          <a:p>
            <a:pPr marL="0" lvl="0" indent="0" algn="l" rtl="0">
              <a:spcBef>
                <a:spcPts val="0"/>
              </a:spcBef>
              <a:spcAft>
                <a:spcPts val="0"/>
              </a:spcAft>
              <a:buNone/>
            </a:pPr>
            <a:endParaRPr lang="en"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Needs separate title names (part 1, 2, 3, </a:t>
            </a:r>
            <a:r>
              <a:rPr lang="en-US" dirty="0" err="1"/>
              <a:t>etc</a:t>
            </a:r>
            <a:r>
              <a:rPr lang="en-US" dirty="0"/>
              <a: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92942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bef6a869e3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bef6a869e3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Regarding the acceptability of Fitbit and nightly survey, about 90% participants reported “agree” or “strongly agree” that the Fitbit were acceptable to use , meeting our </a:t>
            </a:r>
            <a:r>
              <a:rPr lang="en" i="1">
                <a:solidFill>
                  <a:schemeClr val="dk1"/>
                </a:solidFill>
              </a:rPr>
              <a:t>a priori</a:t>
            </a:r>
            <a:r>
              <a:rPr lang="en">
                <a:solidFill>
                  <a:schemeClr val="dk1"/>
                </a:solidFill>
              </a:rPr>
              <a:t> specifications set at 80%.</a:t>
            </a:r>
            <a:endParaRPr/>
          </a:p>
        </p:txBody>
      </p:sp>
    </p:spTree>
    <p:extLst>
      <p:ext uri="{BB962C8B-B14F-4D97-AF65-F5344CB8AC3E}">
        <p14:creationId xmlns:p14="http://schemas.microsoft.com/office/powerpoint/2010/main" val="3248795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ca743dc565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ca743dc565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Regarding the acceptability of nightly survey, about 92% of participants reported “agree” or “strongly agree” that the nightly survey was acceptable to use, meeting our </a:t>
            </a:r>
            <a:r>
              <a:rPr lang="en" i="1" dirty="0">
                <a:solidFill>
                  <a:schemeClr val="dk1"/>
                </a:solidFill>
              </a:rPr>
              <a:t>a priori</a:t>
            </a:r>
            <a:r>
              <a:rPr lang="en" dirty="0">
                <a:solidFill>
                  <a:schemeClr val="dk1"/>
                </a:solidFill>
              </a:rPr>
              <a:t> specifications set at 80%.</a:t>
            </a:r>
            <a:endParaRPr dirty="0"/>
          </a:p>
        </p:txBody>
      </p:sp>
    </p:spTree>
    <p:extLst>
      <p:ext uri="{BB962C8B-B14F-4D97-AF65-F5344CB8AC3E}">
        <p14:creationId xmlns:p14="http://schemas.microsoft.com/office/powerpoint/2010/main" val="2655554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ca743dc565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ca743dc565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Needs title</a:t>
            </a:r>
            <a:endParaRPr dirty="0"/>
          </a:p>
        </p:txBody>
      </p:sp>
    </p:spTree>
    <p:extLst>
      <p:ext uri="{BB962C8B-B14F-4D97-AF65-F5344CB8AC3E}">
        <p14:creationId xmlns:p14="http://schemas.microsoft.com/office/powerpoint/2010/main" val="2645552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c23497699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c23497699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Two independent trained coders coded the interview questions and developed a coding scheme and identified key themes.</a:t>
            </a:r>
          </a:p>
          <a:p>
            <a:pPr marL="0" lvl="0" indent="0" algn="l" rtl="0">
              <a:spcBef>
                <a:spcPts val="0"/>
              </a:spcBef>
              <a:spcAft>
                <a:spcPts val="0"/>
              </a:spcAft>
              <a:buNone/>
            </a:pPr>
            <a:endParaRPr lang="en" dirty="0"/>
          </a:p>
          <a:p>
            <a:pPr marL="0" lvl="0" indent="0" algn="l" rtl="0">
              <a:spcBef>
                <a:spcPts val="0"/>
              </a:spcBef>
              <a:spcAft>
                <a:spcPts val="0"/>
              </a:spcAft>
              <a:buNone/>
            </a:pPr>
            <a:r>
              <a:rPr lang="en-US" dirty="0"/>
              <a:t>N</a:t>
            </a:r>
            <a:r>
              <a:rPr lang="en" dirty="0"/>
              <a:t>eeds separate title names (part 1, 2, 3, etc)</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bf01e470b1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bf01e470b1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1d491fb200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31d491fb200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Mobile health technologies provide a lot of opportunities for </a:t>
            </a:r>
            <a:r>
              <a:rPr lang="en">
                <a:solidFill>
                  <a:schemeClr val="dk1"/>
                </a:solidFill>
              </a:rPr>
              <a:t>data collection</a:t>
            </a:r>
            <a:r>
              <a:rPr lang="en"/>
              <a:t> </a:t>
            </a:r>
            <a:r>
              <a:rPr lang="en">
                <a:solidFill>
                  <a:schemeClr val="dk1"/>
                </a:solidFill>
              </a:rPr>
              <a:t>and </a:t>
            </a:r>
            <a:r>
              <a:rPr lang="en"/>
              <a:t>intervention in caregiving settings. </a:t>
            </a:r>
            <a:endParaRPr/>
          </a:p>
          <a:p>
            <a:pPr marL="0" lvl="0" indent="0" algn="l" rtl="0">
              <a:spcBef>
                <a:spcPts val="0"/>
              </a:spcBef>
              <a:spcAft>
                <a:spcPts val="0"/>
              </a:spcAft>
              <a:buNone/>
            </a:pPr>
            <a:endParaRPr/>
          </a:p>
          <a:p>
            <a:pPr marL="0" lvl="0" indent="0" algn="l" rtl="0">
              <a:spcBef>
                <a:spcPts val="0"/>
              </a:spcBef>
              <a:spcAft>
                <a:spcPts val="0"/>
              </a:spcAft>
              <a:buNone/>
            </a:pPr>
            <a:r>
              <a:rPr lang="en"/>
              <a:t>Dr. Sung Won Choi from the Michigan Medicine Pediatric Department, developed a mobile app-based intervention to enhance the well-being of both caregivers and patients.</a:t>
            </a:r>
            <a:r>
              <a:rPr lang="en" sz="1104">
                <a:solidFill>
                  <a:schemeClr val="dk1"/>
                </a:solidFill>
              </a:rPr>
              <a:t> </a:t>
            </a:r>
            <a:endParaRPr sz="1104">
              <a:solidFill>
                <a:schemeClr val="dk1"/>
              </a:solidFill>
            </a:endParaRPr>
          </a:p>
          <a:p>
            <a:pPr marL="0" lvl="0" indent="0" algn="l" rtl="0">
              <a:spcBef>
                <a:spcPts val="0"/>
              </a:spcBef>
              <a:spcAft>
                <a:spcPts val="0"/>
              </a:spcAft>
              <a:buNone/>
            </a:pPr>
            <a:endParaRPr sz="1104">
              <a:solidFill>
                <a:schemeClr val="dk1"/>
              </a:solidFill>
            </a:endParaRPr>
          </a:p>
          <a:p>
            <a:pPr marL="0" lvl="0" indent="0" algn="l" rtl="0">
              <a:lnSpc>
                <a:spcPct val="115000"/>
              </a:lnSpc>
              <a:spcBef>
                <a:spcPts val="1200"/>
              </a:spcBef>
              <a:spcAft>
                <a:spcPts val="0"/>
              </a:spcAft>
              <a:buSzPts val="1100"/>
              <a:buNone/>
            </a:pPr>
            <a:r>
              <a:rPr lang="en" sz="1104">
                <a:solidFill>
                  <a:schemeClr val="dk1"/>
                </a:solidFill>
              </a:rPr>
              <a:t>The app has been adopted by caregivers of various clinical population, eg.g individuals with spinal cord injury (SCI), Huntington’s disease (HD), and hematopoietic stem cell transplant (HCT). </a:t>
            </a:r>
            <a:endParaRPr sz="1104">
              <a:solidFill>
                <a:schemeClr val="dk1"/>
              </a:solidFill>
            </a:endParaRPr>
          </a:p>
          <a:p>
            <a:pPr marL="0" lvl="0" indent="0" algn="l" rtl="0">
              <a:lnSpc>
                <a:spcPct val="115000"/>
              </a:lnSpc>
              <a:spcBef>
                <a:spcPts val="1200"/>
              </a:spcBef>
              <a:spcAft>
                <a:spcPts val="0"/>
              </a:spcAft>
              <a:buSzPts val="1100"/>
              <a:buNone/>
            </a:pPr>
            <a:r>
              <a:rPr lang="en" sz="1104">
                <a:solidFill>
                  <a:schemeClr val="dk1"/>
                </a:solidFill>
              </a:rPr>
              <a:t>Studies support the app's feasibility and benefits. Caregivers found the app highly useful and easy to use;  well-being and health improved, and knowledge, skills, confidence, and engagement in managing care recipients' health increased.</a:t>
            </a:r>
            <a:endParaRPr sz="1104">
              <a:solidFill>
                <a:schemeClr val="dk1"/>
              </a:solidFill>
            </a:endParaRPr>
          </a:p>
          <a:p>
            <a:pPr marL="0" lvl="0" indent="0" algn="l" rtl="0">
              <a:spcBef>
                <a:spcPts val="12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SzPts val="1100"/>
              <a:buNone/>
            </a:pPr>
            <a:endParaRPr sz="1104">
              <a:solidFill>
                <a:schemeClr val="dk1"/>
              </a:solidFill>
            </a:endParaRPr>
          </a:p>
          <a:p>
            <a:pPr marL="0" lvl="0" indent="0" algn="l" rtl="0">
              <a:spcBef>
                <a:spcPts val="0"/>
              </a:spcBef>
              <a:spcAft>
                <a:spcPts val="0"/>
              </a:spcAft>
              <a:buNone/>
            </a:pPr>
            <a:endParaRPr/>
          </a:p>
          <a:p>
            <a:pPr marL="5266" marR="6946" lvl="0" indent="226175" algn="l" rtl="0">
              <a:lnSpc>
                <a:spcPct val="94335"/>
              </a:lnSpc>
              <a:spcBef>
                <a:spcPts val="34"/>
              </a:spcBef>
              <a:spcAft>
                <a:spcPts val="0"/>
              </a:spcAft>
              <a:buClr>
                <a:schemeClr val="dk1"/>
              </a:buClr>
              <a:buSzPts val="1100"/>
              <a:buFont typeface="Arial"/>
              <a:buNone/>
            </a:pPr>
            <a:endParaRPr/>
          </a:p>
        </p:txBody>
      </p:sp>
      <p:sp>
        <p:nvSpPr>
          <p:cNvPr id="64" name="Google Shape;64;g31d491fb200_0_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bf01e470b1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bf01e470b1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bf01e470b1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bf01e470b1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majority (n = 15) provided suggestions, which broadly fell into two categories: Notifications/reminder changes (e.g., more encouragement messages during the study period; clearer instructions for positive activities; onboarding videos for reference). Ability to add or customize activities (e.g., more individualized activities or tasks; embedding nightly survey questions into the app; allowing caregivers to monitor the PLWD’s Fitbit data within the app).</a:t>
            </a:r>
            <a:endParaRPr/>
          </a:p>
          <a:p>
            <a:pPr marL="0" lvl="0" indent="0" algn="l" rtl="0">
              <a:spcBef>
                <a:spcPts val="0"/>
              </a:spcBef>
              <a:spcAft>
                <a:spcPts val="0"/>
              </a:spcAft>
              <a:buNone/>
            </a:pPr>
            <a:r>
              <a:rPr lang="en"/>
              <a:t>Exercise, diet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bef6a869e3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bef6a869e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interview data showed that the majority of them engaged in the app for PA daily</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382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1d491fb20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1d491fb20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Nimilas and micda funding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1d491fb200_4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1d491fb200_4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4">
                <a:solidFill>
                  <a:schemeClr val="dk1"/>
                </a:solidFill>
              </a:rPr>
              <a:t>More specifically, the app offers a list of eight activities for caregivers to choose from, including Positive Piggy Bank Gratitude Journal Savoring Pleasant Activity Scheduling Random Acts of Kindness Signature Strengths Love Letter Engaging with Beauty. In some activities, participants are instructed to record their experiences by writing in an open-text textbox. In certain modules, they can upload a picture, encouraging them to appreciate both big and small positive moments in daily life.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1d491fb200_4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g31d491fb200_4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5266" marR="6946" lvl="0" indent="226175" algn="l" rtl="0">
              <a:lnSpc>
                <a:spcPct val="94335"/>
              </a:lnSpc>
              <a:spcBef>
                <a:spcPts val="34"/>
              </a:spcBef>
              <a:spcAft>
                <a:spcPts val="0"/>
              </a:spcAft>
              <a:buClr>
                <a:schemeClr val="dk1"/>
              </a:buClr>
              <a:buSzPts val="1100"/>
              <a:buFont typeface="Arial"/>
              <a:buNone/>
            </a:pPr>
            <a:endParaRPr dirty="0"/>
          </a:p>
        </p:txBody>
      </p:sp>
      <p:sp>
        <p:nvSpPr>
          <p:cNvPr id="81" name="Google Shape;81;g31d491fb200_4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1d491fb200_4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31d491fb200_4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6946" lvl="0" indent="0" algn="l" rtl="0">
              <a:lnSpc>
                <a:spcPct val="94335"/>
              </a:lnSpc>
              <a:spcBef>
                <a:spcPts val="34"/>
              </a:spcBef>
              <a:spcAft>
                <a:spcPts val="0"/>
              </a:spcAft>
              <a:buClr>
                <a:schemeClr val="dk1"/>
              </a:buClr>
              <a:buSzPts val="1100"/>
              <a:buFont typeface="Arial"/>
              <a:buNone/>
            </a:pPr>
            <a:r>
              <a:rPr lang="en"/>
              <a:t>The app has not been tested among dementia caregivers but has huge potential to be specifically developed for the dementia caregiving setting.</a:t>
            </a:r>
            <a:endParaRPr/>
          </a:p>
          <a:p>
            <a:pPr marL="5266" marR="6946" lvl="0" indent="0" algn="l" rtl="0">
              <a:lnSpc>
                <a:spcPct val="94335"/>
              </a:lnSpc>
              <a:spcBef>
                <a:spcPts val="34"/>
              </a:spcBef>
              <a:spcAft>
                <a:spcPts val="0"/>
              </a:spcAft>
              <a:buClr>
                <a:schemeClr val="dk1"/>
              </a:buClr>
              <a:buSzPts val="1100"/>
              <a:buFont typeface="Arial"/>
              <a:buNone/>
            </a:pPr>
            <a:endParaRPr/>
          </a:p>
          <a:p>
            <a:pPr marL="5266" marR="6946" lvl="0" indent="0" algn="l" rtl="0">
              <a:lnSpc>
                <a:spcPct val="94335"/>
              </a:lnSpc>
              <a:spcBef>
                <a:spcPts val="34"/>
              </a:spcBef>
              <a:spcAft>
                <a:spcPts val="0"/>
              </a:spcAft>
              <a:buClr>
                <a:schemeClr val="dk1"/>
              </a:buClr>
              <a:buSzPts val="1100"/>
              <a:buFont typeface="Arial"/>
              <a:buNone/>
            </a:pPr>
            <a:endParaRPr>
              <a:solidFill>
                <a:schemeClr val="dk1"/>
              </a:solidFill>
            </a:endParaRPr>
          </a:p>
          <a:p>
            <a:pPr marL="0" marR="6946" lvl="0" indent="0" algn="l" rtl="0">
              <a:lnSpc>
                <a:spcPct val="94335"/>
              </a:lnSpc>
              <a:spcBef>
                <a:spcPts val="34"/>
              </a:spcBef>
              <a:spcAft>
                <a:spcPts val="0"/>
              </a:spcAft>
              <a:buClr>
                <a:schemeClr val="dk1"/>
              </a:buClr>
              <a:buSzPts val="1100"/>
              <a:buFont typeface="Arial"/>
              <a:buNone/>
            </a:pPr>
            <a:endParaRPr/>
          </a:p>
        </p:txBody>
      </p:sp>
      <p:sp>
        <p:nvSpPr>
          <p:cNvPr id="89" name="Google Shape;89;g31d491fb200_4_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1d491fb200_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31d491fb200_1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749" marR="20447" lvl="0" indent="-433" algn="l" rtl="0">
              <a:lnSpc>
                <a:spcPct val="95419"/>
              </a:lnSpc>
              <a:spcBef>
                <a:spcPts val="163"/>
              </a:spcBef>
              <a:spcAft>
                <a:spcPts val="0"/>
              </a:spcAft>
              <a:buClr>
                <a:schemeClr val="dk1"/>
              </a:buClr>
              <a:buSzPts val="1100"/>
              <a:buFont typeface="Arial"/>
              <a:buNone/>
            </a:pPr>
            <a:endParaRPr/>
          </a:p>
        </p:txBody>
      </p:sp>
      <p:sp>
        <p:nvSpPr>
          <p:cNvPr id="98" name="Google Shape;98;g31d491fb200_1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1d491fb200_1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g31d491fb200_1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749" marR="20447" lvl="0" indent="-433" algn="l" rtl="0">
              <a:lnSpc>
                <a:spcPct val="95419"/>
              </a:lnSpc>
              <a:spcBef>
                <a:spcPts val="163"/>
              </a:spcBef>
              <a:spcAft>
                <a:spcPts val="0"/>
              </a:spcAft>
              <a:buSzPts val="1100"/>
              <a:buNone/>
            </a:pPr>
            <a:r>
              <a:rPr lang="en" sz="1104">
                <a:solidFill>
                  <a:schemeClr val="dk1"/>
                </a:solidFill>
              </a:rPr>
              <a:t>Caregivers were asked to download and use the app for two weeks. </a:t>
            </a:r>
            <a:endParaRPr sz="1104">
              <a:solidFill>
                <a:schemeClr val="dk1"/>
              </a:solidFill>
            </a:endParaRPr>
          </a:p>
          <a:p>
            <a:pPr marL="0" marR="6946" lvl="0" indent="0" algn="l" rtl="0">
              <a:lnSpc>
                <a:spcPct val="94335"/>
              </a:lnSpc>
              <a:spcBef>
                <a:spcPts val="34"/>
              </a:spcBef>
              <a:spcAft>
                <a:spcPts val="0"/>
              </a:spcAft>
              <a:buSzPts val="1100"/>
              <a:buNone/>
            </a:pPr>
            <a:endParaRPr sz="1104">
              <a:solidFill>
                <a:schemeClr val="dk1"/>
              </a:solidFill>
            </a:endParaRPr>
          </a:p>
          <a:p>
            <a:pPr marL="0" marR="6946" lvl="0" indent="0" algn="l" rtl="0">
              <a:lnSpc>
                <a:spcPct val="94335"/>
              </a:lnSpc>
              <a:spcBef>
                <a:spcPts val="34"/>
              </a:spcBef>
              <a:spcAft>
                <a:spcPts val="0"/>
              </a:spcAft>
              <a:buSzPts val="1100"/>
              <a:buNone/>
            </a:pPr>
            <a:r>
              <a:rPr lang="en" sz="1104">
                <a:solidFill>
                  <a:schemeClr val="dk1"/>
                </a:solidFill>
              </a:rPr>
              <a:t>Each night, caregivers completed a mobile survey regarding their own and care recipient well-being.</a:t>
            </a:r>
            <a:endParaRPr sz="1104">
              <a:solidFill>
                <a:schemeClr val="dk1"/>
              </a:solidFill>
            </a:endParaRPr>
          </a:p>
          <a:p>
            <a:pPr marL="0" marR="6946" lvl="0" indent="0" algn="l" rtl="0">
              <a:lnSpc>
                <a:spcPct val="94335"/>
              </a:lnSpc>
              <a:spcBef>
                <a:spcPts val="34"/>
              </a:spcBef>
              <a:spcAft>
                <a:spcPts val="0"/>
              </a:spcAft>
              <a:buSzPts val="1100"/>
              <a:buNone/>
            </a:pPr>
            <a:endParaRPr sz="1104">
              <a:solidFill>
                <a:schemeClr val="dk1"/>
              </a:solidFill>
            </a:endParaRPr>
          </a:p>
          <a:p>
            <a:pPr marL="0" marR="6946" lvl="0" indent="0" algn="l" rtl="0">
              <a:lnSpc>
                <a:spcPct val="94335"/>
              </a:lnSpc>
              <a:spcBef>
                <a:spcPts val="34"/>
              </a:spcBef>
              <a:spcAft>
                <a:spcPts val="0"/>
              </a:spcAft>
              <a:buSzPts val="1100"/>
              <a:buNone/>
            </a:pPr>
            <a:r>
              <a:rPr lang="en" sz="1104">
                <a:solidFill>
                  <a:schemeClr val="dk1"/>
                </a:solidFill>
              </a:rPr>
              <a:t>During these 2 weeks, both the caregiver and care recipient wore Fitbit® Charge 5 devices to measure heart rate, sleep, and physical activity.</a:t>
            </a:r>
            <a:endParaRPr/>
          </a:p>
        </p:txBody>
      </p:sp>
      <p:sp>
        <p:nvSpPr>
          <p:cNvPr id="109" name="Google Shape;109;g31d491fb200_1_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bef6a869e3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bef6a869e3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Using standardized and validated survey questions.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1d491fb200_4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31d491fb200_4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749" marR="20447" lvl="0" indent="-433" algn="l" rtl="0">
              <a:lnSpc>
                <a:spcPct val="95419"/>
              </a:lnSpc>
              <a:spcBef>
                <a:spcPts val="163"/>
              </a:spcBef>
              <a:spcAft>
                <a:spcPts val="0"/>
              </a:spcAft>
              <a:buClr>
                <a:schemeClr val="dk1"/>
              </a:buClr>
              <a:buSzPts val="1100"/>
              <a:buFont typeface="Arial"/>
              <a:buNone/>
            </a:pPr>
            <a:r>
              <a:rPr lang="en" sz="1104">
                <a:solidFill>
                  <a:schemeClr val="dk1"/>
                </a:solidFill>
              </a:rPr>
              <a:t> Finally, we conducted in-depth interviews with  dementia caregivers regarding the app and gather feedback/suggestions for making improvement to the app.</a:t>
            </a:r>
            <a:endParaRPr/>
          </a:p>
        </p:txBody>
      </p:sp>
      <p:sp>
        <p:nvSpPr>
          <p:cNvPr id="129" name="Google Shape;129;g31d491fb200_4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3436487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Slide 1">
  <p:cSld name="Content Slide 1">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1143000" y="266331"/>
            <a:ext cx="6858000" cy="648000"/>
          </a:xfrm>
          <a:prstGeom prst="rect">
            <a:avLst/>
          </a:prstGeom>
          <a:noFill/>
          <a:ln>
            <a:noFill/>
          </a:ln>
        </p:spPr>
        <p:txBody>
          <a:bodyPr spcFirstLastPara="1" wrap="square" lIns="68575" tIns="34275" rIns="68575" bIns="34275" anchor="b" anchorCtr="0">
            <a:normAutofit/>
          </a:bodyPr>
          <a:lstStyle>
            <a:lvl1pPr marR="0" lvl="0" algn="l">
              <a:lnSpc>
                <a:spcPct val="90000"/>
              </a:lnSpc>
              <a:spcBef>
                <a:spcPts val="0"/>
              </a:spcBef>
              <a:spcAft>
                <a:spcPts val="0"/>
              </a:spcAft>
              <a:buClr>
                <a:srgbClr val="00274C"/>
              </a:buClr>
              <a:buSzPts val="3600"/>
              <a:buFont typeface="Calibri"/>
              <a:buNone/>
              <a:defRPr sz="3600" b="1" i="0" u="none" strike="noStrike" cap="none">
                <a:solidFill>
                  <a:srgbClr val="00274C"/>
                </a:solidFill>
                <a:latin typeface="Calibri"/>
                <a:ea typeface="Calibri"/>
                <a:cs typeface="Calibri"/>
                <a:sym typeface="Calibri"/>
              </a:defRPr>
            </a:lvl1pPr>
            <a:lvl2pPr lvl="1">
              <a:spcBef>
                <a:spcPts val="0"/>
              </a:spcBef>
              <a:spcAft>
                <a:spcPts val="0"/>
              </a:spcAft>
              <a:buSzPts val="2800"/>
              <a:buNone/>
              <a:defRPr sz="1400"/>
            </a:lvl2pPr>
            <a:lvl3pPr lvl="2">
              <a:spcBef>
                <a:spcPts val="0"/>
              </a:spcBef>
              <a:spcAft>
                <a:spcPts val="0"/>
              </a:spcAft>
              <a:buSzPts val="2800"/>
              <a:buNone/>
              <a:defRPr sz="1400"/>
            </a:lvl3pPr>
            <a:lvl4pPr lvl="3">
              <a:spcBef>
                <a:spcPts val="0"/>
              </a:spcBef>
              <a:spcAft>
                <a:spcPts val="0"/>
              </a:spcAft>
              <a:buSzPts val="2800"/>
              <a:buNone/>
              <a:defRPr sz="1400"/>
            </a:lvl4pPr>
            <a:lvl5pPr lvl="4">
              <a:spcBef>
                <a:spcPts val="0"/>
              </a:spcBef>
              <a:spcAft>
                <a:spcPts val="0"/>
              </a:spcAft>
              <a:buSzPts val="2800"/>
              <a:buNone/>
              <a:defRPr sz="1400"/>
            </a:lvl5pPr>
            <a:lvl6pPr lvl="5">
              <a:spcBef>
                <a:spcPts val="0"/>
              </a:spcBef>
              <a:spcAft>
                <a:spcPts val="0"/>
              </a:spcAft>
              <a:buSzPts val="2800"/>
              <a:buNone/>
              <a:defRPr sz="1400"/>
            </a:lvl6pPr>
            <a:lvl7pPr lvl="6">
              <a:spcBef>
                <a:spcPts val="0"/>
              </a:spcBef>
              <a:spcAft>
                <a:spcPts val="0"/>
              </a:spcAft>
              <a:buSzPts val="2800"/>
              <a:buNone/>
              <a:defRPr sz="1400"/>
            </a:lvl7pPr>
            <a:lvl8pPr lvl="7">
              <a:spcBef>
                <a:spcPts val="0"/>
              </a:spcBef>
              <a:spcAft>
                <a:spcPts val="0"/>
              </a:spcAft>
              <a:buSzPts val="2800"/>
              <a:buNone/>
              <a:defRPr sz="1400"/>
            </a:lvl8pPr>
            <a:lvl9pPr lvl="8">
              <a:spcBef>
                <a:spcPts val="0"/>
              </a:spcBef>
              <a:spcAft>
                <a:spcPts val="0"/>
              </a:spcAft>
              <a:buSzPts val="2800"/>
              <a:buNone/>
              <a:defRPr sz="1400"/>
            </a:lvl9pPr>
          </a:lstStyle>
          <a:p>
            <a:endParaRPr/>
          </a:p>
        </p:txBody>
      </p:sp>
      <p:sp>
        <p:nvSpPr>
          <p:cNvPr id="52" name="Google Shape;52;p13"/>
          <p:cNvSpPr txBox="1">
            <a:spLocks noGrp="1"/>
          </p:cNvSpPr>
          <p:nvPr>
            <p:ph type="subTitle" idx="1"/>
          </p:nvPr>
        </p:nvSpPr>
        <p:spPr>
          <a:xfrm>
            <a:off x="1143000" y="1156507"/>
            <a:ext cx="6858000" cy="3447000"/>
          </a:xfrm>
          <a:prstGeom prst="rect">
            <a:avLst/>
          </a:prstGeom>
          <a:noFill/>
          <a:ln>
            <a:noFill/>
          </a:ln>
        </p:spPr>
        <p:txBody>
          <a:bodyPr spcFirstLastPara="1" wrap="square" lIns="68575" tIns="34275" rIns="68575" bIns="34275" anchor="t" anchorCtr="0">
            <a:normAutofit/>
          </a:bodyPr>
          <a:lstStyle>
            <a:lvl1pPr marR="0" lvl="0" algn="l">
              <a:lnSpc>
                <a:spcPct val="90000"/>
              </a:lnSpc>
              <a:spcBef>
                <a:spcPts val="8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1pPr>
            <a:lvl2pPr marR="0" lvl="1" algn="ctr">
              <a:lnSpc>
                <a:spcPct val="90000"/>
              </a:lnSpc>
              <a:spcBef>
                <a:spcPts val="12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a:lnSpc>
                <a:spcPct val="90000"/>
              </a:lnSpc>
              <a:spcBef>
                <a:spcPts val="12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R="0" lvl="3" algn="ctr">
              <a:lnSpc>
                <a:spcPct val="90000"/>
              </a:lnSpc>
              <a:spcBef>
                <a:spcPts val="1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a:lnSpc>
                <a:spcPct val="90000"/>
              </a:lnSpc>
              <a:spcBef>
                <a:spcPts val="1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a:lnSpc>
                <a:spcPct val="90000"/>
              </a:lnSpc>
              <a:spcBef>
                <a:spcPts val="1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a:lnSpc>
                <a:spcPct val="90000"/>
              </a:lnSpc>
              <a:spcBef>
                <a:spcPts val="1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a:lnSpc>
                <a:spcPct val="90000"/>
              </a:lnSpc>
              <a:spcBef>
                <a:spcPts val="1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a:lnSpc>
                <a:spcPct val="90000"/>
              </a:lnSpc>
              <a:spcBef>
                <a:spcPts val="1200"/>
              </a:spcBef>
              <a:spcAft>
                <a:spcPts val="120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0" y="996525"/>
            <a:ext cx="9144000" cy="17907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3000"/>
              <a:buFont typeface="Play"/>
              <a:buNone/>
            </a:pPr>
            <a:r>
              <a:rPr lang="en" sz="3000" b="1" dirty="0"/>
              <a:t>Positive Activities and Well-being among Dementia Care Dyads: A Pilot Test of a Scalable Positive Activity Mhealth App </a:t>
            </a:r>
            <a:endParaRPr sz="2700" dirty="0">
              <a:latin typeface="Arial"/>
              <a:ea typeface="Arial"/>
              <a:cs typeface="Arial"/>
              <a:sym typeface="Arial"/>
            </a:endParaRPr>
          </a:p>
        </p:txBody>
      </p:sp>
      <p:sp>
        <p:nvSpPr>
          <p:cNvPr id="58" name="Google Shape;58;p14"/>
          <p:cNvSpPr txBox="1">
            <a:spLocks noGrp="1"/>
          </p:cNvSpPr>
          <p:nvPr>
            <p:ph type="subTitle" idx="1"/>
          </p:nvPr>
        </p:nvSpPr>
        <p:spPr>
          <a:xfrm>
            <a:off x="286650" y="3442450"/>
            <a:ext cx="8906700" cy="1241700"/>
          </a:xfrm>
          <a:prstGeom prst="rect">
            <a:avLst/>
          </a:prstGeom>
          <a:noFill/>
          <a:ln>
            <a:noFill/>
          </a:ln>
        </p:spPr>
        <p:txBody>
          <a:bodyPr spcFirstLastPara="1" wrap="square" lIns="68575" tIns="34275" rIns="68575" bIns="34275" anchor="t" anchorCtr="0">
            <a:normAutofit fontScale="92500" lnSpcReduction="10000"/>
          </a:bodyPr>
          <a:lstStyle/>
          <a:p>
            <a:pPr marL="0" lvl="0" indent="0" algn="l">
              <a:buClr>
                <a:srgbClr val="1F5C99"/>
              </a:buClr>
              <a:buSzPct val="64285"/>
            </a:pPr>
            <a:r>
              <a:rPr lang="en" dirty="0">
                <a:solidFill>
                  <a:srgbClr val="1F5C99"/>
                </a:solidFill>
              </a:rPr>
              <a:t>Yee To Ng, Kira Birditt, </a:t>
            </a:r>
            <a:r>
              <a:rPr lang="en-US" dirty="0">
                <a:solidFill>
                  <a:srgbClr val="1F5C99"/>
                </a:solidFill>
              </a:rPr>
              <a:t>Angela </a:t>
            </a:r>
            <a:r>
              <a:rPr lang="en-US" dirty="0" err="1">
                <a:solidFill>
                  <a:srgbClr val="1F5C99"/>
                </a:solidFill>
              </a:rPr>
              <a:t>Turkelson</a:t>
            </a:r>
            <a:r>
              <a:rPr lang="en-US" dirty="0">
                <a:solidFill>
                  <a:srgbClr val="1F5C99"/>
                </a:solidFill>
              </a:rPr>
              <a:t>, </a:t>
            </a:r>
            <a:r>
              <a:rPr lang="en" dirty="0">
                <a:solidFill>
                  <a:srgbClr val="1F5C99"/>
                </a:solidFill>
              </a:rPr>
              <a:t>Sung Won Choi, Noelle Carlozzi, &amp; Lizbeth Benson</a:t>
            </a:r>
            <a:endParaRPr dirty="0"/>
          </a:p>
          <a:p>
            <a:pPr marL="0" lvl="0" indent="0" algn="l" rtl="0">
              <a:lnSpc>
                <a:spcPct val="100000"/>
              </a:lnSpc>
              <a:spcBef>
                <a:spcPts val="800"/>
              </a:spcBef>
              <a:spcAft>
                <a:spcPts val="0"/>
              </a:spcAft>
              <a:buClr>
                <a:srgbClr val="1F5C99"/>
              </a:buClr>
              <a:buSzPct val="64285"/>
              <a:buNone/>
            </a:pPr>
            <a:r>
              <a:rPr lang="en" b="1" dirty="0">
                <a:solidFill>
                  <a:srgbClr val="1F5C99"/>
                </a:solidFill>
              </a:rPr>
              <a:t>University of Michigan </a:t>
            </a:r>
            <a:endParaRPr b="1" dirty="0"/>
          </a:p>
          <a:p>
            <a:pPr marL="0" lvl="0" indent="0" algn="l" rtl="0">
              <a:lnSpc>
                <a:spcPct val="70000"/>
              </a:lnSpc>
              <a:spcBef>
                <a:spcPts val="800"/>
              </a:spcBef>
              <a:spcAft>
                <a:spcPts val="0"/>
              </a:spcAft>
              <a:buClr>
                <a:srgbClr val="1F5C99"/>
              </a:buClr>
              <a:buSzPct val="64285"/>
              <a:buNone/>
            </a:pPr>
            <a:endParaRPr dirty="0"/>
          </a:p>
        </p:txBody>
      </p:sp>
      <p:sp>
        <p:nvSpPr>
          <p:cNvPr id="59" name="Google Shape;59;p14">
            <a:extLst>
              <a:ext uri="{C183D7F6-B498-43B3-948B-1728B52AA6E4}">
                <adec:decorative xmlns:adec="http://schemas.microsoft.com/office/drawing/2017/decorative" val="1"/>
              </a:ext>
            </a:extLst>
          </p:cNvPr>
          <p:cNvSpPr/>
          <p:nvPr/>
        </p:nvSpPr>
        <p:spPr>
          <a:xfrm>
            <a:off x="0" y="2923223"/>
            <a:ext cx="9144000" cy="51600"/>
          </a:xfrm>
          <a:prstGeom prst="rect">
            <a:avLst/>
          </a:prstGeom>
          <a:solidFill>
            <a:srgbClr val="FDEC6F"/>
          </a:solidFill>
          <a:ln w="19050" cap="flat" cmpd="sng">
            <a:solidFill>
              <a:srgbClr val="FDEC6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5" name="Google Shape;131;p22">
            <a:extLst>
              <a:ext uri="{FF2B5EF4-FFF2-40B4-BE49-F238E27FC236}">
                <a16:creationId xmlns:a16="http://schemas.microsoft.com/office/drawing/2014/main" id="{EB906638-ECF5-FE3B-B137-F70F9C61BB0A}"/>
              </a:ext>
            </a:extLst>
          </p:cNvPr>
          <p:cNvSpPr txBox="1">
            <a:spLocks noGrp="1"/>
          </p:cNvSpPr>
          <p:nvPr>
            <p:ph type="title" idx="4294967295"/>
          </p:nvPr>
        </p:nvSpPr>
        <p:spPr>
          <a:xfrm>
            <a:off x="285750" y="315316"/>
            <a:ext cx="6858000" cy="6480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b"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274C"/>
              </a:buClr>
              <a:buSzPts val="3600"/>
              <a:buFont typeface="Calibri"/>
              <a:buNone/>
              <a:defRPr sz="3600" b="1" i="0" u="none" strike="noStrike" cap="none">
                <a:solidFill>
                  <a:srgbClr val="00274C"/>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274C"/>
              </a:buClr>
              <a:buSzPts val="3600"/>
              <a:buFont typeface="Calibri"/>
              <a:buNone/>
              <a:tabLst/>
              <a:defRPr/>
            </a:pPr>
            <a:r>
              <a:rPr kumimoji="0" lang="en-US" sz="3600" b="1" i="0" u="none" strike="noStrike" kern="0" cap="none" spc="0" normalizeH="0" baseline="0" noProof="0" dirty="0">
                <a:ln>
                  <a:noFill/>
                </a:ln>
                <a:solidFill>
                  <a:srgbClr val="00274C"/>
                </a:solidFill>
                <a:effectLst/>
                <a:uLnTx/>
                <a:uFillTx/>
                <a:latin typeface="Calibri"/>
                <a:ea typeface="Calibri"/>
                <a:cs typeface="Calibri"/>
                <a:sym typeface="Calibri"/>
              </a:rPr>
              <a:t>Study Aims Overview: Aim 1</a:t>
            </a:r>
          </a:p>
        </p:txBody>
      </p:sp>
      <p:sp>
        <p:nvSpPr>
          <p:cNvPr id="139" name="Google Shape;139;p23"/>
          <p:cNvSpPr txBox="1"/>
          <p:nvPr/>
        </p:nvSpPr>
        <p:spPr>
          <a:xfrm>
            <a:off x="198750" y="1119125"/>
            <a:ext cx="8746500" cy="152808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600" b="1" dirty="0">
                <a:solidFill>
                  <a:schemeClr val="dk1"/>
                </a:solidFill>
                <a:latin typeface="Calibri"/>
                <a:ea typeface="Calibri"/>
                <a:cs typeface="Calibri"/>
                <a:sym typeface="Calibri"/>
              </a:rPr>
              <a:t>Aim 1</a:t>
            </a:r>
            <a:r>
              <a:rPr lang="en" sz="2600" dirty="0">
                <a:solidFill>
                  <a:schemeClr val="dk1"/>
                </a:solidFill>
                <a:latin typeface="Calibri"/>
                <a:ea typeface="Calibri"/>
                <a:cs typeface="Calibri"/>
                <a:sym typeface="Calibri"/>
              </a:rPr>
              <a:t>: Assess positive activity engagement (via the Roadmap app)</a:t>
            </a:r>
          </a:p>
          <a:p>
            <a:pPr marL="0" lvl="0" indent="0" algn="l" rtl="0">
              <a:lnSpc>
                <a:spcPct val="90000"/>
              </a:lnSpc>
              <a:spcBef>
                <a:spcPts val="0"/>
              </a:spcBef>
              <a:spcAft>
                <a:spcPts val="0"/>
              </a:spcAft>
              <a:buNone/>
            </a:pPr>
            <a:r>
              <a:rPr lang="en" sz="2600" dirty="0">
                <a:solidFill>
                  <a:schemeClr val="dk1"/>
                </a:solidFill>
                <a:latin typeface="Calibri"/>
                <a:ea typeface="Calibri"/>
                <a:cs typeface="Calibri"/>
                <a:sym typeface="Calibri"/>
              </a:rPr>
              <a:t> </a:t>
            </a:r>
          </a:p>
          <a:p>
            <a:pPr marL="0" lvl="0" indent="0" algn="l" rtl="0">
              <a:lnSpc>
                <a:spcPct val="90000"/>
              </a:lnSpc>
              <a:spcBef>
                <a:spcPts val="0"/>
              </a:spcBef>
              <a:spcAft>
                <a:spcPts val="0"/>
              </a:spcAft>
              <a:buNone/>
            </a:pPr>
            <a:endParaRPr sz="1900" dirty="0">
              <a:solidFill>
                <a:schemeClr val="dk1"/>
              </a:solidFill>
              <a:latin typeface="Calibri"/>
              <a:ea typeface="Calibri"/>
              <a:cs typeface="Calibri"/>
              <a:sym typeface="Calibri"/>
            </a:endParaRPr>
          </a:p>
        </p:txBody>
      </p:sp>
      <p:sp>
        <p:nvSpPr>
          <p:cNvPr id="7" name="TextBox 6">
            <a:extLst>
              <a:ext uri="{FF2B5EF4-FFF2-40B4-BE49-F238E27FC236}">
                <a16:creationId xmlns:a16="http://schemas.microsoft.com/office/drawing/2014/main" id="{9060E502-EE66-698B-81BF-C93DC9A5D52C}"/>
              </a:ext>
              <a:ext uri="{C183D7F6-B498-43B3-948B-1728B52AA6E4}">
                <adec:decorative xmlns:adec="http://schemas.microsoft.com/office/drawing/2017/decorative" val="1"/>
              </a:ext>
            </a:extLst>
          </p:cNvPr>
          <p:cNvSpPr txBox="1"/>
          <p:nvPr/>
        </p:nvSpPr>
        <p:spPr>
          <a:xfrm>
            <a:off x="198749" y="2014544"/>
            <a:ext cx="8746499" cy="2252924"/>
          </a:xfrm>
          <a:prstGeom prst="rect">
            <a:avLst/>
          </a:prstGeom>
          <a:noFill/>
        </p:spPr>
        <p:txBody>
          <a:bodyPr wrap="square">
            <a:spAutoFit/>
          </a:bodyPr>
          <a:lstStyle/>
          <a:p>
            <a:pPr marL="0" lvl="0" indent="0" algn="l" rtl="0">
              <a:lnSpc>
                <a:spcPct val="90000"/>
              </a:lnSpc>
              <a:spcBef>
                <a:spcPts val="0"/>
              </a:spcBef>
              <a:spcAft>
                <a:spcPts val="0"/>
              </a:spcAft>
              <a:buNone/>
            </a:pPr>
            <a:r>
              <a:rPr lang="en-US" sz="2600" b="1" dirty="0">
                <a:solidFill>
                  <a:schemeClr val="bg1">
                    <a:lumMod val="95000"/>
                  </a:schemeClr>
                </a:solidFill>
                <a:latin typeface="Calibri"/>
                <a:ea typeface="Calibri"/>
                <a:cs typeface="Calibri"/>
                <a:sym typeface="Calibri"/>
              </a:rPr>
              <a:t>Aim 2</a:t>
            </a:r>
            <a:r>
              <a:rPr lang="en-US" sz="2600" dirty="0">
                <a:solidFill>
                  <a:schemeClr val="bg1">
                    <a:lumMod val="95000"/>
                  </a:schemeClr>
                </a:solidFill>
                <a:latin typeface="Calibri"/>
                <a:ea typeface="Calibri"/>
                <a:cs typeface="Calibri"/>
                <a:sym typeface="Calibri"/>
              </a:rPr>
              <a:t>: Examine the feasibility and acceptability of the Roadmap app (and other study components) among dementia caregivers &amp; study compliance</a:t>
            </a:r>
          </a:p>
          <a:p>
            <a:pPr marL="0" lvl="0" indent="0" algn="l" rtl="0">
              <a:lnSpc>
                <a:spcPct val="90000"/>
              </a:lnSpc>
              <a:spcBef>
                <a:spcPts val="0"/>
              </a:spcBef>
              <a:spcAft>
                <a:spcPts val="0"/>
              </a:spcAft>
              <a:buNone/>
            </a:pPr>
            <a:endParaRPr lang="en-US" sz="2600" dirty="0">
              <a:solidFill>
                <a:schemeClr val="bg1">
                  <a:lumMod val="95000"/>
                </a:schemeClr>
              </a:solidFill>
              <a:latin typeface="Calibri"/>
              <a:ea typeface="Calibri"/>
              <a:cs typeface="Calibri"/>
              <a:sym typeface="Calibri"/>
            </a:endParaRPr>
          </a:p>
          <a:p>
            <a:pPr marL="0" lvl="0" indent="0" algn="l" rtl="0">
              <a:lnSpc>
                <a:spcPct val="90000"/>
              </a:lnSpc>
              <a:spcBef>
                <a:spcPts val="0"/>
              </a:spcBef>
              <a:spcAft>
                <a:spcPts val="0"/>
              </a:spcAft>
              <a:buNone/>
            </a:pPr>
            <a:r>
              <a:rPr lang="en-US" sz="2600" b="1" dirty="0">
                <a:solidFill>
                  <a:schemeClr val="bg1">
                    <a:lumMod val="95000"/>
                  </a:schemeClr>
                </a:solidFill>
                <a:latin typeface="Calibri"/>
                <a:ea typeface="Calibri"/>
                <a:cs typeface="Calibri"/>
                <a:sym typeface="Calibri"/>
              </a:rPr>
              <a:t>Aim 3: </a:t>
            </a:r>
            <a:r>
              <a:rPr lang="en-US" sz="2600" dirty="0">
                <a:solidFill>
                  <a:schemeClr val="bg1">
                    <a:lumMod val="95000"/>
                  </a:schemeClr>
                </a:solidFill>
                <a:latin typeface="Calibri"/>
                <a:ea typeface="Calibri"/>
                <a:cs typeface="Calibri"/>
                <a:sym typeface="Calibri"/>
              </a:rPr>
              <a:t>Adapt the Roadmap app based on participant feedback for use in larger studies of dementia caregiver well-being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ctrTitle"/>
          </p:nvPr>
        </p:nvSpPr>
        <p:spPr>
          <a:xfrm>
            <a:off x="305650" y="286931"/>
            <a:ext cx="6858000" cy="6480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Results- Aim 1 (1 of 2)</a:t>
            </a:r>
            <a:endParaRPr dirty="0"/>
          </a:p>
        </p:txBody>
      </p:sp>
      <p:graphicFrame>
        <p:nvGraphicFramePr>
          <p:cNvPr id="2" name="Table 1" descr="Summary table">
            <a:extLst>
              <a:ext uri="{FF2B5EF4-FFF2-40B4-BE49-F238E27FC236}">
                <a16:creationId xmlns:a16="http://schemas.microsoft.com/office/drawing/2014/main" id="{47E71468-41A6-0801-3AA9-34E1DA1C699F}"/>
              </a:ext>
            </a:extLst>
          </p:cNvPr>
          <p:cNvGraphicFramePr>
            <a:graphicFrameLocks noGrp="1"/>
          </p:cNvGraphicFramePr>
          <p:nvPr>
            <p:extLst>
              <p:ext uri="{D42A27DB-BD31-4B8C-83A1-F6EECF244321}">
                <p14:modId xmlns:p14="http://schemas.microsoft.com/office/powerpoint/2010/main" val="4229918640"/>
              </p:ext>
            </p:extLst>
          </p:nvPr>
        </p:nvGraphicFramePr>
        <p:xfrm>
          <a:off x="179095" y="2015490"/>
          <a:ext cx="8785810" cy="1112520"/>
        </p:xfrm>
        <a:graphic>
          <a:graphicData uri="http://schemas.openxmlformats.org/drawingml/2006/table">
            <a:tbl>
              <a:tblPr firstRow="1" bandRow="1">
                <a:tableStyleId>{294A6B73-723B-4BC5-A933-0019472E18A3}</a:tableStyleId>
              </a:tblPr>
              <a:tblGrid>
                <a:gridCol w="5916707">
                  <a:extLst>
                    <a:ext uri="{9D8B030D-6E8A-4147-A177-3AD203B41FA5}">
                      <a16:colId xmlns:a16="http://schemas.microsoft.com/office/drawing/2014/main" val="1627286880"/>
                    </a:ext>
                  </a:extLst>
                </a:gridCol>
                <a:gridCol w="783771">
                  <a:extLst>
                    <a:ext uri="{9D8B030D-6E8A-4147-A177-3AD203B41FA5}">
                      <a16:colId xmlns:a16="http://schemas.microsoft.com/office/drawing/2014/main" val="1352796230"/>
                    </a:ext>
                  </a:extLst>
                </a:gridCol>
                <a:gridCol w="653143">
                  <a:extLst>
                    <a:ext uri="{9D8B030D-6E8A-4147-A177-3AD203B41FA5}">
                      <a16:colId xmlns:a16="http://schemas.microsoft.com/office/drawing/2014/main" val="1228044813"/>
                    </a:ext>
                  </a:extLst>
                </a:gridCol>
                <a:gridCol w="691563">
                  <a:extLst>
                    <a:ext uri="{9D8B030D-6E8A-4147-A177-3AD203B41FA5}">
                      <a16:colId xmlns:a16="http://schemas.microsoft.com/office/drawing/2014/main" val="2140672280"/>
                    </a:ext>
                  </a:extLst>
                </a:gridCol>
                <a:gridCol w="740626">
                  <a:extLst>
                    <a:ext uri="{9D8B030D-6E8A-4147-A177-3AD203B41FA5}">
                      <a16:colId xmlns:a16="http://schemas.microsoft.com/office/drawing/2014/main" val="3739289100"/>
                    </a:ext>
                  </a:extLst>
                </a:gridCol>
              </a:tblGrid>
              <a:tr h="370840">
                <a:tc>
                  <a:txBody>
                    <a:bodyPr/>
                    <a:lstStyle/>
                    <a:p>
                      <a:endParaRPr lang="en-US" dirty="0"/>
                    </a:p>
                  </a:txBody>
                  <a:tcPr>
                    <a:solidFill>
                      <a:srgbClr val="3078BA"/>
                    </a:solidFill>
                  </a:tcPr>
                </a:tc>
                <a:tc>
                  <a:txBody>
                    <a:bodyPr/>
                    <a:lstStyle/>
                    <a:p>
                      <a:r>
                        <a:rPr lang="en-US" dirty="0">
                          <a:solidFill>
                            <a:schemeClr val="bg1"/>
                          </a:solidFill>
                        </a:rPr>
                        <a:t>Mean</a:t>
                      </a:r>
                    </a:p>
                  </a:txBody>
                  <a:tcPr>
                    <a:solidFill>
                      <a:srgbClr val="3078BA"/>
                    </a:solidFill>
                  </a:tcPr>
                </a:tc>
                <a:tc>
                  <a:txBody>
                    <a:bodyPr/>
                    <a:lstStyle/>
                    <a:p>
                      <a:r>
                        <a:rPr lang="en-US" dirty="0">
                          <a:solidFill>
                            <a:schemeClr val="bg1"/>
                          </a:solidFill>
                        </a:rPr>
                        <a:t>SD</a:t>
                      </a:r>
                    </a:p>
                  </a:txBody>
                  <a:tcPr>
                    <a:solidFill>
                      <a:srgbClr val="3078BA"/>
                    </a:solidFill>
                  </a:tcPr>
                </a:tc>
                <a:tc>
                  <a:txBody>
                    <a:bodyPr/>
                    <a:lstStyle/>
                    <a:p>
                      <a:r>
                        <a:rPr lang="en-US" dirty="0">
                          <a:solidFill>
                            <a:schemeClr val="bg1"/>
                          </a:solidFill>
                        </a:rPr>
                        <a:t>Min.</a:t>
                      </a:r>
                    </a:p>
                  </a:txBody>
                  <a:tcPr>
                    <a:solidFill>
                      <a:srgbClr val="3078BA"/>
                    </a:solidFill>
                  </a:tcPr>
                </a:tc>
                <a:tc>
                  <a:txBody>
                    <a:bodyPr/>
                    <a:lstStyle/>
                    <a:p>
                      <a:r>
                        <a:rPr lang="en-US" dirty="0">
                          <a:solidFill>
                            <a:schemeClr val="bg1"/>
                          </a:solidFill>
                        </a:rPr>
                        <a:t>Max.</a:t>
                      </a:r>
                    </a:p>
                  </a:txBody>
                  <a:tcPr>
                    <a:solidFill>
                      <a:srgbClr val="3078BA"/>
                    </a:solidFill>
                  </a:tcPr>
                </a:tc>
                <a:extLst>
                  <a:ext uri="{0D108BD9-81ED-4DB2-BD59-A6C34878D82A}">
                    <a16:rowId xmlns:a16="http://schemas.microsoft.com/office/drawing/2014/main" val="1890666839"/>
                  </a:ext>
                </a:extLst>
              </a:tr>
              <a:tr h="370840">
                <a:tc>
                  <a:txBody>
                    <a:bodyPr/>
                    <a:lstStyle/>
                    <a:p>
                      <a:r>
                        <a:rPr lang="en-US" dirty="0"/>
                        <a:t># Roadmap positive activities (PAs) engaged each day</a:t>
                      </a:r>
                    </a:p>
                  </a:txBody>
                  <a:tcPr/>
                </a:tc>
                <a:tc>
                  <a:txBody>
                    <a:bodyPr/>
                    <a:lstStyle/>
                    <a:p>
                      <a:r>
                        <a:rPr lang="en-US" dirty="0"/>
                        <a:t>1.66</a:t>
                      </a:r>
                    </a:p>
                  </a:txBody>
                  <a:tcPr/>
                </a:tc>
                <a:tc>
                  <a:txBody>
                    <a:bodyPr/>
                    <a:lstStyle/>
                    <a:p>
                      <a:r>
                        <a:rPr lang="en-US" dirty="0"/>
                        <a:t>0.75</a:t>
                      </a:r>
                    </a:p>
                  </a:txBody>
                  <a:tcPr/>
                </a:tc>
                <a:tc>
                  <a:txBody>
                    <a:bodyPr/>
                    <a:lstStyle/>
                    <a:p>
                      <a:r>
                        <a:rPr lang="en-US" dirty="0"/>
                        <a:t>0.83</a:t>
                      </a:r>
                    </a:p>
                  </a:txBody>
                  <a:tcPr/>
                </a:tc>
                <a:tc>
                  <a:txBody>
                    <a:bodyPr/>
                    <a:lstStyle/>
                    <a:p>
                      <a:r>
                        <a:rPr lang="en-US" dirty="0"/>
                        <a:t>3.54</a:t>
                      </a:r>
                    </a:p>
                  </a:txBody>
                  <a:tcPr/>
                </a:tc>
                <a:extLst>
                  <a:ext uri="{0D108BD9-81ED-4DB2-BD59-A6C34878D82A}">
                    <a16:rowId xmlns:a16="http://schemas.microsoft.com/office/drawing/2014/main" val="536568445"/>
                  </a:ext>
                </a:extLst>
              </a:tr>
              <a:tr h="370840">
                <a:tc>
                  <a:txBody>
                    <a:bodyPr/>
                    <a:lstStyle/>
                    <a:p>
                      <a:r>
                        <a:rPr lang="en-US" dirty="0"/>
                        <a:t>% of study days engaged in Roadmap PAs</a:t>
                      </a:r>
                    </a:p>
                  </a:txBody>
                  <a:tcPr/>
                </a:tc>
                <a:tc>
                  <a:txBody>
                    <a:bodyPr/>
                    <a:lstStyle/>
                    <a:p>
                      <a:r>
                        <a:rPr lang="en-US" dirty="0"/>
                        <a:t>0.87</a:t>
                      </a:r>
                    </a:p>
                  </a:txBody>
                  <a:tcPr/>
                </a:tc>
                <a:tc>
                  <a:txBody>
                    <a:bodyPr/>
                    <a:lstStyle/>
                    <a:p>
                      <a:r>
                        <a:rPr lang="en-US" dirty="0"/>
                        <a:t>0.14</a:t>
                      </a:r>
                    </a:p>
                  </a:txBody>
                  <a:tcPr/>
                </a:tc>
                <a:tc>
                  <a:txBody>
                    <a:bodyPr/>
                    <a:lstStyle/>
                    <a:p>
                      <a:r>
                        <a:rPr lang="en-US" dirty="0"/>
                        <a:t>0.58</a:t>
                      </a:r>
                    </a:p>
                  </a:txBody>
                  <a:tcPr/>
                </a:tc>
                <a:tc>
                  <a:txBody>
                    <a:bodyPr/>
                    <a:lstStyle/>
                    <a:p>
                      <a:r>
                        <a:rPr lang="en-US" dirty="0"/>
                        <a:t>1.00</a:t>
                      </a:r>
                    </a:p>
                  </a:txBody>
                  <a:tcPr/>
                </a:tc>
                <a:extLst>
                  <a:ext uri="{0D108BD9-81ED-4DB2-BD59-A6C34878D82A}">
                    <a16:rowId xmlns:a16="http://schemas.microsoft.com/office/drawing/2014/main" val="780206991"/>
                  </a:ext>
                </a:extLst>
              </a:tr>
            </a:tbl>
          </a:graphicData>
        </a:graphic>
      </p:graphicFrame>
    </p:spTree>
    <p:extLst>
      <p:ext uri="{BB962C8B-B14F-4D97-AF65-F5344CB8AC3E}">
        <p14:creationId xmlns:p14="http://schemas.microsoft.com/office/powerpoint/2010/main" val="780238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ctrTitle"/>
          </p:nvPr>
        </p:nvSpPr>
        <p:spPr>
          <a:xfrm>
            <a:off x="305650" y="286931"/>
            <a:ext cx="6858000" cy="6480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Results- Aim 1 (2 of 2)</a:t>
            </a:r>
            <a:endParaRPr dirty="0"/>
          </a:p>
        </p:txBody>
      </p:sp>
      <p:graphicFrame>
        <p:nvGraphicFramePr>
          <p:cNvPr id="2" name="Table 1" descr="Frequency table showing the number and percent of days participants used each positive activity">
            <a:extLst>
              <a:ext uri="{FF2B5EF4-FFF2-40B4-BE49-F238E27FC236}">
                <a16:creationId xmlns:a16="http://schemas.microsoft.com/office/drawing/2014/main" id="{C9E9F941-510D-537F-C28E-7F6E15E8A46B}"/>
              </a:ext>
            </a:extLst>
          </p:cNvPr>
          <p:cNvGraphicFramePr>
            <a:graphicFrameLocks noGrp="1"/>
          </p:cNvGraphicFramePr>
          <p:nvPr>
            <p:extLst>
              <p:ext uri="{D42A27DB-BD31-4B8C-83A1-F6EECF244321}">
                <p14:modId xmlns:p14="http://schemas.microsoft.com/office/powerpoint/2010/main" val="2790812074"/>
              </p:ext>
            </p:extLst>
          </p:nvPr>
        </p:nvGraphicFramePr>
        <p:xfrm>
          <a:off x="2128924" y="1257091"/>
          <a:ext cx="4886151" cy="3284667"/>
        </p:xfrm>
        <a:graphic>
          <a:graphicData uri="http://schemas.openxmlformats.org/drawingml/2006/table">
            <a:tbl>
              <a:tblPr firstRow="1" bandRow="1">
                <a:tableStyleId>{294A6B73-723B-4BC5-A933-0019472E18A3}</a:tableStyleId>
              </a:tblPr>
              <a:tblGrid>
                <a:gridCol w="3011632">
                  <a:extLst>
                    <a:ext uri="{9D8B030D-6E8A-4147-A177-3AD203B41FA5}">
                      <a16:colId xmlns:a16="http://schemas.microsoft.com/office/drawing/2014/main" val="2358979820"/>
                    </a:ext>
                  </a:extLst>
                </a:gridCol>
                <a:gridCol w="891540">
                  <a:extLst>
                    <a:ext uri="{9D8B030D-6E8A-4147-A177-3AD203B41FA5}">
                      <a16:colId xmlns:a16="http://schemas.microsoft.com/office/drawing/2014/main" val="697120847"/>
                    </a:ext>
                  </a:extLst>
                </a:gridCol>
                <a:gridCol w="982979">
                  <a:extLst>
                    <a:ext uri="{9D8B030D-6E8A-4147-A177-3AD203B41FA5}">
                      <a16:colId xmlns:a16="http://schemas.microsoft.com/office/drawing/2014/main" val="1122641420"/>
                    </a:ext>
                  </a:extLst>
                </a:gridCol>
              </a:tblGrid>
              <a:tr h="364963">
                <a:tc>
                  <a:txBody>
                    <a:bodyPr/>
                    <a:lstStyle/>
                    <a:p>
                      <a:r>
                        <a:rPr lang="en-US" dirty="0">
                          <a:solidFill>
                            <a:schemeClr val="bg1"/>
                          </a:solidFill>
                        </a:rPr>
                        <a:t>Positive</a:t>
                      </a:r>
                      <a:r>
                        <a:rPr lang="en-US" baseline="0" dirty="0">
                          <a:solidFill>
                            <a:schemeClr val="bg1"/>
                          </a:solidFill>
                        </a:rPr>
                        <a:t> Activity</a:t>
                      </a:r>
                      <a:endParaRPr lang="en-US" dirty="0">
                        <a:solidFill>
                          <a:schemeClr val="bg1"/>
                        </a:solidFill>
                      </a:endParaRPr>
                    </a:p>
                  </a:txBody>
                  <a:tcPr>
                    <a:solidFill>
                      <a:srgbClr val="3078BA"/>
                    </a:solidFill>
                  </a:tcPr>
                </a:tc>
                <a:tc>
                  <a:txBody>
                    <a:bodyPr/>
                    <a:lstStyle/>
                    <a:p>
                      <a:r>
                        <a:rPr lang="en-US" dirty="0">
                          <a:solidFill>
                            <a:schemeClr val="bg1"/>
                          </a:solidFill>
                        </a:rPr>
                        <a:t>Days </a:t>
                      </a:r>
                      <a:r>
                        <a:rPr lang="en-US" i="1" dirty="0">
                          <a:solidFill>
                            <a:schemeClr val="bg1"/>
                          </a:solidFill>
                        </a:rPr>
                        <a:t>N</a:t>
                      </a:r>
                      <a:endParaRPr lang="en-US" dirty="0">
                        <a:solidFill>
                          <a:schemeClr val="bg1"/>
                        </a:solidFill>
                      </a:endParaRPr>
                    </a:p>
                  </a:txBody>
                  <a:tcPr>
                    <a:solidFill>
                      <a:srgbClr val="3078BA"/>
                    </a:solidFill>
                  </a:tcPr>
                </a:tc>
                <a:tc>
                  <a:txBody>
                    <a:bodyPr/>
                    <a:lstStyle/>
                    <a:p>
                      <a:r>
                        <a:rPr lang="en-US" dirty="0">
                          <a:solidFill>
                            <a:schemeClr val="bg1"/>
                          </a:solidFill>
                        </a:rPr>
                        <a:t>Percent</a:t>
                      </a:r>
                    </a:p>
                  </a:txBody>
                  <a:tcPr>
                    <a:solidFill>
                      <a:srgbClr val="3078BA"/>
                    </a:solidFill>
                  </a:tcPr>
                </a:tc>
                <a:extLst>
                  <a:ext uri="{0D108BD9-81ED-4DB2-BD59-A6C34878D82A}">
                    <a16:rowId xmlns:a16="http://schemas.microsoft.com/office/drawing/2014/main" val="3218349052"/>
                  </a:ext>
                </a:extLst>
              </a:tr>
              <a:tr h="364963">
                <a:tc>
                  <a:txBody>
                    <a:bodyPr/>
                    <a:lstStyle/>
                    <a:p>
                      <a:r>
                        <a:rPr lang="en-US" dirty="0"/>
                        <a:t>Pleasant Activity Scheduling</a:t>
                      </a:r>
                    </a:p>
                  </a:txBody>
                  <a:tcPr/>
                </a:tc>
                <a:tc>
                  <a:txBody>
                    <a:bodyPr/>
                    <a:lstStyle/>
                    <a:p>
                      <a:r>
                        <a:rPr lang="en-US" dirty="0"/>
                        <a:t>98</a:t>
                      </a:r>
                    </a:p>
                  </a:txBody>
                  <a:tcPr/>
                </a:tc>
                <a:tc>
                  <a:txBody>
                    <a:bodyPr/>
                    <a:lstStyle/>
                    <a:p>
                      <a:r>
                        <a:rPr lang="en-US" dirty="0"/>
                        <a:t>37.0%</a:t>
                      </a:r>
                    </a:p>
                  </a:txBody>
                  <a:tcPr/>
                </a:tc>
                <a:extLst>
                  <a:ext uri="{0D108BD9-81ED-4DB2-BD59-A6C34878D82A}">
                    <a16:rowId xmlns:a16="http://schemas.microsoft.com/office/drawing/2014/main" val="1452728256"/>
                  </a:ext>
                </a:extLst>
              </a:tr>
              <a:tr h="364963">
                <a:tc>
                  <a:txBody>
                    <a:bodyPr/>
                    <a:lstStyle/>
                    <a:p>
                      <a:r>
                        <a:rPr lang="en-US" dirty="0"/>
                        <a:t>Savoring</a:t>
                      </a:r>
                    </a:p>
                  </a:txBody>
                  <a:tcPr/>
                </a:tc>
                <a:tc>
                  <a:txBody>
                    <a:bodyPr/>
                    <a:lstStyle/>
                    <a:p>
                      <a:r>
                        <a:rPr lang="en-US" dirty="0"/>
                        <a:t>70</a:t>
                      </a:r>
                    </a:p>
                  </a:txBody>
                  <a:tcPr/>
                </a:tc>
                <a:tc>
                  <a:txBody>
                    <a:bodyPr/>
                    <a:lstStyle/>
                    <a:p>
                      <a:r>
                        <a:rPr lang="en-US" dirty="0"/>
                        <a:t>26.4%</a:t>
                      </a:r>
                    </a:p>
                  </a:txBody>
                  <a:tcPr/>
                </a:tc>
                <a:extLst>
                  <a:ext uri="{0D108BD9-81ED-4DB2-BD59-A6C34878D82A}">
                    <a16:rowId xmlns:a16="http://schemas.microsoft.com/office/drawing/2014/main" val="2279824144"/>
                  </a:ext>
                </a:extLst>
              </a:tr>
              <a:tr h="364963">
                <a:tc>
                  <a:txBody>
                    <a:bodyPr/>
                    <a:lstStyle/>
                    <a:p>
                      <a:r>
                        <a:rPr lang="en-US" dirty="0"/>
                        <a:t>Gratitude Journal</a:t>
                      </a:r>
                    </a:p>
                  </a:txBody>
                  <a:tcPr/>
                </a:tc>
                <a:tc>
                  <a:txBody>
                    <a:bodyPr/>
                    <a:lstStyle/>
                    <a:p>
                      <a:r>
                        <a:rPr lang="en-US" dirty="0"/>
                        <a:t>67</a:t>
                      </a:r>
                    </a:p>
                  </a:txBody>
                  <a:tcPr/>
                </a:tc>
                <a:tc>
                  <a:txBody>
                    <a:bodyPr/>
                    <a:lstStyle/>
                    <a:p>
                      <a:r>
                        <a:rPr lang="en-US" dirty="0"/>
                        <a:t>25.3%</a:t>
                      </a:r>
                    </a:p>
                  </a:txBody>
                  <a:tcPr/>
                </a:tc>
                <a:extLst>
                  <a:ext uri="{0D108BD9-81ED-4DB2-BD59-A6C34878D82A}">
                    <a16:rowId xmlns:a16="http://schemas.microsoft.com/office/drawing/2014/main" val="1243948189"/>
                  </a:ext>
                </a:extLst>
              </a:tr>
              <a:tr h="364963">
                <a:tc>
                  <a:txBody>
                    <a:bodyPr/>
                    <a:lstStyle/>
                    <a:p>
                      <a:r>
                        <a:rPr lang="en-US" dirty="0"/>
                        <a:t>Engaging with Beauty</a:t>
                      </a:r>
                    </a:p>
                  </a:txBody>
                  <a:tcPr/>
                </a:tc>
                <a:tc>
                  <a:txBody>
                    <a:bodyPr/>
                    <a:lstStyle/>
                    <a:p>
                      <a:r>
                        <a:rPr lang="en-US" dirty="0"/>
                        <a:t>57</a:t>
                      </a:r>
                    </a:p>
                  </a:txBody>
                  <a:tcPr/>
                </a:tc>
                <a:tc>
                  <a:txBody>
                    <a:bodyPr/>
                    <a:lstStyle/>
                    <a:p>
                      <a:r>
                        <a:rPr lang="en-US" dirty="0"/>
                        <a:t>21.5%</a:t>
                      </a:r>
                    </a:p>
                  </a:txBody>
                  <a:tcPr/>
                </a:tc>
                <a:extLst>
                  <a:ext uri="{0D108BD9-81ED-4DB2-BD59-A6C34878D82A}">
                    <a16:rowId xmlns:a16="http://schemas.microsoft.com/office/drawing/2014/main" val="1403484246"/>
                  </a:ext>
                </a:extLst>
              </a:tr>
              <a:tr h="364963">
                <a:tc>
                  <a:txBody>
                    <a:bodyPr/>
                    <a:lstStyle/>
                    <a:p>
                      <a:r>
                        <a:rPr lang="en-US" dirty="0"/>
                        <a:t>Positive Piggy Bank</a:t>
                      </a:r>
                    </a:p>
                  </a:txBody>
                  <a:tcPr/>
                </a:tc>
                <a:tc>
                  <a:txBody>
                    <a:bodyPr/>
                    <a:lstStyle/>
                    <a:p>
                      <a:r>
                        <a:rPr lang="en-US" dirty="0"/>
                        <a:t>48</a:t>
                      </a:r>
                    </a:p>
                  </a:txBody>
                  <a:tcPr/>
                </a:tc>
                <a:tc>
                  <a:txBody>
                    <a:bodyPr/>
                    <a:lstStyle/>
                    <a:p>
                      <a:r>
                        <a:rPr lang="en-US" dirty="0"/>
                        <a:t>18.1%</a:t>
                      </a:r>
                    </a:p>
                  </a:txBody>
                  <a:tcPr/>
                </a:tc>
                <a:extLst>
                  <a:ext uri="{0D108BD9-81ED-4DB2-BD59-A6C34878D82A}">
                    <a16:rowId xmlns:a16="http://schemas.microsoft.com/office/drawing/2014/main" val="2539351935"/>
                  </a:ext>
                </a:extLst>
              </a:tr>
              <a:tr h="364963">
                <a:tc>
                  <a:txBody>
                    <a:bodyPr/>
                    <a:lstStyle/>
                    <a:p>
                      <a:r>
                        <a:rPr lang="en-US" dirty="0"/>
                        <a:t>Signature Strengths</a:t>
                      </a:r>
                    </a:p>
                  </a:txBody>
                  <a:tcPr/>
                </a:tc>
                <a:tc>
                  <a:txBody>
                    <a:bodyPr/>
                    <a:lstStyle/>
                    <a:p>
                      <a:r>
                        <a:rPr lang="en-US" dirty="0"/>
                        <a:t>47</a:t>
                      </a:r>
                    </a:p>
                  </a:txBody>
                  <a:tcPr/>
                </a:tc>
                <a:tc>
                  <a:txBody>
                    <a:bodyPr/>
                    <a:lstStyle/>
                    <a:p>
                      <a:r>
                        <a:rPr lang="en-US" dirty="0"/>
                        <a:t>17.7%</a:t>
                      </a:r>
                    </a:p>
                  </a:txBody>
                  <a:tcPr/>
                </a:tc>
                <a:extLst>
                  <a:ext uri="{0D108BD9-81ED-4DB2-BD59-A6C34878D82A}">
                    <a16:rowId xmlns:a16="http://schemas.microsoft.com/office/drawing/2014/main" val="3242787417"/>
                  </a:ext>
                </a:extLst>
              </a:tr>
              <a:tr h="364963">
                <a:tc>
                  <a:txBody>
                    <a:bodyPr/>
                    <a:lstStyle/>
                    <a:p>
                      <a:r>
                        <a:rPr lang="en-US" dirty="0"/>
                        <a:t>Random Acts of Kindness</a:t>
                      </a:r>
                    </a:p>
                  </a:txBody>
                  <a:tcPr/>
                </a:tc>
                <a:tc>
                  <a:txBody>
                    <a:bodyPr/>
                    <a:lstStyle/>
                    <a:p>
                      <a:r>
                        <a:rPr lang="en-US" dirty="0"/>
                        <a:t>44</a:t>
                      </a:r>
                    </a:p>
                  </a:txBody>
                  <a:tcPr/>
                </a:tc>
                <a:tc>
                  <a:txBody>
                    <a:bodyPr/>
                    <a:lstStyle/>
                    <a:p>
                      <a:r>
                        <a:rPr lang="en-US" dirty="0"/>
                        <a:t>16.6%</a:t>
                      </a:r>
                    </a:p>
                  </a:txBody>
                  <a:tcPr/>
                </a:tc>
                <a:extLst>
                  <a:ext uri="{0D108BD9-81ED-4DB2-BD59-A6C34878D82A}">
                    <a16:rowId xmlns:a16="http://schemas.microsoft.com/office/drawing/2014/main" val="1423294211"/>
                  </a:ext>
                </a:extLst>
              </a:tr>
              <a:tr h="364963">
                <a:tc>
                  <a:txBody>
                    <a:bodyPr/>
                    <a:lstStyle/>
                    <a:p>
                      <a:r>
                        <a:rPr lang="en-US" dirty="0"/>
                        <a:t>Love</a:t>
                      </a:r>
                      <a:r>
                        <a:rPr lang="en-US" baseline="0" dirty="0"/>
                        <a:t> Letters</a:t>
                      </a:r>
                      <a:endParaRPr lang="en-US" dirty="0"/>
                    </a:p>
                  </a:txBody>
                  <a:tcPr/>
                </a:tc>
                <a:tc>
                  <a:txBody>
                    <a:bodyPr/>
                    <a:lstStyle/>
                    <a:p>
                      <a:r>
                        <a:rPr lang="en-US" dirty="0"/>
                        <a:t>10</a:t>
                      </a:r>
                    </a:p>
                  </a:txBody>
                  <a:tcPr/>
                </a:tc>
                <a:tc>
                  <a:txBody>
                    <a:bodyPr/>
                    <a:lstStyle/>
                    <a:p>
                      <a:r>
                        <a:rPr lang="en-US" dirty="0"/>
                        <a:t>3.8%</a:t>
                      </a:r>
                    </a:p>
                  </a:txBody>
                  <a:tcPr/>
                </a:tc>
                <a:extLst>
                  <a:ext uri="{0D108BD9-81ED-4DB2-BD59-A6C34878D82A}">
                    <a16:rowId xmlns:a16="http://schemas.microsoft.com/office/drawing/2014/main" val="2382240256"/>
                  </a:ext>
                </a:extLst>
              </a:tr>
            </a:tbl>
          </a:graphicData>
        </a:graphic>
      </p:graphicFrame>
      <p:pic>
        <p:nvPicPr>
          <p:cNvPr id="152" name="Google Shape;152;p25" descr="Blue bathtub icon for the Pleasant Activity Scheduling positive activity"/>
          <p:cNvPicPr preferRelativeResize="0"/>
          <p:nvPr/>
        </p:nvPicPr>
        <p:blipFill rotWithShape="1">
          <a:blip r:embed="rId3">
            <a:alphaModFix/>
          </a:blip>
          <a:srcRect l="60752" t="32246" r="11861" b="59730"/>
          <a:stretch/>
        </p:blipFill>
        <p:spPr>
          <a:xfrm>
            <a:off x="1502225" y="1598918"/>
            <a:ext cx="545676" cy="346450"/>
          </a:xfrm>
          <a:prstGeom prst="rect">
            <a:avLst/>
          </a:prstGeom>
          <a:noFill/>
          <a:ln>
            <a:noFill/>
          </a:ln>
        </p:spPr>
      </p:pic>
      <p:pic>
        <p:nvPicPr>
          <p:cNvPr id="154" name="Google Shape;154;p25" descr="Yellow smiley face with tongue sticking out for Savoring positive activity"/>
          <p:cNvPicPr preferRelativeResize="0"/>
          <p:nvPr/>
        </p:nvPicPr>
        <p:blipFill rotWithShape="1">
          <a:blip r:embed="rId3">
            <a:alphaModFix/>
          </a:blip>
          <a:srcRect l="17577" t="34040" r="65016" b="58477"/>
          <a:stretch/>
        </p:blipFill>
        <p:spPr>
          <a:xfrm>
            <a:off x="1634825" y="1975636"/>
            <a:ext cx="413076" cy="384876"/>
          </a:xfrm>
          <a:prstGeom prst="rect">
            <a:avLst/>
          </a:prstGeom>
          <a:noFill/>
          <a:ln>
            <a:noFill/>
          </a:ln>
        </p:spPr>
      </p:pic>
      <p:pic>
        <p:nvPicPr>
          <p:cNvPr id="153" name="Google Shape;153;p25" descr="Purple notebook and pen icon for the Gratitude Journal positive activity"/>
          <p:cNvPicPr preferRelativeResize="0"/>
          <p:nvPr/>
        </p:nvPicPr>
        <p:blipFill rotWithShape="1">
          <a:blip r:embed="rId3">
            <a:alphaModFix/>
          </a:blip>
          <a:srcRect l="15528" t="17753" r="60889" b="74247"/>
          <a:stretch/>
        </p:blipFill>
        <p:spPr>
          <a:xfrm>
            <a:off x="1569250" y="2360512"/>
            <a:ext cx="559674" cy="4114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2" name="Google Shape;131;p22">
            <a:extLst>
              <a:ext uri="{FF2B5EF4-FFF2-40B4-BE49-F238E27FC236}">
                <a16:creationId xmlns:a16="http://schemas.microsoft.com/office/drawing/2014/main" id="{ACAA6792-3018-62DB-C939-EFCBD2C5DC5B}"/>
              </a:ext>
            </a:extLst>
          </p:cNvPr>
          <p:cNvSpPr txBox="1">
            <a:spLocks noGrp="1"/>
          </p:cNvSpPr>
          <p:nvPr>
            <p:ph type="title" idx="4294967295"/>
          </p:nvPr>
        </p:nvSpPr>
        <p:spPr>
          <a:xfrm>
            <a:off x="285750" y="315316"/>
            <a:ext cx="6858000" cy="6480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b"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274C"/>
              </a:buClr>
              <a:buSzPts val="3600"/>
              <a:buFont typeface="Calibri"/>
              <a:buNone/>
              <a:defRPr sz="3600" b="1" i="0" u="none" strike="noStrike" cap="none">
                <a:solidFill>
                  <a:srgbClr val="00274C"/>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274C"/>
              </a:buClr>
              <a:buSzPts val="3600"/>
              <a:buFont typeface="Calibri"/>
              <a:buNone/>
              <a:tabLst/>
              <a:defRPr/>
            </a:pPr>
            <a:r>
              <a:rPr kumimoji="0" lang="en-US" sz="3600" b="1" i="0" u="none" strike="noStrike" kern="0" cap="none" spc="0" normalizeH="0" baseline="0" noProof="0" dirty="0">
                <a:ln>
                  <a:noFill/>
                </a:ln>
                <a:solidFill>
                  <a:srgbClr val="00274C"/>
                </a:solidFill>
                <a:effectLst/>
                <a:uLnTx/>
                <a:uFillTx/>
                <a:latin typeface="Calibri"/>
                <a:ea typeface="Calibri"/>
                <a:cs typeface="Calibri"/>
                <a:sym typeface="Calibri"/>
              </a:rPr>
              <a:t>Study Aims Overview: Aim 2</a:t>
            </a:r>
          </a:p>
        </p:txBody>
      </p:sp>
      <p:sp>
        <p:nvSpPr>
          <p:cNvPr id="3" name="Google Shape;139;p23">
            <a:extLst>
              <a:ext uri="{FF2B5EF4-FFF2-40B4-BE49-F238E27FC236}">
                <a16:creationId xmlns:a16="http://schemas.microsoft.com/office/drawing/2014/main" id="{2D50BD63-54E5-A28F-554E-87861A619325}"/>
              </a:ext>
              <a:ext uri="{C183D7F6-B498-43B3-948B-1728B52AA6E4}">
                <adec:decorative xmlns:adec="http://schemas.microsoft.com/office/drawing/2017/decorative" val="1"/>
              </a:ext>
            </a:extLst>
          </p:cNvPr>
          <p:cNvSpPr txBox="1"/>
          <p:nvPr/>
        </p:nvSpPr>
        <p:spPr>
          <a:xfrm>
            <a:off x="198750" y="1119125"/>
            <a:ext cx="8746500" cy="904833"/>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600" b="1" dirty="0">
                <a:solidFill>
                  <a:schemeClr val="bg1">
                    <a:lumMod val="95000"/>
                  </a:schemeClr>
                </a:solidFill>
                <a:latin typeface="Calibri"/>
                <a:ea typeface="Calibri"/>
                <a:cs typeface="Calibri"/>
                <a:sym typeface="Calibri"/>
              </a:rPr>
              <a:t>Aim 1</a:t>
            </a:r>
            <a:r>
              <a:rPr lang="en" sz="2600" dirty="0">
                <a:solidFill>
                  <a:schemeClr val="bg1">
                    <a:lumMod val="95000"/>
                  </a:schemeClr>
                </a:solidFill>
                <a:latin typeface="Calibri"/>
                <a:ea typeface="Calibri"/>
                <a:cs typeface="Calibri"/>
                <a:sym typeface="Calibri"/>
              </a:rPr>
              <a:t>: Assess positive activity engagement (via the Roadmap app)</a:t>
            </a:r>
          </a:p>
        </p:txBody>
      </p:sp>
      <p:sp>
        <p:nvSpPr>
          <p:cNvPr id="5" name="TextBox 4">
            <a:extLst>
              <a:ext uri="{FF2B5EF4-FFF2-40B4-BE49-F238E27FC236}">
                <a16:creationId xmlns:a16="http://schemas.microsoft.com/office/drawing/2014/main" id="{0818A68D-4EC9-46E6-7512-7C2C84732A65}"/>
              </a:ext>
            </a:extLst>
          </p:cNvPr>
          <p:cNvSpPr txBox="1"/>
          <p:nvPr/>
        </p:nvSpPr>
        <p:spPr>
          <a:xfrm>
            <a:off x="198750" y="2194489"/>
            <a:ext cx="8659500" cy="1172629"/>
          </a:xfrm>
          <a:prstGeom prst="rect">
            <a:avLst/>
          </a:prstGeom>
          <a:noFill/>
        </p:spPr>
        <p:txBody>
          <a:bodyPr wrap="square">
            <a:spAutoFit/>
          </a:bodyPr>
          <a:lstStyle/>
          <a:p>
            <a:pPr marL="0" lvl="0" indent="0" algn="l" rtl="0">
              <a:lnSpc>
                <a:spcPct val="90000"/>
              </a:lnSpc>
              <a:spcBef>
                <a:spcPts val="0"/>
              </a:spcBef>
              <a:spcAft>
                <a:spcPts val="0"/>
              </a:spcAft>
              <a:buNone/>
            </a:pPr>
            <a:r>
              <a:rPr lang="en-US" sz="2600" b="1" dirty="0">
                <a:solidFill>
                  <a:schemeClr val="accent2"/>
                </a:solidFill>
                <a:latin typeface="Calibri"/>
                <a:ea typeface="Calibri"/>
                <a:cs typeface="Calibri"/>
                <a:sym typeface="Calibri"/>
              </a:rPr>
              <a:t>Aim 2</a:t>
            </a:r>
            <a:r>
              <a:rPr lang="en-US" sz="2600" dirty="0">
                <a:solidFill>
                  <a:schemeClr val="accent2"/>
                </a:solidFill>
                <a:latin typeface="Calibri"/>
                <a:ea typeface="Calibri"/>
                <a:cs typeface="Calibri"/>
                <a:sym typeface="Calibri"/>
              </a:rPr>
              <a:t>: Examine the feasibility and acceptability of the Roadmap app (and other study components) among dementia caregivers &amp; study compliance</a:t>
            </a:r>
          </a:p>
        </p:txBody>
      </p:sp>
      <p:sp>
        <p:nvSpPr>
          <p:cNvPr id="7" name="TextBox 6">
            <a:extLst>
              <a:ext uri="{FF2B5EF4-FFF2-40B4-BE49-F238E27FC236}">
                <a16:creationId xmlns:a16="http://schemas.microsoft.com/office/drawing/2014/main" id="{C2F8DA86-4313-29B8-EA39-F9815D670416}"/>
              </a:ext>
              <a:ext uri="{C183D7F6-B498-43B3-948B-1728B52AA6E4}">
                <adec:decorative xmlns:adec="http://schemas.microsoft.com/office/drawing/2017/decorative" val="1"/>
              </a:ext>
            </a:extLst>
          </p:cNvPr>
          <p:cNvSpPr txBox="1"/>
          <p:nvPr/>
        </p:nvSpPr>
        <p:spPr>
          <a:xfrm>
            <a:off x="198750" y="3459420"/>
            <a:ext cx="8659500" cy="812530"/>
          </a:xfrm>
          <a:prstGeom prst="rect">
            <a:avLst/>
          </a:prstGeom>
          <a:noFill/>
        </p:spPr>
        <p:txBody>
          <a:bodyPr wrap="square">
            <a:spAutoFit/>
          </a:bodyPr>
          <a:lstStyle/>
          <a:p>
            <a:pPr marL="0" lvl="0" indent="0" algn="l" rtl="0">
              <a:lnSpc>
                <a:spcPct val="90000"/>
              </a:lnSpc>
              <a:spcBef>
                <a:spcPts val="0"/>
              </a:spcBef>
              <a:spcAft>
                <a:spcPts val="0"/>
              </a:spcAft>
              <a:buNone/>
            </a:pPr>
            <a:r>
              <a:rPr lang="en-US" sz="2600" b="1" dirty="0">
                <a:solidFill>
                  <a:schemeClr val="bg1">
                    <a:lumMod val="95000"/>
                  </a:schemeClr>
                </a:solidFill>
                <a:latin typeface="Calibri"/>
                <a:ea typeface="Calibri"/>
                <a:cs typeface="Calibri"/>
                <a:sym typeface="Calibri"/>
              </a:rPr>
              <a:t>Aim 3: </a:t>
            </a:r>
            <a:r>
              <a:rPr lang="en-US" sz="2600" dirty="0">
                <a:solidFill>
                  <a:schemeClr val="bg1">
                    <a:lumMod val="95000"/>
                  </a:schemeClr>
                </a:solidFill>
                <a:latin typeface="Calibri"/>
                <a:ea typeface="Calibri"/>
                <a:cs typeface="Calibri"/>
                <a:sym typeface="Calibri"/>
              </a:rPr>
              <a:t>Adapt the Roadmap app based on participant feedback for use in larger studies of dementia caregiver well-being</a:t>
            </a:r>
          </a:p>
        </p:txBody>
      </p:sp>
    </p:spTree>
    <p:extLst>
      <p:ext uri="{BB962C8B-B14F-4D97-AF65-F5344CB8AC3E}">
        <p14:creationId xmlns:p14="http://schemas.microsoft.com/office/powerpoint/2010/main" val="2092871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27"/>
          <p:cNvSpPr txBox="1">
            <a:spLocks noGrp="1"/>
          </p:cNvSpPr>
          <p:nvPr>
            <p:ph type="ctrTitle"/>
          </p:nvPr>
        </p:nvSpPr>
        <p:spPr>
          <a:xfrm>
            <a:off x="218075" y="297256"/>
            <a:ext cx="6858000" cy="6480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Results– Aim 2 (1 of 3)</a:t>
            </a:r>
            <a:endParaRPr dirty="0"/>
          </a:p>
        </p:txBody>
      </p:sp>
      <p:graphicFrame>
        <p:nvGraphicFramePr>
          <p:cNvPr id="2" name="Table 1" descr="Frequency table including the percentage and number of responses that agreed and strongly agreed with questions about the Roadmap app">
            <a:extLst>
              <a:ext uri="{FF2B5EF4-FFF2-40B4-BE49-F238E27FC236}">
                <a16:creationId xmlns:a16="http://schemas.microsoft.com/office/drawing/2014/main" id="{51497F45-EFAA-82AA-A24C-C60B8BE16F6F}"/>
              </a:ext>
            </a:extLst>
          </p:cNvPr>
          <p:cNvGraphicFramePr>
            <a:graphicFrameLocks noGrp="1"/>
          </p:cNvGraphicFramePr>
          <p:nvPr/>
        </p:nvGraphicFramePr>
        <p:xfrm>
          <a:off x="218075" y="1473467"/>
          <a:ext cx="8698326" cy="2836200"/>
        </p:xfrm>
        <a:graphic>
          <a:graphicData uri="http://schemas.openxmlformats.org/drawingml/2006/table">
            <a:tbl>
              <a:tblPr firstRow="1" bandRow="1">
                <a:tableStyleId>{294A6B73-723B-4BC5-A933-0019472E18A3}</a:tableStyleId>
              </a:tblPr>
              <a:tblGrid>
                <a:gridCol w="6474718">
                  <a:extLst>
                    <a:ext uri="{9D8B030D-6E8A-4147-A177-3AD203B41FA5}">
                      <a16:colId xmlns:a16="http://schemas.microsoft.com/office/drawing/2014/main" val="2369373800"/>
                    </a:ext>
                  </a:extLst>
                </a:gridCol>
                <a:gridCol w="2223608">
                  <a:extLst>
                    <a:ext uri="{9D8B030D-6E8A-4147-A177-3AD203B41FA5}">
                      <a16:colId xmlns:a16="http://schemas.microsoft.com/office/drawing/2014/main" val="3897176598"/>
                    </a:ext>
                  </a:extLst>
                </a:gridCol>
              </a:tblGrid>
              <a:tr h="616590">
                <a:tc>
                  <a:txBody>
                    <a:bodyPr/>
                    <a:lstStyle/>
                    <a:p>
                      <a:r>
                        <a:rPr lang="en-US" sz="1600" dirty="0">
                          <a:solidFill>
                            <a:schemeClr val="bg1"/>
                          </a:solidFill>
                        </a:rPr>
                        <a:t>Roadmap App</a:t>
                      </a:r>
                    </a:p>
                  </a:txBody>
                  <a:tcPr>
                    <a:solidFill>
                      <a:srgbClr val="3078BA"/>
                    </a:solidFill>
                  </a:tcPr>
                </a:tc>
                <a:tc>
                  <a:txBody>
                    <a:bodyPr/>
                    <a:lstStyle/>
                    <a:p>
                      <a:r>
                        <a:rPr lang="en-US" dirty="0">
                          <a:solidFill>
                            <a:schemeClr val="bg1"/>
                          </a:solidFill>
                        </a:rPr>
                        <a:t>% (n) – Agree/Strongly Agree</a:t>
                      </a:r>
                    </a:p>
                  </a:txBody>
                  <a:tcPr>
                    <a:solidFill>
                      <a:srgbClr val="3078BA"/>
                    </a:solidFill>
                  </a:tcPr>
                </a:tc>
                <a:extLst>
                  <a:ext uri="{0D108BD9-81ED-4DB2-BD59-A6C34878D82A}">
                    <a16:rowId xmlns:a16="http://schemas.microsoft.com/office/drawing/2014/main" val="613017392"/>
                  </a:ext>
                </a:extLst>
              </a:tr>
              <a:tr h="369935">
                <a:tc>
                  <a:txBody>
                    <a:bodyPr/>
                    <a:lstStyle/>
                    <a:p>
                      <a:r>
                        <a:rPr lang="en-US" dirty="0">
                          <a:highlight>
                            <a:srgbClr val="FFFF00"/>
                          </a:highlight>
                        </a:rPr>
                        <a:t>Q1: The instructions for the Roadmap app setup were easy to understand. </a:t>
                      </a:r>
                    </a:p>
                  </a:txBody>
                  <a:tcPr/>
                </a:tc>
                <a:tc>
                  <a:txBody>
                    <a:bodyPr/>
                    <a:lstStyle/>
                    <a:p>
                      <a:r>
                        <a:rPr lang="en-US" dirty="0">
                          <a:highlight>
                            <a:srgbClr val="FFFF00"/>
                          </a:highlight>
                        </a:rPr>
                        <a:t>77.8% (14)</a:t>
                      </a:r>
                    </a:p>
                  </a:txBody>
                  <a:tcPr/>
                </a:tc>
                <a:extLst>
                  <a:ext uri="{0D108BD9-81ED-4DB2-BD59-A6C34878D82A}">
                    <a16:rowId xmlns:a16="http://schemas.microsoft.com/office/drawing/2014/main" val="1275298773"/>
                  </a:ext>
                </a:extLst>
              </a:tr>
              <a:tr h="369935">
                <a:tc>
                  <a:txBody>
                    <a:bodyPr/>
                    <a:lstStyle/>
                    <a:p>
                      <a:r>
                        <a:rPr lang="en-US" dirty="0"/>
                        <a:t>Q2: The Roadmap app was easy to set up.</a:t>
                      </a:r>
                    </a:p>
                  </a:txBody>
                  <a:tcPr/>
                </a:tc>
                <a:tc>
                  <a:txBody>
                    <a:bodyPr/>
                    <a:lstStyle/>
                    <a:p>
                      <a:r>
                        <a:rPr lang="en-US" dirty="0"/>
                        <a:t>83.3% (15)</a:t>
                      </a:r>
                    </a:p>
                  </a:txBody>
                  <a:tcPr/>
                </a:tc>
                <a:extLst>
                  <a:ext uri="{0D108BD9-81ED-4DB2-BD59-A6C34878D82A}">
                    <a16:rowId xmlns:a16="http://schemas.microsoft.com/office/drawing/2014/main" val="1373153583"/>
                  </a:ext>
                </a:extLst>
              </a:tr>
              <a:tr h="369935">
                <a:tc>
                  <a:txBody>
                    <a:bodyPr/>
                    <a:lstStyle/>
                    <a:p>
                      <a:r>
                        <a:rPr lang="en-US" dirty="0">
                          <a:highlight>
                            <a:srgbClr val="FFFF00"/>
                          </a:highlight>
                        </a:rPr>
                        <a:t>Q4: The Roadmap app was easy to use. </a:t>
                      </a:r>
                    </a:p>
                  </a:txBody>
                  <a:tcPr/>
                </a:tc>
                <a:tc>
                  <a:txBody>
                    <a:bodyPr/>
                    <a:lstStyle/>
                    <a:p>
                      <a:r>
                        <a:rPr lang="en-US" dirty="0">
                          <a:highlight>
                            <a:srgbClr val="FFFF00"/>
                          </a:highlight>
                        </a:rPr>
                        <a:t>77.8% (14)</a:t>
                      </a:r>
                    </a:p>
                  </a:txBody>
                  <a:tcPr/>
                </a:tc>
                <a:extLst>
                  <a:ext uri="{0D108BD9-81ED-4DB2-BD59-A6C34878D82A}">
                    <a16:rowId xmlns:a16="http://schemas.microsoft.com/office/drawing/2014/main" val="2683297852"/>
                  </a:ext>
                </a:extLst>
              </a:tr>
              <a:tr h="369935">
                <a:tc>
                  <a:txBody>
                    <a:bodyPr/>
                    <a:lstStyle/>
                    <a:p>
                      <a:r>
                        <a:rPr lang="en-US" dirty="0"/>
                        <a:t>Q5: I was confident using the Roadmap app. </a:t>
                      </a:r>
                    </a:p>
                  </a:txBody>
                  <a:tcPr/>
                </a:tc>
                <a:tc>
                  <a:txBody>
                    <a:bodyPr/>
                    <a:lstStyle/>
                    <a:p>
                      <a:r>
                        <a:rPr lang="en-US" dirty="0"/>
                        <a:t>83.3% (15)</a:t>
                      </a:r>
                    </a:p>
                  </a:txBody>
                  <a:tcPr/>
                </a:tc>
                <a:extLst>
                  <a:ext uri="{0D108BD9-81ED-4DB2-BD59-A6C34878D82A}">
                    <a16:rowId xmlns:a16="http://schemas.microsoft.com/office/drawing/2014/main" val="1038270922"/>
                  </a:ext>
                </a:extLst>
              </a:tr>
              <a:tr h="369935">
                <a:tc>
                  <a:txBody>
                    <a:bodyPr/>
                    <a:lstStyle/>
                    <a:p>
                      <a:r>
                        <a:rPr lang="en-US" dirty="0">
                          <a:highlight>
                            <a:srgbClr val="FFFF00"/>
                          </a:highlight>
                        </a:rPr>
                        <a:t>Q6: I am confident that I was using the Roadmap app correctly. </a:t>
                      </a:r>
                    </a:p>
                  </a:txBody>
                  <a:tcPr/>
                </a:tc>
                <a:tc>
                  <a:txBody>
                    <a:bodyPr/>
                    <a:lstStyle/>
                    <a:p>
                      <a:r>
                        <a:rPr lang="en-US" dirty="0">
                          <a:highlight>
                            <a:srgbClr val="FFFF00"/>
                          </a:highlight>
                        </a:rPr>
                        <a:t>72.2% (13)</a:t>
                      </a:r>
                    </a:p>
                  </a:txBody>
                  <a:tcPr/>
                </a:tc>
                <a:extLst>
                  <a:ext uri="{0D108BD9-81ED-4DB2-BD59-A6C34878D82A}">
                    <a16:rowId xmlns:a16="http://schemas.microsoft.com/office/drawing/2014/main" val="92172050"/>
                  </a:ext>
                </a:extLst>
              </a:tr>
              <a:tr h="369935">
                <a:tc>
                  <a:txBody>
                    <a:bodyPr/>
                    <a:lstStyle/>
                    <a:p>
                      <a:r>
                        <a:rPr lang="en-US" dirty="0"/>
                        <a:t>Average scores</a:t>
                      </a:r>
                    </a:p>
                  </a:txBody>
                  <a:tcPr/>
                </a:tc>
                <a:tc>
                  <a:txBody>
                    <a:bodyPr/>
                    <a:lstStyle/>
                    <a:p>
                      <a:r>
                        <a:rPr lang="en-US" dirty="0"/>
                        <a:t>78.9% </a:t>
                      </a:r>
                    </a:p>
                  </a:txBody>
                  <a:tcPr/>
                </a:tc>
                <a:extLst>
                  <a:ext uri="{0D108BD9-81ED-4DB2-BD59-A6C34878D82A}">
                    <a16:rowId xmlns:a16="http://schemas.microsoft.com/office/drawing/2014/main" val="2087702357"/>
                  </a:ext>
                </a:extLst>
              </a:tr>
            </a:tbl>
          </a:graphicData>
        </a:graphic>
      </p:graphicFrame>
    </p:spTree>
    <p:extLst>
      <p:ext uri="{BB962C8B-B14F-4D97-AF65-F5344CB8AC3E}">
        <p14:creationId xmlns:p14="http://schemas.microsoft.com/office/powerpoint/2010/main" val="1970037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5" name="Google Shape;175;p28"/>
          <p:cNvSpPr txBox="1">
            <a:spLocks noGrp="1"/>
          </p:cNvSpPr>
          <p:nvPr>
            <p:ph type="ctrTitle"/>
          </p:nvPr>
        </p:nvSpPr>
        <p:spPr>
          <a:xfrm>
            <a:off x="218075" y="297256"/>
            <a:ext cx="6858000" cy="6480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Results– Aim 2 (2 of 3) </a:t>
            </a:r>
            <a:endParaRPr dirty="0"/>
          </a:p>
        </p:txBody>
      </p:sp>
      <p:graphicFrame>
        <p:nvGraphicFramePr>
          <p:cNvPr id="2" name="Table 1" descr="Frequency table including the percentage and number of responses that agreed and strongly agreed with questions about using the Fitbit">
            <a:extLst>
              <a:ext uri="{FF2B5EF4-FFF2-40B4-BE49-F238E27FC236}">
                <a16:creationId xmlns:a16="http://schemas.microsoft.com/office/drawing/2014/main" id="{6A09E29B-FE20-16E1-48B6-A71507759718}"/>
              </a:ext>
            </a:extLst>
          </p:cNvPr>
          <p:cNvGraphicFramePr>
            <a:graphicFrameLocks noGrp="1"/>
          </p:cNvGraphicFramePr>
          <p:nvPr/>
        </p:nvGraphicFramePr>
        <p:xfrm>
          <a:off x="328492" y="1490703"/>
          <a:ext cx="8487016" cy="3023635"/>
        </p:xfrm>
        <a:graphic>
          <a:graphicData uri="http://schemas.openxmlformats.org/drawingml/2006/table">
            <a:tbl>
              <a:tblPr firstRow="1" bandRow="1">
                <a:tableStyleId>{294A6B73-723B-4BC5-A933-0019472E18A3}</a:tableStyleId>
              </a:tblPr>
              <a:tblGrid>
                <a:gridCol w="6148597">
                  <a:extLst>
                    <a:ext uri="{9D8B030D-6E8A-4147-A177-3AD203B41FA5}">
                      <a16:colId xmlns:a16="http://schemas.microsoft.com/office/drawing/2014/main" val="2252141557"/>
                    </a:ext>
                  </a:extLst>
                </a:gridCol>
                <a:gridCol w="2338419">
                  <a:extLst>
                    <a:ext uri="{9D8B030D-6E8A-4147-A177-3AD203B41FA5}">
                      <a16:colId xmlns:a16="http://schemas.microsoft.com/office/drawing/2014/main" val="794822875"/>
                    </a:ext>
                  </a:extLst>
                </a:gridCol>
              </a:tblGrid>
              <a:tr h="718681">
                <a:tc>
                  <a:txBody>
                    <a:bodyPr/>
                    <a:lstStyle/>
                    <a:p>
                      <a:r>
                        <a:rPr lang="en-US" sz="1600" dirty="0">
                          <a:solidFill>
                            <a:schemeClr val="bg1"/>
                          </a:solidFill>
                        </a:rPr>
                        <a:t>Fitbit® </a:t>
                      </a:r>
                    </a:p>
                  </a:txBody>
                  <a:tcPr>
                    <a:solidFill>
                      <a:srgbClr val="3078B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bg1"/>
                          </a:solidFill>
                        </a:rPr>
                        <a:t>% (n) – Agree/Strongly Agree</a:t>
                      </a:r>
                    </a:p>
                    <a:p>
                      <a:endParaRPr lang="en-US" dirty="0">
                        <a:solidFill>
                          <a:schemeClr val="bg1"/>
                        </a:solidFill>
                      </a:endParaRPr>
                    </a:p>
                  </a:txBody>
                  <a:tcPr>
                    <a:solidFill>
                      <a:srgbClr val="3078BA"/>
                    </a:solidFill>
                  </a:tcPr>
                </a:tc>
                <a:extLst>
                  <a:ext uri="{0D108BD9-81ED-4DB2-BD59-A6C34878D82A}">
                    <a16:rowId xmlns:a16="http://schemas.microsoft.com/office/drawing/2014/main" val="2776889787"/>
                  </a:ext>
                </a:extLst>
              </a:tr>
              <a:tr h="327445">
                <a:tc>
                  <a:txBody>
                    <a:bodyPr/>
                    <a:lstStyle/>
                    <a:p>
                      <a:r>
                        <a:rPr lang="en-US" dirty="0"/>
                        <a:t>Q9: The instructions for the Fitbit® set up were easy to understand</a:t>
                      </a:r>
                    </a:p>
                  </a:txBody>
                  <a:tcPr/>
                </a:tc>
                <a:tc>
                  <a:txBody>
                    <a:bodyPr/>
                    <a:lstStyle/>
                    <a:p>
                      <a:r>
                        <a:rPr lang="en-US" dirty="0"/>
                        <a:t>88.9% (16)</a:t>
                      </a:r>
                    </a:p>
                  </a:txBody>
                  <a:tcPr/>
                </a:tc>
                <a:extLst>
                  <a:ext uri="{0D108BD9-81ED-4DB2-BD59-A6C34878D82A}">
                    <a16:rowId xmlns:a16="http://schemas.microsoft.com/office/drawing/2014/main" val="966396273"/>
                  </a:ext>
                </a:extLst>
              </a:tr>
              <a:tr h="327445">
                <a:tc>
                  <a:txBody>
                    <a:bodyPr/>
                    <a:lstStyle/>
                    <a:p>
                      <a:r>
                        <a:rPr lang="en-US" dirty="0"/>
                        <a:t>Q10: The Fitbit® was easy to set up. </a:t>
                      </a:r>
                    </a:p>
                  </a:txBody>
                  <a:tcPr/>
                </a:tc>
                <a:tc>
                  <a:txBody>
                    <a:bodyPr/>
                    <a:lstStyle/>
                    <a:p>
                      <a:r>
                        <a:rPr lang="en-US" dirty="0"/>
                        <a:t>83.3% (15)</a:t>
                      </a:r>
                    </a:p>
                  </a:txBody>
                  <a:tcPr/>
                </a:tc>
                <a:extLst>
                  <a:ext uri="{0D108BD9-81ED-4DB2-BD59-A6C34878D82A}">
                    <a16:rowId xmlns:a16="http://schemas.microsoft.com/office/drawing/2014/main" val="2886072486"/>
                  </a:ext>
                </a:extLst>
              </a:tr>
              <a:tr h="327445">
                <a:tc>
                  <a:txBody>
                    <a:bodyPr/>
                    <a:lstStyle/>
                    <a:p>
                      <a:r>
                        <a:rPr lang="en-US" dirty="0"/>
                        <a:t>Q12: The Fitbit® was easy to use.</a:t>
                      </a:r>
                    </a:p>
                  </a:txBody>
                  <a:tcPr/>
                </a:tc>
                <a:tc>
                  <a:txBody>
                    <a:bodyPr/>
                    <a:lstStyle/>
                    <a:p>
                      <a:r>
                        <a:rPr lang="en-US" dirty="0"/>
                        <a:t>88.9% (16)</a:t>
                      </a:r>
                    </a:p>
                  </a:txBody>
                  <a:tcPr/>
                </a:tc>
                <a:extLst>
                  <a:ext uri="{0D108BD9-81ED-4DB2-BD59-A6C34878D82A}">
                    <a16:rowId xmlns:a16="http://schemas.microsoft.com/office/drawing/2014/main" val="3072079109"/>
                  </a:ext>
                </a:extLst>
              </a:tr>
              <a:tr h="327445">
                <a:tc>
                  <a:txBody>
                    <a:bodyPr/>
                    <a:lstStyle/>
                    <a:p>
                      <a:r>
                        <a:rPr lang="en-US" dirty="0"/>
                        <a:t>Q13. The Fitbit® was comfortable to wear.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88.9% (16)</a:t>
                      </a:r>
                    </a:p>
                  </a:txBody>
                  <a:tcPr/>
                </a:tc>
                <a:extLst>
                  <a:ext uri="{0D108BD9-81ED-4DB2-BD59-A6C34878D82A}">
                    <a16:rowId xmlns:a16="http://schemas.microsoft.com/office/drawing/2014/main" val="3878932610"/>
                  </a:ext>
                </a:extLst>
              </a:tr>
              <a:tr h="327445">
                <a:tc>
                  <a:txBody>
                    <a:bodyPr/>
                    <a:lstStyle/>
                    <a:p>
                      <a:r>
                        <a:rPr lang="en-US" dirty="0"/>
                        <a:t>Q14: The Fitbit® data was easy to sync with my phone.</a:t>
                      </a:r>
                    </a:p>
                  </a:txBody>
                  <a:tcPr/>
                </a:tc>
                <a:tc>
                  <a:txBody>
                    <a:bodyPr/>
                    <a:lstStyle/>
                    <a:p>
                      <a:r>
                        <a:rPr lang="en-US" dirty="0"/>
                        <a:t>94.4% (17)</a:t>
                      </a:r>
                    </a:p>
                  </a:txBody>
                  <a:tcPr/>
                </a:tc>
                <a:extLst>
                  <a:ext uri="{0D108BD9-81ED-4DB2-BD59-A6C34878D82A}">
                    <a16:rowId xmlns:a16="http://schemas.microsoft.com/office/drawing/2014/main" val="4111652436"/>
                  </a:ext>
                </a:extLst>
              </a:tr>
              <a:tr h="327445">
                <a:tc>
                  <a:txBody>
                    <a:bodyPr/>
                    <a:lstStyle/>
                    <a:p>
                      <a:r>
                        <a:rPr lang="en-US" dirty="0"/>
                        <a:t>Q15: I was confident using the Fitbit®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94.4% (17)</a:t>
                      </a:r>
                    </a:p>
                  </a:txBody>
                  <a:tcPr/>
                </a:tc>
                <a:extLst>
                  <a:ext uri="{0D108BD9-81ED-4DB2-BD59-A6C34878D82A}">
                    <a16:rowId xmlns:a16="http://schemas.microsoft.com/office/drawing/2014/main" val="3457922229"/>
                  </a:ext>
                </a:extLst>
              </a:tr>
              <a:tr h="327445">
                <a:tc>
                  <a:txBody>
                    <a:bodyPr/>
                    <a:lstStyle/>
                    <a:p>
                      <a:r>
                        <a:rPr lang="en-US" dirty="0"/>
                        <a:t>Average score</a:t>
                      </a:r>
                    </a:p>
                  </a:txBody>
                  <a:tcPr/>
                </a:tc>
                <a:tc>
                  <a:txBody>
                    <a:bodyPr/>
                    <a:lstStyle/>
                    <a:p>
                      <a:r>
                        <a:rPr lang="en-US" dirty="0">
                          <a:highlight>
                            <a:srgbClr val="FFFF00"/>
                          </a:highlight>
                        </a:rPr>
                        <a:t>89.8%</a:t>
                      </a:r>
                    </a:p>
                  </a:txBody>
                  <a:tcPr/>
                </a:tc>
                <a:extLst>
                  <a:ext uri="{0D108BD9-81ED-4DB2-BD59-A6C34878D82A}">
                    <a16:rowId xmlns:a16="http://schemas.microsoft.com/office/drawing/2014/main" val="4103431276"/>
                  </a:ext>
                </a:extLst>
              </a:tr>
            </a:tbl>
          </a:graphicData>
        </a:graphic>
      </p:graphicFrame>
    </p:spTree>
    <p:extLst>
      <p:ext uri="{BB962C8B-B14F-4D97-AF65-F5344CB8AC3E}">
        <p14:creationId xmlns:p14="http://schemas.microsoft.com/office/powerpoint/2010/main" val="1254237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2" name="Google Shape;182;p29"/>
          <p:cNvSpPr txBox="1">
            <a:spLocks noGrp="1"/>
          </p:cNvSpPr>
          <p:nvPr>
            <p:ph type="ctrTitle"/>
          </p:nvPr>
        </p:nvSpPr>
        <p:spPr>
          <a:xfrm>
            <a:off x="218075" y="297256"/>
            <a:ext cx="6858000" cy="6480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Results– Aim 2 (3 of 3)</a:t>
            </a:r>
            <a:endParaRPr dirty="0"/>
          </a:p>
        </p:txBody>
      </p:sp>
      <p:graphicFrame>
        <p:nvGraphicFramePr>
          <p:cNvPr id="2" name="Table 1" descr="Frequency table including the percentage and number of responses that agreed and strongly agreed with questions on the nightly survey">
            <a:extLst>
              <a:ext uri="{FF2B5EF4-FFF2-40B4-BE49-F238E27FC236}">
                <a16:creationId xmlns:a16="http://schemas.microsoft.com/office/drawing/2014/main" id="{5B79C55F-CCD6-789E-E661-CE4B76D4F319}"/>
              </a:ext>
            </a:extLst>
          </p:cNvPr>
          <p:cNvGraphicFramePr>
            <a:graphicFrameLocks noGrp="1"/>
          </p:cNvGraphicFramePr>
          <p:nvPr/>
        </p:nvGraphicFramePr>
        <p:xfrm>
          <a:off x="291993" y="1469517"/>
          <a:ext cx="8560014" cy="2957448"/>
        </p:xfrm>
        <a:graphic>
          <a:graphicData uri="http://schemas.openxmlformats.org/drawingml/2006/table">
            <a:tbl>
              <a:tblPr firstRow="1" bandRow="1">
                <a:tableStyleId>{294A6B73-723B-4BC5-A933-0019472E18A3}</a:tableStyleId>
              </a:tblPr>
              <a:tblGrid>
                <a:gridCol w="6500693">
                  <a:extLst>
                    <a:ext uri="{9D8B030D-6E8A-4147-A177-3AD203B41FA5}">
                      <a16:colId xmlns:a16="http://schemas.microsoft.com/office/drawing/2014/main" val="3268127082"/>
                    </a:ext>
                  </a:extLst>
                </a:gridCol>
                <a:gridCol w="2059321">
                  <a:extLst>
                    <a:ext uri="{9D8B030D-6E8A-4147-A177-3AD203B41FA5}">
                      <a16:colId xmlns:a16="http://schemas.microsoft.com/office/drawing/2014/main" val="4165645938"/>
                    </a:ext>
                  </a:extLst>
                </a:gridCol>
              </a:tblGrid>
              <a:tr h="681479">
                <a:tc>
                  <a:txBody>
                    <a:bodyPr/>
                    <a:lstStyle/>
                    <a:p>
                      <a:r>
                        <a:rPr lang="en-US" dirty="0">
                          <a:solidFill>
                            <a:schemeClr val="bg1"/>
                          </a:solidFill>
                        </a:rPr>
                        <a:t>Nightly Survey</a:t>
                      </a:r>
                    </a:p>
                  </a:txBody>
                  <a:tcPr>
                    <a:solidFill>
                      <a:srgbClr val="3078B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chemeClr val="bg1"/>
                          </a:solidFill>
                        </a:rPr>
                        <a:t>% (n) – Agree/Strongly Agree</a:t>
                      </a:r>
                    </a:p>
                    <a:p>
                      <a:endParaRPr lang="en-US" dirty="0">
                        <a:solidFill>
                          <a:schemeClr val="bg1"/>
                        </a:solidFill>
                      </a:endParaRPr>
                    </a:p>
                  </a:txBody>
                  <a:tcPr>
                    <a:solidFill>
                      <a:srgbClr val="3078BA"/>
                    </a:solidFill>
                  </a:tcPr>
                </a:tc>
                <a:extLst>
                  <a:ext uri="{0D108BD9-81ED-4DB2-BD59-A6C34878D82A}">
                    <a16:rowId xmlns:a16="http://schemas.microsoft.com/office/drawing/2014/main" val="4017755576"/>
                  </a:ext>
                </a:extLst>
              </a:tr>
              <a:tr h="426942">
                <a:tc>
                  <a:txBody>
                    <a:bodyPr/>
                    <a:lstStyle/>
                    <a:p>
                      <a:r>
                        <a:rPr lang="en-US" dirty="0"/>
                        <a:t>Q17: The nightly survey questions were easy to understand. </a:t>
                      </a:r>
                    </a:p>
                  </a:txBody>
                  <a:tcPr/>
                </a:tc>
                <a:tc>
                  <a:txBody>
                    <a:bodyPr/>
                    <a:lstStyle/>
                    <a:p>
                      <a:r>
                        <a:rPr lang="en-US" dirty="0"/>
                        <a:t>94.4% (17)</a:t>
                      </a:r>
                    </a:p>
                  </a:txBody>
                  <a:tcPr/>
                </a:tc>
                <a:extLst>
                  <a:ext uri="{0D108BD9-81ED-4DB2-BD59-A6C34878D82A}">
                    <a16:rowId xmlns:a16="http://schemas.microsoft.com/office/drawing/2014/main" val="1135765938"/>
                  </a:ext>
                </a:extLst>
              </a:tr>
              <a:tr h="426942">
                <a:tc>
                  <a:txBody>
                    <a:bodyPr/>
                    <a:lstStyle/>
                    <a:p>
                      <a:r>
                        <a:rPr lang="en-US" dirty="0"/>
                        <a:t>Q18: The nightly survey questions were easy to answer.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94.4% (17)</a:t>
                      </a:r>
                    </a:p>
                  </a:txBody>
                  <a:tcPr/>
                </a:tc>
                <a:extLst>
                  <a:ext uri="{0D108BD9-81ED-4DB2-BD59-A6C34878D82A}">
                    <a16:rowId xmlns:a16="http://schemas.microsoft.com/office/drawing/2014/main" val="3412227753"/>
                  </a:ext>
                </a:extLst>
              </a:tr>
              <a:tr h="426942">
                <a:tc>
                  <a:txBody>
                    <a:bodyPr/>
                    <a:lstStyle/>
                    <a:p>
                      <a:r>
                        <a:rPr lang="en-US" dirty="0"/>
                        <a:t>Q19: Answering the nightly survey questions fit easily into my routine. </a:t>
                      </a:r>
                    </a:p>
                  </a:txBody>
                  <a:tcPr/>
                </a:tc>
                <a:tc>
                  <a:txBody>
                    <a:bodyPr/>
                    <a:lstStyle/>
                    <a:p>
                      <a:r>
                        <a:rPr lang="en-US" dirty="0"/>
                        <a:t>88.9% (16)</a:t>
                      </a:r>
                    </a:p>
                  </a:txBody>
                  <a:tcPr/>
                </a:tc>
                <a:extLst>
                  <a:ext uri="{0D108BD9-81ED-4DB2-BD59-A6C34878D82A}">
                    <a16:rowId xmlns:a16="http://schemas.microsoft.com/office/drawing/2014/main" val="2976527126"/>
                  </a:ext>
                </a:extLst>
              </a:tr>
              <a:tr h="482714">
                <a:tc>
                  <a:txBody>
                    <a:bodyPr/>
                    <a:lstStyle/>
                    <a:p>
                      <a:r>
                        <a:rPr lang="en-US" dirty="0"/>
                        <a:t>Q20: The number of nightly survey questions to answer on the app was reasonable.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88.9% (16)</a:t>
                      </a:r>
                    </a:p>
                  </a:txBody>
                  <a:tcPr/>
                </a:tc>
                <a:extLst>
                  <a:ext uri="{0D108BD9-81ED-4DB2-BD59-A6C34878D82A}">
                    <a16:rowId xmlns:a16="http://schemas.microsoft.com/office/drawing/2014/main" val="343631671"/>
                  </a:ext>
                </a:extLst>
              </a:tr>
              <a:tr h="426942">
                <a:tc>
                  <a:txBody>
                    <a:bodyPr/>
                    <a:lstStyle/>
                    <a:p>
                      <a:r>
                        <a:rPr lang="en-US" dirty="0"/>
                        <a:t>Average scores</a:t>
                      </a:r>
                    </a:p>
                  </a:txBody>
                  <a:tcPr/>
                </a:tc>
                <a:tc>
                  <a:txBody>
                    <a:bodyPr/>
                    <a:lstStyle/>
                    <a:p>
                      <a:r>
                        <a:rPr lang="en-US" dirty="0">
                          <a:highlight>
                            <a:srgbClr val="FFFF00"/>
                          </a:highlight>
                        </a:rPr>
                        <a:t>91.7%</a:t>
                      </a:r>
                    </a:p>
                  </a:txBody>
                  <a:tcPr/>
                </a:tc>
                <a:extLst>
                  <a:ext uri="{0D108BD9-81ED-4DB2-BD59-A6C34878D82A}">
                    <a16:rowId xmlns:a16="http://schemas.microsoft.com/office/drawing/2014/main" val="157189038"/>
                  </a:ext>
                </a:extLst>
              </a:tr>
            </a:tbl>
          </a:graphicData>
        </a:graphic>
      </p:graphicFrame>
    </p:spTree>
    <p:extLst>
      <p:ext uri="{BB962C8B-B14F-4D97-AF65-F5344CB8AC3E}">
        <p14:creationId xmlns:p14="http://schemas.microsoft.com/office/powerpoint/2010/main" val="3727306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2" name="Google Shape;131;p22">
            <a:extLst>
              <a:ext uri="{FF2B5EF4-FFF2-40B4-BE49-F238E27FC236}">
                <a16:creationId xmlns:a16="http://schemas.microsoft.com/office/drawing/2014/main" id="{B4B58675-891B-9AF7-029B-29BBBF866C25}"/>
              </a:ext>
            </a:extLst>
          </p:cNvPr>
          <p:cNvSpPr txBox="1">
            <a:spLocks noGrp="1"/>
          </p:cNvSpPr>
          <p:nvPr>
            <p:ph type="title" idx="4294967295"/>
          </p:nvPr>
        </p:nvSpPr>
        <p:spPr>
          <a:xfrm>
            <a:off x="285750" y="315316"/>
            <a:ext cx="6858000" cy="6480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b"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274C"/>
              </a:buClr>
              <a:buSzPts val="3600"/>
              <a:buFont typeface="Calibri"/>
              <a:buNone/>
              <a:defRPr sz="3600" b="1" i="0" u="none" strike="noStrike" cap="none">
                <a:solidFill>
                  <a:srgbClr val="00274C"/>
                </a:solidFill>
                <a:latin typeface="Calibri"/>
                <a:ea typeface="Calibri"/>
                <a:cs typeface="Calibri"/>
                <a:sym typeface="Calibri"/>
              </a:defRPr>
            </a:lvl1pPr>
            <a:lvl2pPr marR="0" lvl="1"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14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274C"/>
              </a:buClr>
              <a:buSzPts val="3600"/>
              <a:buFont typeface="Calibri"/>
              <a:buNone/>
              <a:tabLst/>
              <a:defRPr/>
            </a:pPr>
            <a:r>
              <a:rPr kumimoji="0" lang="en-US" sz="3600" b="1" i="0" u="none" strike="noStrike" kern="0" cap="none" spc="0" normalizeH="0" baseline="0" noProof="0" dirty="0">
                <a:ln>
                  <a:noFill/>
                </a:ln>
                <a:solidFill>
                  <a:srgbClr val="00274C"/>
                </a:solidFill>
                <a:effectLst/>
                <a:uLnTx/>
                <a:uFillTx/>
                <a:latin typeface="Calibri"/>
                <a:ea typeface="Calibri"/>
                <a:cs typeface="Calibri"/>
                <a:sym typeface="Calibri"/>
              </a:rPr>
              <a:t>Study Aims Overview: Aim 3</a:t>
            </a:r>
          </a:p>
        </p:txBody>
      </p:sp>
      <p:sp>
        <p:nvSpPr>
          <p:cNvPr id="3" name="Google Shape;139;p23">
            <a:extLst>
              <a:ext uri="{FF2B5EF4-FFF2-40B4-BE49-F238E27FC236}">
                <a16:creationId xmlns:a16="http://schemas.microsoft.com/office/drawing/2014/main" id="{78053EFA-4F44-576F-A9A4-584FC469391A}"/>
              </a:ext>
              <a:ext uri="{C183D7F6-B498-43B3-948B-1728B52AA6E4}">
                <adec:decorative xmlns:adec="http://schemas.microsoft.com/office/drawing/2017/decorative" val="1"/>
              </a:ext>
            </a:extLst>
          </p:cNvPr>
          <p:cNvSpPr txBox="1"/>
          <p:nvPr/>
        </p:nvSpPr>
        <p:spPr>
          <a:xfrm>
            <a:off x="198750" y="1119125"/>
            <a:ext cx="8746500" cy="2345227"/>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600" b="1" dirty="0">
                <a:solidFill>
                  <a:schemeClr val="bg1">
                    <a:lumMod val="95000"/>
                  </a:schemeClr>
                </a:solidFill>
                <a:latin typeface="Calibri"/>
                <a:ea typeface="Calibri"/>
                <a:cs typeface="Calibri"/>
                <a:sym typeface="Calibri"/>
              </a:rPr>
              <a:t>Aim 1</a:t>
            </a:r>
            <a:r>
              <a:rPr lang="en" sz="2600" dirty="0">
                <a:solidFill>
                  <a:schemeClr val="bg1">
                    <a:lumMod val="95000"/>
                  </a:schemeClr>
                </a:solidFill>
                <a:latin typeface="Calibri"/>
                <a:ea typeface="Calibri"/>
                <a:cs typeface="Calibri"/>
                <a:sym typeface="Calibri"/>
              </a:rPr>
              <a:t>: Assess positive activity engagement (via the Roadmap app)</a:t>
            </a:r>
          </a:p>
          <a:p>
            <a:pPr marL="0" lvl="0" indent="0" algn="l" rtl="0">
              <a:lnSpc>
                <a:spcPct val="90000"/>
              </a:lnSpc>
              <a:spcBef>
                <a:spcPts val="0"/>
              </a:spcBef>
              <a:spcAft>
                <a:spcPts val="0"/>
              </a:spcAft>
              <a:buNone/>
            </a:pPr>
            <a:r>
              <a:rPr lang="en" sz="2600" dirty="0">
                <a:solidFill>
                  <a:schemeClr val="dk1"/>
                </a:solidFill>
                <a:latin typeface="Calibri"/>
                <a:ea typeface="Calibri"/>
                <a:cs typeface="Calibri"/>
                <a:sym typeface="Calibri"/>
              </a:rPr>
              <a:t> </a:t>
            </a:r>
          </a:p>
          <a:p>
            <a:pPr marL="0" lvl="0" indent="0" algn="l" rtl="0">
              <a:lnSpc>
                <a:spcPct val="90000"/>
              </a:lnSpc>
              <a:spcBef>
                <a:spcPts val="0"/>
              </a:spcBef>
              <a:spcAft>
                <a:spcPts val="0"/>
              </a:spcAft>
              <a:buNone/>
            </a:pPr>
            <a:r>
              <a:rPr lang="en-US" sz="2600" b="1" dirty="0">
                <a:solidFill>
                  <a:schemeClr val="bg1">
                    <a:lumMod val="95000"/>
                  </a:schemeClr>
                </a:solidFill>
                <a:latin typeface="Calibri"/>
                <a:ea typeface="Calibri"/>
                <a:cs typeface="Calibri"/>
                <a:sym typeface="Calibri"/>
              </a:rPr>
              <a:t>Aim 2</a:t>
            </a:r>
            <a:r>
              <a:rPr lang="en-US" sz="2600" dirty="0">
                <a:solidFill>
                  <a:schemeClr val="bg1">
                    <a:lumMod val="95000"/>
                  </a:schemeClr>
                </a:solidFill>
                <a:latin typeface="Calibri"/>
                <a:ea typeface="Calibri"/>
                <a:cs typeface="Calibri"/>
                <a:sym typeface="Calibri"/>
              </a:rPr>
              <a:t>: Examine the feasibility and acceptability of the Roadmap app (and other study components) among dementia caregivers &amp; study compliance</a:t>
            </a:r>
          </a:p>
        </p:txBody>
      </p:sp>
      <p:sp>
        <p:nvSpPr>
          <p:cNvPr id="5" name="TextBox 4">
            <a:extLst>
              <a:ext uri="{FF2B5EF4-FFF2-40B4-BE49-F238E27FC236}">
                <a16:creationId xmlns:a16="http://schemas.microsoft.com/office/drawing/2014/main" id="{D4717DAA-6159-35BA-D9EA-EEF87244A1BC}"/>
              </a:ext>
            </a:extLst>
          </p:cNvPr>
          <p:cNvSpPr txBox="1"/>
          <p:nvPr/>
        </p:nvSpPr>
        <p:spPr>
          <a:xfrm>
            <a:off x="198750" y="3618110"/>
            <a:ext cx="8661973" cy="812530"/>
          </a:xfrm>
          <a:prstGeom prst="rect">
            <a:avLst/>
          </a:prstGeom>
          <a:noFill/>
        </p:spPr>
        <p:txBody>
          <a:bodyPr wrap="square">
            <a:spAutoFit/>
          </a:bodyPr>
          <a:lstStyle/>
          <a:p>
            <a:pPr marL="0" lvl="0" indent="0" algn="l" rtl="0">
              <a:lnSpc>
                <a:spcPct val="90000"/>
              </a:lnSpc>
              <a:spcBef>
                <a:spcPts val="0"/>
              </a:spcBef>
              <a:spcAft>
                <a:spcPts val="0"/>
              </a:spcAft>
              <a:buNone/>
            </a:pPr>
            <a:r>
              <a:rPr lang="en-US" sz="2600" b="1" dirty="0">
                <a:solidFill>
                  <a:schemeClr val="accent2"/>
                </a:solidFill>
                <a:latin typeface="Calibri"/>
                <a:ea typeface="Calibri"/>
                <a:cs typeface="Calibri"/>
                <a:sym typeface="Calibri"/>
              </a:rPr>
              <a:t>Aim 3: </a:t>
            </a:r>
            <a:r>
              <a:rPr lang="en-US" sz="2600" dirty="0">
                <a:solidFill>
                  <a:schemeClr val="accent2"/>
                </a:solidFill>
                <a:latin typeface="Calibri"/>
                <a:ea typeface="Calibri"/>
                <a:cs typeface="Calibri"/>
                <a:sym typeface="Calibri"/>
              </a:rPr>
              <a:t>Adapt the Roadmap app based on participant feedback for use in larger studies of dementia caregiver well-being</a:t>
            </a:r>
          </a:p>
        </p:txBody>
      </p:sp>
    </p:spTree>
    <p:extLst>
      <p:ext uri="{BB962C8B-B14F-4D97-AF65-F5344CB8AC3E}">
        <p14:creationId xmlns:p14="http://schemas.microsoft.com/office/powerpoint/2010/main" val="2373115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1"/>
          <p:cNvSpPr txBox="1">
            <a:spLocks noGrp="1"/>
          </p:cNvSpPr>
          <p:nvPr>
            <p:ph type="ctrTitle"/>
          </p:nvPr>
        </p:nvSpPr>
        <p:spPr>
          <a:xfrm>
            <a:off x="302750" y="241681"/>
            <a:ext cx="6858000" cy="6480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Results– Aim 3 (1 of 4)</a:t>
            </a:r>
            <a:endParaRPr dirty="0"/>
          </a:p>
        </p:txBody>
      </p:sp>
      <p:graphicFrame>
        <p:nvGraphicFramePr>
          <p:cNvPr id="194" name="Google Shape;194;p31"/>
          <p:cNvGraphicFramePr/>
          <p:nvPr>
            <p:extLst>
              <p:ext uri="{D42A27DB-BD31-4B8C-83A1-F6EECF244321}">
                <p14:modId xmlns:p14="http://schemas.microsoft.com/office/powerpoint/2010/main" val="2618638139"/>
              </p:ext>
            </p:extLst>
          </p:nvPr>
        </p:nvGraphicFramePr>
        <p:xfrm>
          <a:off x="379563" y="1428438"/>
          <a:ext cx="8538525" cy="2532550"/>
        </p:xfrm>
        <a:graphic>
          <a:graphicData uri="http://schemas.openxmlformats.org/drawingml/2006/table">
            <a:tbl>
              <a:tblPr firstRow="1">
                <a:noFill/>
                <a:tableStyleId>{294A6B73-723B-4BC5-A933-0019472E18A3}</a:tableStyleId>
              </a:tblPr>
              <a:tblGrid>
                <a:gridCol w="8538525">
                  <a:extLst>
                    <a:ext uri="{9D8B030D-6E8A-4147-A177-3AD203B41FA5}">
                      <a16:colId xmlns:a16="http://schemas.microsoft.com/office/drawing/2014/main" val="20000"/>
                    </a:ext>
                  </a:extLst>
                </a:gridCol>
              </a:tblGrid>
              <a:tr h="825700">
                <a:tc>
                  <a:txBody>
                    <a:bodyPr/>
                    <a:lstStyle/>
                    <a:p>
                      <a:pPr marL="0" lvl="0" indent="0" algn="l" rtl="0">
                        <a:spcBef>
                          <a:spcPts val="0"/>
                        </a:spcBef>
                        <a:spcAft>
                          <a:spcPts val="0"/>
                        </a:spcAft>
                        <a:buNone/>
                      </a:pPr>
                      <a:r>
                        <a:rPr lang="en" sz="2000" b="1"/>
                        <a:t>How did you use the app? / How did you typically use the app during the study?</a:t>
                      </a:r>
                      <a:endParaRPr sz="2000" b="1"/>
                    </a:p>
                  </a:txBody>
                  <a:tcPr marL="91425" marR="91425" marT="91425" marB="91425">
                    <a:lnL w="9525" cap="flat" cmpd="sng">
                      <a:solidFill>
                        <a:srgbClr val="CFE2F3">
                          <a:alpha val="0"/>
                        </a:srgbClr>
                      </a:solidFill>
                      <a:prstDash val="solid"/>
                      <a:round/>
                      <a:headEnd type="none" w="sm" len="sm"/>
                      <a:tailEnd type="none" w="sm" len="sm"/>
                    </a:lnL>
                    <a:lnR w="9525" cap="flat" cmpd="sng">
                      <a:solidFill>
                        <a:srgbClr val="CFE2F3">
                          <a:alpha val="0"/>
                        </a:srgbClr>
                      </a:solidFill>
                      <a:prstDash val="solid"/>
                      <a:round/>
                      <a:headEnd type="none" w="sm" len="sm"/>
                      <a:tailEnd type="none" w="sm" len="sm"/>
                    </a:lnR>
                    <a:lnT w="9525" cap="flat" cmpd="sng">
                      <a:solidFill>
                        <a:srgbClr val="CFE2F3">
                          <a:alpha val="0"/>
                        </a:srgbClr>
                      </a:solidFill>
                      <a:prstDash val="solid"/>
                      <a:round/>
                      <a:headEnd type="none" w="sm" len="sm"/>
                      <a:tailEnd type="none" w="sm" len="sm"/>
                    </a:lnT>
                    <a:lnB w="9525" cap="flat" cmpd="sng">
                      <a:solidFill>
                        <a:srgbClr val="CFE2F3">
                          <a:alpha val="0"/>
                        </a:srgbClr>
                      </a:solidFill>
                      <a:prstDash val="solid"/>
                      <a:round/>
                      <a:headEnd type="none" w="sm" len="sm"/>
                      <a:tailEnd type="none" w="sm" len="sm"/>
                    </a:lnB>
                    <a:solidFill>
                      <a:srgbClr val="CFE2F3"/>
                    </a:solidFill>
                  </a:tcPr>
                </a:tc>
                <a:extLst>
                  <a:ext uri="{0D108BD9-81ED-4DB2-BD59-A6C34878D82A}">
                    <a16:rowId xmlns:a16="http://schemas.microsoft.com/office/drawing/2014/main" val="10000"/>
                  </a:ext>
                </a:extLst>
              </a:tr>
              <a:tr h="1460925">
                <a:tc>
                  <a:txBody>
                    <a:bodyPr/>
                    <a:lstStyle/>
                    <a:p>
                      <a:pPr marL="0" lvl="0" indent="0" algn="l" rtl="0">
                        <a:spcBef>
                          <a:spcPts val="0"/>
                        </a:spcBef>
                        <a:spcAft>
                          <a:spcPts val="0"/>
                        </a:spcAft>
                        <a:buNone/>
                      </a:pPr>
                      <a:r>
                        <a:rPr lang="en" sz="2000" dirty="0"/>
                        <a:t>The majority (n = 17 out of 20) reported using the app for positive activities. </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r>
                        <a:rPr lang="en" sz="2000" dirty="0"/>
                        <a:t>Only a few participants used it for mood tracking (n = 2) or to track physical activities (n = 3).</a:t>
                      </a:r>
                      <a:endParaRPr sz="2000" dirty="0"/>
                    </a:p>
                  </a:txBody>
                  <a:tcPr marL="91425" marR="91425" marT="91425" marB="91425">
                    <a:lnT w="9525" cap="flat" cmpd="sng">
                      <a:solidFill>
                        <a:srgbClr val="CFE2F3">
                          <a:alpha val="0"/>
                        </a:srgbClr>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Google Shape;200;p32"/>
          <p:cNvSpPr txBox="1">
            <a:spLocks noGrp="1"/>
          </p:cNvSpPr>
          <p:nvPr>
            <p:ph type="ctrTitle"/>
          </p:nvPr>
        </p:nvSpPr>
        <p:spPr>
          <a:xfrm>
            <a:off x="302750" y="241681"/>
            <a:ext cx="6858000" cy="6480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Results– Aim 3 (2 of 4)</a:t>
            </a:r>
            <a:endParaRPr dirty="0"/>
          </a:p>
        </p:txBody>
      </p:sp>
      <p:graphicFrame>
        <p:nvGraphicFramePr>
          <p:cNvPr id="199" name="Google Shape;199;p32"/>
          <p:cNvGraphicFramePr/>
          <p:nvPr>
            <p:extLst>
              <p:ext uri="{D42A27DB-BD31-4B8C-83A1-F6EECF244321}">
                <p14:modId xmlns:p14="http://schemas.microsoft.com/office/powerpoint/2010/main" val="4084779268"/>
              </p:ext>
            </p:extLst>
          </p:nvPr>
        </p:nvGraphicFramePr>
        <p:xfrm>
          <a:off x="210538" y="1117875"/>
          <a:ext cx="6595000" cy="3796225"/>
        </p:xfrm>
        <a:graphic>
          <a:graphicData uri="http://schemas.openxmlformats.org/drawingml/2006/table">
            <a:tbl>
              <a:tblPr firstRow="1">
                <a:noFill/>
                <a:tableStyleId>{294A6B73-723B-4BC5-A933-0019472E18A3}</a:tableStyleId>
              </a:tblPr>
              <a:tblGrid>
                <a:gridCol w="6595000">
                  <a:extLst>
                    <a:ext uri="{9D8B030D-6E8A-4147-A177-3AD203B41FA5}">
                      <a16:colId xmlns:a16="http://schemas.microsoft.com/office/drawing/2014/main" val="20000"/>
                    </a:ext>
                  </a:extLst>
                </a:gridCol>
              </a:tblGrid>
              <a:tr h="1072825">
                <a:tc>
                  <a:txBody>
                    <a:bodyPr/>
                    <a:lstStyle/>
                    <a:p>
                      <a:pPr marL="0" lvl="0" indent="0" algn="l" rtl="0">
                        <a:spcBef>
                          <a:spcPts val="0"/>
                        </a:spcBef>
                        <a:spcAft>
                          <a:spcPts val="0"/>
                        </a:spcAft>
                        <a:buNone/>
                      </a:pPr>
                      <a:r>
                        <a:rPr lang="en" sz="2000" b="1" dirty="0"/>
                        <a:t>How frequently, if at all, did you use the Roadmap app? Why or why not?</a:t>
                      </a:r>
                      <a:endParaRPr sz="2000" b="1" dirty="0"/>
                    </a:p>
                  </a:txBody>
                  <a:tcPr marL="91425" marR="91425" marT="91425" marB="91425">
                    <a:lnL w="9525" cap="flat" cmpd="sng">
                      <a:solidFill>
                        <a:srgbClr val="CFE2F3">
                          <a:alpha val="0"/>
                        </a:srgbClr>
                      </a:solidFill>
                      <a:prstDash val="solid"/>
                      <a:round/>
                      <a:headEnd type="none" w="sm" len="sm"/>
                      <a:tailEnd type="none" w="sm" len="sm"/>
                    </a:lnL>
                    <a:lnR w="9525" cap="flat" cmpd="sng">
                      <a:solidFill>
                        <a:srgbClr val="CFE2F3">
                          <a:alpha val="0"/>
                        </a:srgbClr>
                      </a:solidFill>
                      <a:prstDash val="solid"/>
                      <a:round/>
                      <a:headEnd type="none" w="sm" len="sm"/>
                      <a:tailEnd type="none" w="sm" len="sm"/>
                    </a:lnR>
                    <a:lnT w="9525" cap="flat" cmpd="sng">
                      <a:solidFill>
                        <a:srgbClr val="CFE2F3">
                          <a:alpha val="0"/>
                        </a:srgbClr>
                      </a:solidFill>
                      <a:prstDash val="solid"/>
                      <a:round/>
                      <a:headEnd type="none" w="sm" len="sm"/>
                      <a:tailEnd type="none" w="sm" len="sm"/>
                    </a:lnT>
                    <a:lnB w="9525" cap="flat" cmpd="sng">
                      <a:solidFill>
                        <a:srgbClr val="CFE2F3">
                          <a:alpha val="0"/>
                        </a:srgbClr>
                      </a:solidFill>
                      <a:prstDash val="solid"/>
                      <a:round/>
                      <a:headEnd type="none" w="sm" len="sm"/>
                      <a:tailEnd type="none" w="sm" len="sm"/>
                    </a:lnB>
                    <a:solidFill>
                      <a:srgbClr val="CFE2F3"/>
                    </a:solidFill>
                  </a:tcPr>
                </a:tc>
                <a:extLst>
                  <a:ext uri="{0D108BD9-81ED-4DB2-BD59-A6C34878D82A}">
                    <a16:rowId xmlns:a16="http://schemas.microsoft.com/office/drawing/2014/main" val="10000"/>
                  </a:ext>
                </a:extLst>
              </a:tr>
              <a:tr h="2723400">
                <a:tc>
                  <a:txBody>
                    <a:bodyPr/>
                    <a:lstStyle/>
                    <a:p>
                      <a:pPr marL="0" lvl="0" indent="0" algn="l" rtl="0">
                        <a:spcBef>
                          <a:spcPts val="0"/>
                        </a:spcBef>
                        <a:spcAft>
                          <a:spcPts val="0"/>
                        </a:spcAft>
                        <a:buNone/>
                      </a:pPr>
                      <a:r>
                        <a:rPr lang="en" sz="2000" dirty="0"/>
                        <a:t>The majority (n = 16) reported using the Roadmap app at least daily, primarily due to the prompts &amp; app features. </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r>
                        <a:rPr lang="en" sz="2000" dirty="0"/>
                        <a:t>Those who used it less than daily mentioned that the app was not relevant to their needs or busy.</a:t>
                      </a:r>
                      <a:endParaRPr sz="2000" dirty="0"/>
                    </a:p>
                  </a:txBody>
                  <a:tcPr marL="91425" marR="91425" marT="91425" marB="91425">
                    <a:lnT w="9525" cap="flat" cmpd="sng">
                      <a:solidFill>
                        <a:srgbClr val="CFE2F3">
                          <a:alpha val="0"/>
                        </a:srgbClr>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pic>
        <p:nvPicPr>
          <p:cNvPr id="201" name="Google Shape;201;p32" descr="Screenshots of text messages the research team sent participants in the morning and evening as a reminder to do one positive activity."/>
          <p:cNvPicPr preferRelativeResize="0"/>
          <p:nvPr/>
        </p:nvPicPr>
        <p:blipFill>
          <a:blip r:embed="rId3">
            <a:alphaModFix/>
          </a:blip>
          <a:stretch>
            <a:fillRect/>
          </a:stretch>
        </p:blipFill>
        <p:spPr>
          <a:xfrm>
            <a:off x="6867525" y="680809"/>
            <a:ext cx="2144100" cy="2455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285750" y="315325"/>
            <a:ext cx="8330700" cy="6480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rgbClr val="00274C"/>
              </a:buClr>
              <a:buSzPts val="3600"/>
              <a:buFont typeface="Calibri"/>
              <a:buNone/>
            </a:pPr>
            <a:r>
              <a:rPr lang="en" dirty="0"/>
              <a:t>Mobile Health App: Roadmap </a:t>
            </a:r>
            <a:endParaRPr dirty="0"/>
          </a:p>
        </p:txBody>
      </p:sp>
      <p:sp>
        <p:nvSpPr>
          <p:cNvPr id="67" name="Google Shape;67;p15"/>
          <p:cNvSpPr txBox="1"/>
          <p:nvPr/>
        </p:nvSpPr>
        <p:spPr>
          <a:xfrm>
            <a:off x="81450" y="1092600"/>
            <a:ext cx="7051800" cy="4050900"/>
          </a:xfrm>
          <a:prstGeom prst="rect">
            <a:avLst/>
          </a:prstGeom>
          <a:noFill/>
          <a:ln w="9525" cap="flat" cmpd="sng">
            <a:solidFill>
              <a:schemeClr val="lt1"/>
            </a:solidFill>
            <a:prstDash val="solid"/>
            <a:round/>
            <a:headEnd type="none" w="sm" len="sm"/>
            <a:tailEnd type="none" w="sm" len="sm"/>
          </a:ln>
        </p:spPr>
        <p:txBody>
          <a:bodyPr spcFirstLastPara="1" wrap="square" lIns="68575" tIns="68575" rIns="68575" bIns="68575" anchor="t" anchorCtr="0">
            <a:noAutofit/>
          </a:bodyPr>
          <a:lstStyle/>
          <a:p>
            <a:pPr marL="457200" lvl="0" indent="-387350" algn="l" rtl="0">
              <a:lnSpc>
                <a:spcPct val="90000"/>
              </a:lnSpc>
              <a:spcBef>
                <a:spcPts val="0"/>
              </a:spcBef>
              <a:spcAft>
                <a:spcPts val="0"/>
              </a:spcAft>
              <a:buClr>
                <a:schemeClr val="dk1"/>
              </a:buClr>
              <a:buSzPts val="2500"/>
              <a:buFont typeface="Calibri"/>
              <a:buChar char="●"/>
            </a:pPr>
            <a:r>
              <a:rPr lang="en" sz="2500" dirty="0">
                <a:solidFill>
                  <a:schemeClr val="dk1"/>
                </a:solidFill>
                <a:latin typeface="Calibri"/>
                <a:ea typeface="Calibri"/>
                <a:cs typeface="Calibri"/>
                <a:sym typeface="Calibri"/>
              </a:rPr>
              <a:t>An app-based mHealth intervention to enhance both caregivers and patients’ well-being.</a:t>
            </a:r>
            <a:endParaRPr sz="2500" dirty="0">
              <a:solidFill>
                <a:schemeClr val="dk1"/>
              </a:solidFill>
              <a:latin typeface="Calibri"/>
              <a:ea typeface="Calibri"/>
              <a:cs typeface="Calibri"/>
              <a:sym typeface="Calibri"/>
            </a:endParaRPr>
          </a:p>
        </p:txBody>
      </p:sp>
      <p:sp>
        <p:nvSpPr>
          <p:cNvPr id="69" name="Google Shape;69;p15"/>
          <p:cNvSpPr txBox="1"/>
          <p:nvPr/>
        </p:nvSpPr>
        <p:spPr>
          <a:xfrm>
            <a:off x="81450" y="2258175"/>
            <a:ext cx="8981100" cy="2221200"/>
          </a:xfrm>
          <a:prstGeom prst="rect">
            <a:avLst/>
          </a:prstGeom>
          <a:noFill/>
          <a:ln>
            <a:noFill/>
          </a:ln>
        </p:spPr>
        <p:txBody>
          <a:bodyPr spcFirstLastPara="1" wrap="square" lIns="91425" tIns="91425" rIns="91425" bIns="91425" anchor="t" anchorCtr="0">
            <a:spAutoFit/>
          </a:bodyPr>
          <a:lstStyle/>
          <a:p>
            <a:pPr marL="457200" lvl="0" indent="-387350" algn="l" rtl="0">
              <a:lnSpc>
                <a:spcPct val="90000"/>
              </a:lnSpc>
              <a:spcBef>
                <a:spcPts val="0"/>
              </a:spcBef>
              <a:spcAft>
                <a:spcPts val="0"/>
              </a:spcAft>
              <a:buClr>
                <a:schemeClr val="dk1"/>
              </a:buClr>
              <a:buSzPts val="2500"/>
              <a:buFont typeface="Calibri"/>
              <a:buChar char="●"/>
            </a:pPr>
            <a:r>
              <a:rPr lang="en" sz="2500" dirty="0">
                <a:solidFill>
                  <a:schemeClr val="dk1"/>
                </a:solidFill>
                <a:latin typeface="Calibri"/>
                <a:ea typeface="Calibri"/>
                <a:cs typeface="Calibri"/>
                <a:sym typeface="Calibri"/>
              </a:rPr>
              <a:t>Tested with caregivers in different clinical populations (individuals with spinal cord injury, Huntington’s disease, hematopoietic stem cell transplant)</a:t>
            </a:r>
            <a:endParaRPr sz="2500" dirty="0">
              <a:solidFill>
                <a:schemeClr val="dk1"/>
              </a:solidFill>
              <a:latin typeface="Calibri"/>
              <a:ea typeface="Calibri"/>
              <a:cs typeface="Calibri"/>
              <a:sym typeface="Calibri"/>
            </a:endParaRPr>
          </a:p>
          <a:p>
            <a:pPr marL="457200" lvl="0" indent="0" algn="l" rtl="0">
              <a:lnSpc>
                <a:spcPct val="90000"/>
              </a:lnSpc>
              <a:spcBef>
                <a:spcPts val="0"/>
              </a:spcBef>
              <a:spcAft>
                <a:spcPts val="0"/>
              </a:spcAft>
              <a:buNone/>
            </a:pPr>
            <a:endParaRPr sz="2500" dirty="0">
              <a:solidFill>
                <a:schemeClr val="dk1"/>
              </a:solidFill>
              <a:latin typeface="Calibri"/>
              <a:ea typeface="Calibri"/>
              <a:cs typeface="Calibri"/>
              <a:sym typeface="Calibri"/>
            </a:endParaRPr>
          </a:p>
          <a:p>
            <a:pPr marL="457200" lvl="0" indent="-387350" algn="l" rtl="0">
              <a:lnSpc>
                <a:spcPct val="90000"/>
              </a:lnSpc>
              <a:spcBef>
                <a:spcPts val="0"/>
              </a:spcBef>
              <a:spcAft>
                <a:spcPts val="0"/>
              </a:spcAft>
              <a:buClr>
                <a:schemeClr val="dk1"/>
              </a:buClr>
              <a:buSzPts val="2500"/>
              <a:buFont typeface="Calibri"/>
              <a:buChar char="●"/>
            </a:pPr>
            <a:r>
              <a:rPr lang="en" sz="2400" dirty="0">
                <a:solidFill>
                  <a:schemeClr val="dk1"/>
                </a:solidFill>
                <a:latin typeface="Calibri"/>
                <a:ea typeface="Calibri"/>
                <a:cs typeface="Calibri"/>
                <a:sym typeface="Calibri"/>
              </a:rPr>
              <a:t>Studies support the app feasibility &amp; benefits</a:t>
            </a:r>
            <a:endParaRPr sz="2400" dirty="0">
              <a:solidFill>
                <a:schemeClr val="dk1"/>
              </a:solidFill>
              <a:latin typeface="Calibri"/>
              <a:ea typeface="Calibri"/>
              <a:cs typeface="Calibri"/>
              <a:sym typeface="Calibri"/>
            </a:endParaRPr>
          </a:p>
          <a:p>
            <a:pPr marL="1371600" lvl="0" indent="0" algn="l" rtl="0">
              <a:lnSpc>
                <a:spcPct val="90000"/>
              </a:lnSpc>
              <a:spcBef>
                <a:spcPts val="0"/>
              </a:spcBef>
              <a:spcAft>
                <a:spcPts val="0"/>
              </a:spcAft>
              <a:buNone/>
            </a:pPr>
            <a:endParaRPr sz="2200" dirty="0">
              <a:solidFill>
                <a:schemeClr val="dk1"/>
              </a:solidFill>
              <a:latin typeface="Calibri"/>
              <a:ea typeface="Calibri"/>
              <a:cs typeface="Calibri"/>
              <a:sym typeface="Calibri"/>
            </a:endParaRPr>
          </a:p>
        </p:txBody>
      </p:sp>
      <p:pic>
        <p:nvPicPr>
          <p:cNvPr id="68" name="Google Shape;68;p15" descr="Roadmap app icon showing a large black road in the shape of an &quot;R&quot;. The road runs by two green trees, set against a sunburst background. The word &quot;Roadmap&quot; appears below the icon."/>
          <p:cNvPicPr preferRelativeResize="0"/>
          <p:nvPr/>
        </p:nvPicPr>
        <p:blipFill>
          <a:blip r:embed="rId3">
            <a:alphaModFix/>
          </a:blip>
          <a:stretch>
            <a:fillRect/>
          </a:stretch>
        </p:blipFill>
        <p:spPr>
          <a:xfrm>
            <a:off x="7223150" y="315324"/>
            <a:ext cx="1603325" cy="1747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33"/>
          <p:cNvSpPr txBox="1">
            <a:spLocks noGrp="1"/>
          </p:cNvSpPr>
          <p:nvPr>
            <p:ph type="ctrTitle"/>
          </p:nvPr>
        </p:nvSpPr>
        <p:spPr>
          <a:xfrm>
            <a:off x="302750" y="241681"/>
            <a:ext cx="6858000" cy="6480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Results– Aim 3 (3 of 4)</a:t>
            </a:r>
            <a:endParaRPr dirty="0"/>
          </a:p>
        </p:txBody>
      </p:sp>
      <p:graphicFrame>
        <p:nvGraphicFramePr>
          <p:cNvPr id="206" name="Google Shape;206;p33"/>
          <p:cNvGraphicFramePr/>
          <p:nvPr>
            <p:extLst>
              <p:ext uri="{D42A27DB-BD31-4B8C-83A1-F6EECF244321}">
                <p14:modId xmlns:p14="http://schemas.microsoft.com/office/powerpoint/2010/main" val="155741557"/>
              </p:ext>
            </p:extLst>
          </p:nvPr>
        </p:nvGraphicFramePr>
        <p:xfrm>
          <a:off x="302750" y="1366975"/>
          <a:ext cx="8615325" cy="2576950"/>
        </p:xfrm>
        <a:graphic>
          <a:graphicData uri="http://schemas.openxmlformats.org/drawingml/2006/table">
            <a:tbl>
              <a:tblPr firstRow="1">
                <a:noFill/>
                <a:tableStyleId>{294A6B73-723B-4BC5-A933-0019472E18A3}</a:tableStyleId>
              </a:tblPr>
              <a:tblGrid>
                <a:gridCol w="8615325">
                  <a:extLst>
                    <a:ext uri="{9D8B030D-6E8A-4147-A177-3AD203B41FA5}">
                      <a16:colId xmlns:a16="http://schemas.microsoft.com/office/drawing/2014/main" val="20000"/>
                    </a:ext>
                  </a:extLst>
                </a:gridCol>
              </a:tblGrid>
              <a:tr h="870100">
                <a:tc>
                  <a:txBody>
                    <a:bodyPr/>
                    <a:lstStyle/>
                    <a:p>
                      <a:pPr marL="0" lvl="0" indent="0" algn="l" rtl="0">
                        <a:spcBef>
                          <a:spcPts val="0"/>
                        </a:spcBef>
                        <a:spcAft>
                          <a:spcPts val="0"/>
                        </a:spcAft>
                        <a:buNone/>
                      </a:pPr>
                      <a:r>
                        <a:rPr lang="en" sz="2000" b="1"/>
                        <a:t>Is there any way we might improve </a:t>
                      </a:r>
                      <a:r>
                        <a:rPr lang="en" sz="2000" b="1">
                          <a:solidFill>
                            <a:schemeClr val="dk1"/>
                          </a:solidFill>
                        </a:rPr>
                        <a:t>the training/onboarding process of the study</a:t>
                      </a:r>
                      <a:r>
                        <a:rPr lang="en" sz="2000" b="1"/>
                        <a:t>?</a:t>
                      </a:r>
                      <a:endParaRPr sz="2000" b="1"/>
                    </a:p>
                  </a:txBody>
                  <a:tcPr marL="91425" marR="91425" marT="91425" marB="91425">
                    <a:lnL w="9525" cap="flat" cmpd="sng">
                      <a:solidFill>
                        <a:srgbClr val="CFE2F3">
                          <a:alpha val="0"/>
                        </a:srgbClr>
                      </a:solidFill>
                      <a:prstDash val="solid"/>
                      <a:round/>
                      <a:headEnd type="none" w="sm" len="sm"/>
                      <a:tailEnd type="none" w="sm" len="sm"/>
                    </a:lnL>
                    <a:lnR w="9525" cap="flat" cmpd="sng">
                      <a:solidFill>
                        <a:srgbClr val="CFE2F3">
                          <a:alpha val="0"/>
                        </a:srgbClr>
                      </a:solidFill>
                      <a:prstDash val="solid"/>
                      <a:round/>
                      <a:headEnd type="none" w="sm" len="sm"/>
                      <a:tailEnd type="none" w="sm" len="sm"/>
                    </a:lnR>
                    <a:lnT w="9525" cap="flat" cmpd="sng">
                      <a:solidFill>
                        <a:srgbClr val="CFE2F3">
                          <a:alpha val="0"/>
                        </a:srgbClr>
                      </a:solidFill>
                      <a:prstDash val="solid"/>
                      <a:round/>
                      <a:headEnd type="none" w="sm" len="sm"/>
                      <a:tailEnd type="none" w="sm" len="sm"/>
                    </a:lnT>
                    <a:lnB w="9525" cap="flat" cmpd="sng">
                      <a:solidFill>
                        <a:srgbClr val="CFE2F3">
                          <a:alpha val="0"/>
                        </a:srgbClr>
                      </a:solidFill>
                      <a:prstDash val="solid"/>
                      <a:round/>
                      <a:headEnd type="none" w="sm" len="sm"/>
                      <a:tailEnd type="none" w="sm" len="sm"/>
                    </a:lnB>
                    <a:solidFill>
                      <a:srgbClr val="CFE2F3"/>
                    </a:solidFill>
                  </a:tcPr>
                </a:tc>
                <a:extLst>
                  <a:ext uri="{0D108BD9-81ED-4DB2-BD59-A6C34878D82A}">
                    <a16:rowId xmlns:a16="http://schemas.microsoft.com/office/drawing/2014/main" val="10000"/>
                  </a:ext>
                </a:extLst>
              </a:tr>
              <a:tr h="1539425">
                <a:tc>
                  <a:txBody>
                    <a:bodyPr/>
                    <a:lstStyle/>
                    <a:p>
                      <a:pPr marL="0" lvl="0" indent="0" algn="l" rtl="0">
                        <a:spcBef>
                          <a:spcPts val="0"/>
                        </a:spcBef>
                        <a:spcAft>
                          <a:spcPts val="0"/>
                        </a:spcAft>
                        <a:buNone/>
                      </a:pPr>
                      <a:r>
                        <a:rPr lang="en" sz="2000" dirty="0"/>
                        <a:t>The majority (n = 15) reported that no improvement was necessary.</a:t>
                      </a:r>
                      <a:endParaRPr sz="2000" dirty="0"/>
                    </a:p>
                    <a:p>
                      <a:pPr marL="0" lvl="0" indent="0" algn="l" rtl="0">
                        <a:spcBef>
                          <a:spcPts val="0"/>
                        </a:spcBef>
                        <a:spcAft>
                          <a:spcPts val="0"/>
                        </a:spcAft>
                        <a:buNone/>
                      </a:pPr>
                      <a:r>
                        <a:rPr lang="en" sz="2000" dirty="0"/>
                        <a:t> </a:t>
                      </a:r>
                      <a:endParaRPr sz="2000" dirty="0"/>
                    </a:p>
                    <a:p>
                      <a:pPr marL="0" lvl="0" indent="0" algn="l" rtl="0">
                        <a:spcBef>
                          <a:spcPts val="0"/>
                        </a:spcBef>
                        <a:spcAft>
                          <a:spcPts val="0"/>
                        </a:spcAft>
                        <a:buNone/>
                      </a:pPr>
                      <a:r>
                        <a:rPr lang="en" sz="2000" dirty="0"/>
                        <a:t>Among those who suggested improvements, common recommendations included providing </a:t>
                      </a:r>
                      <a:r>
                        <a:rPr lang="en" sz="2000" b="1" dirty="0"/>
                        <a:t>clearer explanations of the study purpose</a:t>
                      </a:r>
                      <a:r>
                        <a:rPr lang="en" sz="2000" dirty="0"/>
                        <a:t> &amp; </a:t>
                      </a:r>
                      <a:r>
                        <a:rPr lang="en" sz="2000" b="1" dirty="0">
                          <a:solidFill>
                            <a:schemeClr val="dk1"/>
                          </a:solidFill>
                        </a:rPr>
                        <a:t>clearer </a:t>
                      </a:r>
                      <a:r>
                        <a:rPr lang="en" sz="2000" b="1" dirty="0"/>
                        <a:t>instructions </a:t>
                      </a:r>
                      <a:r>
                        <a:rPr lang="en" sz="2000" dirty="0"/>
                        <a:t>for caregivers on Roadmap app.</a:t>
                      </a:r>
                      <a:endParaRPr sz="2000" dirty="0"/>
                    </a:p>
                  </a:txBody>
                  <a:tcPr marL="91425" marR="91425" marT="91425" marB="91425">
                    <a:lnT w="9525" cap="flat" cmpd="sng">
                      <a:solidFill>
                        <a:srgbClr val="CFE2F3">
                          <a:alpha val="0"/>
                        </a:srgbClr>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Google Shape;213;p34"/>
          <p:cNvSpPr txBox="1">
            <a:spLocks noGrp="1"/>
          </p:cNvSpPr>
          <p:nvPr>
            <p:ph type="ctrTitle"/>
          </p:nvPr>
        </p:nvSpPr>
        <p:spPr>
          <a:xfrm>
            <a:off x="302750" y="241681"/>
            <a:ext cx="6858000" cy="6480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Results– Aim 3 (4 of 4)</a:t>
            </a:r>
            <a:endParaRPr dirty="0"/>
          </a:p>
        </p:txBody>
      </p:sp>
      <p:graphicFrame>
        <p:nvGraphicFramePr>
          <p:cNvPr id="212" name="Google Shape;212;p34"/>
          <p:cNvGraphicFramePr/>
          <p:nvPr>
            <p:extLst>
              <p:ext uri="{D42A27DB-BD31-4B8C-83A1-F6EECF244321}">
                <p14:modId xmlns:p14="http://schemas.microsoft.com/office/powerpoint/2010/main" val="1487241387"/>
              </p:ext>
            </p:extLst>
          </p:nvPr>
        </p:nvGraphicFramePr>
        <p:xfrm>
          <a:off x="428225" y="1278500"/>
          <a:ext cx="8419825" cy="2834580"/>
        </p:xfrm>
        <a:graphic>
          <a:graphicData uri="http://schemas.openxmlformats.org/drawingml/2006/table">
            <a:tbl>
              <a:tblPr firstRow="1">
                <a:noFill/>
                <a:tableStyleId>{294A6B73-723B-4BC5-A933-0019472E18A3}</a:tableStyleId>
              </a:tblPr>
              <a:tblGrid>
                <a:gridCol w="8419825">
                  <a:extLst>
                    <a:ext uri="{9D8B030D-6E8A-4147-A177-3AD203B41FA5}">
                      <a16:colId xmlns:a16="http://schemas.microsoft.com/office/drawing/2014/main" val="20000"/>
                    </a:ext>
                  </a:extLst>
                </a:gridCol>
              </a:tblGrid>
              <a:tr h="616150">
                <a:tc>
                  <a:txBody>
                    <a:bodyPr/>
                    <a:lstStyle/>
                    <a:p>
                      <a:pPr marL="0" lvl="0" indent="0" algn="l" rtl="0">
                        <a:spcBef>
                          <a:spcPts val="0"/>
                        </a:spcBef>
                        <a:spcAft>
                          <a:spcPts val="0"/>
                        </a:spcAft>
                        <a:buNone/>
                      </a:pPr>
                      <a:r>
                        <a:rPr lang="en" sz="1800" b="1"/>
                        <a:t>If you could add any element to the app that would be helpful to improve your experience, what would it be?</a:t>
                      </a:r>
                      <a:endParaRPr sz="1800" b="1"/>
                    </a:p>
                  </a:txBody>
                  <a:tcPr marL="91425" marR="91425" marT="91425" marB="91425">
                    <a:lnL w="9525" cap="flat" cmpd="sng">
                      <a:solidFill>
                        <a:srgbClr val="CFE2F3">
                          <a:alpha val="0"/>
                        </a:srgbClr>
                      </a:solidFill>
                      <a:prstDash val="solid"/>
                      <a:round/>
                      <a:headEnd type="none" w="sm" len="sm"/>
                      <a:tailEnd type="none" w="sm" len="sm"/>
                    </a:lnL>
                    <a:lnR w="9525" cap="flat" cmpd="sng">
                      <a:solidFill>
                        <a:srgbClr val="CFE2F3">
                          <a:alpha val="0"/>
                        </a:srgbClr>
                      </a:solidFill>
                      <a:prstDash val="solid"/>
                      <a:round/>
                      <a:headEnd type="none" w="sm" len="sm"/>
                      <a:tailEnd type="none" w="sm" len="sm"/>
                    </a:lnR>
                    <a:lnT w="9525" cap="flat" cmpd="sng">
                      <a:solidFill>
                        <a:srgbClr val="CFE2F3">
                          <a:alpha val="0"/>
                        </a:srgbClr>
                      </a:solidFill>
                      <a:prstDash val="solid"/>
                      <a:round/>
                      <a:headEnd type="none" w="sm" len="sm"/>
                      <a:tailEnd type="none" w="sm" len="sm"/>
                    </a:lnT>
                    <a:lnB w="9525" cap="flat" cmpd="sng">
                      <a:solidFill>
                        <a:srgbClr val="CFE2F3">
                          <a:alpha val="0"/>
                        </a:srgbClr>
                      </a:solidFill>
                      <a:prstDash val="solid"/>
                      <a:round/>
                      <a:headEnd type="none" w="sm" len="sm"/>
                      <a:tailEnd type="none" w="sm" len="sm"/>
                    </a:lnB>
                    <a:solidFill>
                      <a:srgbClr val="CFE2F3"/>
                    </a:solidFill>
                  </a:tcPr>
                </a:tc>
                <a:extLst>
                  <a:ext uri="{0D108BD9-81ED-4DB2-BD59-A6C34878D82A}">
                    <a16:rowId xmlns:a16="http://schemas.microsoft.com/office/drawing/2014/main" val="10000"/>
                  </a:ext>
                </a:extLst>
              </a:tr>
              <a:tr h="2010075">
                <a:tc>
                  <a:txBody>
                    <a:bodyPr/>
                    <a:lstStyle/>
                    <a:p>
                      <a:pPr marL="0" lvl="0" indent="0" algn="l" rtl="0">
                        <a:spcBef>
                          <a:spcPts val="0"/>
                        </a:spcBef>
                        <a:spcAft>
                          <a:spcPts val="0"/>
                        </a:spcAft>
                        <a:buNone/>
                      </a:pPr>
                      <a:r>
                        <a:rPr lang="en" sz="1800" dirty="0"/>
                        <a:t>The majority (n = 15) provided suggestions, fell into two categories: </a:t>
                      </a:r>
                      <a:endParaRPr sz="1800" dirty="0"/>
                    </a:p>
                    <a:p>
                      <a:pPr marL="0" lvl="0" indent="0" algn="l" rtl="0">
                        <a:spcBef>
                          <a:spcPts val="0"/>
                        </a:spcBef>
                        <a:spcAft>
                          <a:spcPts val="0"/>
                        </a:spcAft>
                        <a:buNone/>
                      </a:pPr>
                      <a:r>
                        <a:rPr lang="en" sz="1800" b="1" dirty="0"/>
                        <a:t>Notifications/reminder changes</a:t>
                      </a:r>
                      <a:r>
                        <a:rPr lang="en" sz="1800" dirty="0"/>
                        <a:t> (n=6; e.g., more encouragement messages; clearer instructions for positive activities). </a:t>
                      </a:r>
                      <a:endParaRPr sz="1800" dirty="0"/>
                    </a:p>
                    <a:p>
                      <a:pPr marL="0" lvl="0" indent="0" algn="l" rtl="0">
                        <a:spcBef>
                          <a:spcPts val="0"/>
                        </a:spcBef>
                        <a:spcAft>
                          <a:spcPts val="0"/>
                        </a:spcAft>
                        <a:buNone/>
                      </a:pPr>
                      <a:endParaRPr sz="1800" dirty="0"/>
                    </a:p>
                    <a:p>
                      <a:pPr marL="0" lvl="0" indent="0" algn="l" rtl="0">
                        <a:spcBef>
                          <a:spcPts val="0"/>
                        </a:spcBef>
                        <a:spcAft>
                          <a:spcPts val="0"/>
                        </a:spcAft>
                        <a:buNone/>
                      </a:pPr>
                      <a:r>
                        <a:rPr lang="en" sz="1800" b="1" dirty="0"/>
                        <a:t>Add or customize activities </a:t>
                      </a:r>
                      <a:r>
                        <a:rPr lang="en" sz="1800" dirty="0"/>
                        <a:t>(n=9; e.g., more individualized activities; embedding nightly survey questions into the app; allowing caregivers to monitor the patient’s Fitbit data within the app).</a:t>
                      </a:r>
                      <a:endParaRPr sz="1800" dirty="0"/>
                    </a:p>
                  </a:txBody>
                  <a:tcPr marL="91425" marR="91425" marT="91425" marB="91425">
                    <a:lnT w="9525" cap="flat" cmpd="sng">
                      <a:solidFill>
                        <a:srgbClr val="CFE2F3">
                          <a:alpha val="0"/>
                        </a:srgbClr>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5"/>
          <p:cNvSpPr txBox="1">
            <a:spLocks noGrp="1"/>
          </p:cNvSpPr>
          <p:nvPr>
            <p:ph type="ctrTitle"/>
          </p:nvPr>
        </p:nvSpPr>
        <p:spPr>
          <a:xfrm>
            <a:off x="432975" y="312381"/>
            <a:ext cx="6858000" cy="6480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Summary</a:t>
            </a:r>
            <a:endParaRPr/>
          </a:p>
        </p:txBody>
      </p:sp>
      <p:sp>
        <p:nvSpPr>
          <p:cNvPr id="219" name="Google Shape;219;p35"/>
          <p:cNvSpPr txBox="1">
            <a:spLocks noGrp="1"/>
          </p:cNvSpPr>
          <p:nvPr>
            <p:ph type="subTitle" idx="1"/>
          </p:nvPr>
        </p:nvSpPr>
        <p:spPr>
          <a:xfrm>
            <a:off x="365100" y="1057975"/>
            <a:ext cx="8778900" cy="3447000"/>
          </a:xfrm>
          <a:prstGeom prst="rect">
            <a:avLst/>
          </a:prstGeom>
        </p:spPr>
        <p:txBody>
          <a:bodyPr spcFirstLastPara="1" wrap="square" lIns="68575" tIns="34275" rIns="68575" bIns="34275" anchor="t" anchorCtr="0">
            <a:noAutofit/>
          </a:bodyPr>
          <a:lstStyle/>
          <a:p>
            <a:pPr marL="457200" lvl="0" indent="-368300" algn="l" rtl="0">
              <a:spcBef>
                <a:spcPts val="0"/>
              </a:spcBef>
              <a:spcAft>
                <a:spcPts val="0"/>
              </a:spcAft>
              <a:buSzPts val="2200"/>
              <a:buChar char="●"/>
            </a:pPr>
            <a:r>
              <a:rPr lang="en" sz="2200">
                <a:latin typeface="Arial"/>
                <a:ea typeface="Arial"/>
                <a:cs typeface="Arial"/>
                <a:sym typeface="Arial"/>
              </a:rPr>
              <a:t>Dementia caregivers engaged in the app’s positive activities on more than 80% of study days, suggesting that use of the app is feasible among dementia caregivers</a:t>
            </a:r>
            <a:endParaRPr sz="2200">
              <a:latin typeface="Arial"/>
              <a:ea typeface="Arial"/>
              <a:cs typeface="Arial"/>
              <a:sym typeface="Arial"/>
            </a:endParaRPr>
          </a:p>
          <a:p>
            <a:pPr marL="457200" lvl="0" indent="0" algn="l" rtl="0">
              <a:spcBef>
                <a:spcPts val="0"/>
              </a:spcBef>
              <a:spcAft>
                <a:spcPts val="0"/>
              </a:spcAft>
              <a:buNone/>
            </a:pPr>
            <a:endParaRPr sz="1000">
              <a:latin typeface="Arial"/>
              <a:ea typeface="Arial"/>
              <a:cs typeface="Arial"/>
              <a:sym typeface="Arial"/>
            </a:endParaRPr>
          </a:p>
          <a:p>
            <a:pPr marL="457200" lvl="0" indent="-368300" algn="l" rtl="0">
              <a:lnSpc>
                <a:spcPct val="100000"/>
              </a:lnSpc>
              <a:spcBef>
                <a:spcPts val="0"/>
              </a:spcBef>
              <a:spcAft>
                <a:spcPts val="0"/>
              </a:spcAft>
              <a:buSzPts val="2200"/>
              <a:buChar char="●"/>
            </a:pPr>
            <a:r>
              <a:rPr lang="en" sz="2200">
                <a:latin typeface="Arial"/>
                <a:ea typeface="Arial"/>
                <a:cs typeface="Arial"/>
                <a:sym typeface="Arial"/>
              </a:rPr>
              <a:t>The Roadmap app is fairly acceptable among dementia caregivers; both quantitative and qualitative data suggest areas for targeted improvement in future studies </a:t>
            </a:r>
            <a:endParaRPr sz="2200">
              <a:latin typeface="Arial"/>
              <a:ea typeface="Arial"/>
              <a:cs typeface="Arial"/>
              <a:sym typeface="Arial"/>
            </a:endParaRPr>
          </a:p>
          <a:p>
            <a:pPr marL="457200" lvl="0" indent="0" algn="l" rtl="0">
              <a:lnSpc>
                <a:spcPct val="100000"/>
              </a:lnSpc>
              <a:spcBef>
                <a:spcPts val="0"/>
              </a:spcBef>
              <a:spcAft>
                <a:spcPts val="0"/>
              </a:spcAft>
              <a:buNone/>
            </a:pPr>
            <a:endParaRPr sz="1000">
              <a:latin typeface="Arial"/>
              <a:ea typeface="Arial"/>
              <a:cs typeface="Arial"/>
              <a:sym typeface="Arial"/>
            </a:endParaRPr>
          </a:p>
          <a:p>
            <a:pPr marL="457200" marR="20447" lvl="0" indent="-368300" algn="l" rtl="0">
              <a:lnSpc>
                <a:spcPct val="95419"/>
              </a:lnSpc>
              <a:spcBef>
                <a:spcPts val="0"/>
              </a:spcBef>
              <a:spcAft>
                <a:spcPts val="0"/>
              </a:spcAft>
              <a:buSzPts val="2200"/>
              <a:buChar char="●"/>
            </a:pPr>
            <a:r>
              <a:rPr lang="en" sz="2200">
                <a:latin typeface="Arial"/>
                <a:ea typeface="Arial"/>
                <a:cs typeface="Arial"/>
                <a:sym typeface="Arial"/>
              </a:rPr>
              <a:t>Served as prelim. data for a larger R01 application</a:t>
            </a:r>
            <a:endParaRPr sz="220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D7FF4-7A4C-21C9-AFB0-03547A9BC291}"/>
              </a:ext>
            </a:extLst>
          </p:cNvPr>
          <p:cNvSpPr>
            <a:spLocks noGrp="1"/>
          </p:cNvSpPr>
          <p:nvPr>
            <p:ph type="title"/>
          </p:nvPr>
        </p:nvSpPr>
        <p:spPr>
          <a:xfrm>
            <a:off x="311700" y="1321905"/>
            <a:ext cx="8520600" cy="2534478"/>
          </a:xfrm>
        </p:spPr>
        <p:txBody>
          <a:bodyPr>
            <a:normAutofit/>
          </a:bodyPr>
          <a:lstStyle/>
          <a:p>
            <a:r>
              <a:rPr lang="en-US" dirty="0"/>
              <a:t>“I would think that, over time, people become more and more aware (of the importance of engaging in positive activities)” </a:t>
            </a:r>
          </a:p>
        </p:txBody>
      </p:sp>
    </p:spTree>
    <p:extLst>
      <p:ext uri="{BB962C8B-B14F-4D97-AF65-F5344CB8AC3E}">
        <p14:creationId xmlns:p14="http://schemas.microsoft.com/office/powerpoint/2010/main" val="49370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idx="4294967295"/>
          </p:nvPr>
        </p:nvSpPr>
        <p:spPr>
          <a:xfrm>
            <a:off x="2668588" y="844550"/>
            <a:ext cx="3806825" cy="180975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800"/>
              </a:spcBef>
              <a:spcAft>
                <a:spcPts val="1200"/>
              </a:spcAft>
              <a:buClr>
                <a:schemeClr val="dk1"/>
              </a:buClr>
              <a:buSzPts val="1800"/>
              <a:buFont typeface="Arial"/>
              <a:buNone/>
              <a:tabLst/>
              <a:defRPr/>
            </a:pPr>
            <a:r>
              <a:rPr kumimoji="0" lang="en-US" sz="10000" b="0" i="0" u="none" strike="noStrike" kern="0" cap="none" spc="0" normalizeH="0" baseline="0" noProof="0" dirty="0">
                <a:ln>
                  <a:noFill/>
                </a:ln>
                <a:solidFill>
                  <a:schemeClr val="dk1"/>
                </a:solidFill>
                <a:effectLst/>
                <a:uLnTx/>
                <a:uFillTx/>
                <a:latin typeface="Calibri"/>
                <a:ea typeface="Calibri"/>
                <a:cs typeface="Calibri"/>
                <a:sym typeface="Calibri"/>
              </a:rPr>
              <a:t>Q &amp; A</a:t>
            </a:r>
          </a:p>
        </p:txBody>
      </p:sp>
      <p:sp>
        <p:nvSpPr>
          <p:cNvPr id="2" name="Google Shape;225;p36">
            <a:extLst>
              <a:ext uri="{FF2B5EF4-FFF2-40B4-BE49-F238E27FC236}">
                <a16:creationId xmlns:a16="http://schemas.microsoft.com/office/drawing/2014/main" id="{CB02FFE5-FC34-4391-7A36-D15B77468CCD}"/>
              </a:ext>
            </a:extLst>
          </p:cNvPr>
          <p:cNvSpPr txBox="1"/>
          <p:nvPr/>
        </p:nvSpPr>
        <p:spPr>
          <a:xfrm>
            <a:off x="205099" y="2571750"/>
            <a:ext cx="8733801" cy="233907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dirty="0">
                <a:solidFill>
                  <a:schemeClr val="dk1"/>
                </a:solidFill>
                <a:highlight>
                  <a:srgbClr val="FFFFFF"/>
                </a:highlight>
                <a:latin typeface="Times New Roman"/>
                <a:ea typeface="Times New Roman"/>
                <a:cs typeface="Times New Roman"/>
                <a:sym typeface="Times New Roman"/>
              </a:rPr>
              <a:t>Acknowledgement: </a:t>
            </a:r>
            <a:endParaRPr sz="2000" b="1" dirty="0">
              <a:solidFill>
                <a:schemeClr val="dk1"/>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r>
              <a:rPr lang="en" sz="2000" dirty="0">
                <a:solidFill>
                  <a:schemeClr val="dk1"/>
                </a:solidFill>
                <a:highlight>
                  <a:srgbClr val="FFFFFF"/>
                </a:highlight>
                <a:latin typeface="Times New Roman"/>
                <a:ea typeface="Times New Roman"/>
                <a:cs typeface="Times New Roman"/>
                <a:sym typeface="Times New Roman"/>
              </a:rPr>
              <a:t>Fundings from Network for Innovative Methods in Longitudinal Studies of Aging (NIMLAS), R24 AG077012-01, National Institute on Aging &amp;</a:t>
            </a:r>
            <a:endParaRPr sz="20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en" sz="2000" dirty="0">
                <a:solidFill>
                  <a:schemeClr val="dk1"/>
                </a:solidFill>
                <a:highlight>
                  <a:srgbClr val="FFFFFF"/>
                </a:highlight>
                <a:latin typeface="Times New Roman"/>
                <a:ea typeface="Times New Roman"/>
                <a:cs typeface="Times New Roman"/>
                <a:sym typeface="Times New Roman"/>
              </a:rPr>
              <a:t>Michigan Center on the Demography of Aging (MiCDA), P30 AG012846,  National Institute on Aging.</a:t>
            </a:r>
            <a:r>
              <a:rPr lang="en-US" sz="2000" dirty="0">
                <a:solidFill>
                  <a:schemeClr val="dk1"/>
                </a:solidFill>
                <a:highlight>
                  <a:srgbClr val="FFFFFF"/>
                </a:highlight>
                <a:latin typeface="Times New Roman"/>
                <a:ea typeface="Times New Roman"/>
                <a:cs typeface="Times New Roman"/>
                <a:sym typeface="Times New Roman"/>
              </a:rPr>
              <a:t>This research was also funded by Daily Experiences Among Black and White Dementia Caregivers: Implications for Well-being and Cardiovascular Health, R01 (AGO63200), National Institute on Aging (</a:t>
            </a:r>
            <a:r>
              <a:rPr lang="en-US" sz="2000" dirty="0" err="1">
                <a:solidFill>
                  <a:schemeClr val="dk1"/>
                </a:solidFill>
                <a:highlight>
                  <a:srgbClr val="FFFFFF"/>
                </a:highlight>
                <a:latin typeface="Times New Roman"/>
                <a:ea typeface="Times New Roman"/>
                <a:cs typeface="Times New Roman"/>
                <a:sym typeface="Times New Roman"/>
              </a:rPr>
              <a:t>Birditt</a:t>
            </a:r>
            <a:r>
              <a:rPr lang="en-US" sz="2000" dirty="0">
                <a:solidFill>
                  <a:schemeClr val="dk1"/>
                </a:solidFill>
                <a:highlight>
                  <a:srgbClr val="FFFFFF"/>
                </a:highlight>
                <a:latin typeface="Times New Roman"/>
                <a:ea typeface="Times New Roman"/>
                <a:cs typeface="Times New Roman"/>
                <a:sym typeface="Times New Roman"/>
              </a:rPr>
              <a:t>, PI).</a:t>
            </a:r>
            <a:endParaRPr sz="2000" b="1" dirty="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ctrTitle"/>
          </p:nvPr>
        </p:nvSpPr>
        <p:spPr>
          <a:xfrm>
            <a:off x="52550" y="218606"/>
            <a:ext cx="6858000" cy="6480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Roadmap App Positive Activities</a:t>
            </a:r>
            <a:endParaRPr dirty="0"/>
          </a:p>
        </p:txBody>
      </p:sp>
      <p:sp>
        <p:nvSpPr>
          <p:cNvPr id="75" name="Google Shape;75;p16"/>
          <p:cNvSpPr txBox="1">
            <a:spLocks noGrp="1"/>
          </p:cNvSpPr>
          <p:nvPr>
            <p:ph type="subTitle" idx="1"/>
          </p:nvPr>
        </p:nvSpPr>
        <p:spPr>
          <a:xfrm>
            <a:off x="361450" y="1132082"/>
            <a:ext cx="6858000" cy="34470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2500"/>
              <a:t>Caregivers choose from:</a:t>
            </a:r>
            <a:endParaRPr sz="2500"/>
          </a:p>
          <a:p>
            <a:pPr marL="457200" lvl="0" indent="-387350" algn="l" rtl="0">
              <a:spcBef>
                <a:spcPts val="1200"/>
              </a:spcBef>
              <a:spcAft>
                <a:spcPts val="0"/>
              </a:spcAft>
              <a:buSzPts val="2500"/>
              <a:buChar char="●"/>
            </a:pPr>
            <a:r>
              <a:rPr lang="en" sz="2500"/>
              <a:t>Positive Piggy Bank</a:t>
            </a:r>
            <a:endParaRPr sz="2500"/>
          </a:p>
          <a:p>
            <a:pPr marL="457200" lvl="0" indent="-387350" algn="l" rtl="0">
              <a:spcBef>
                <a:spcPts val="0"/>
              </a:spcBef>
              <a:spcAft>
                <a:spcPts val="0"/>
              </a:spcAft>
              <a:buSzPts val="2500"/>
              <a:buChar char="●"/>
            </a:pPr>
            <a:r>
              <a:rPr lang="en" sz="2500"/>
              <a:t>Gratitude Journal</a:t>
            </a:r>
            <a:endParaRPr sz="2500"/>
          </a:p>
          <a:p>
            <a:pPr marL="457200" lvl="0" indent="-387350" algn="l" rtl="0">
              <a:spcBef>
                <a:spcPts val="0"/>
              </a:spcBef>
              <a:spcAft>
                <a:spcPts val="0"/>
              </a:spcAft>
              <a:buSzPts val="2500"/>
              <a:buChar char="●"/>
            </a:pPr>
            <a:r>
              <a:rPr lang="en" sz="2500"/>
              <a:t>Savoring</a:t>
            </a:r>
            <a:endParaRPr sz="2500"/>
          </a:p>
          <a:p>
            <a:pPr marL="457200" lvl="0" indent="-387350" algn="l" rtl="0">
              <a:spcBef>
                <a:spcPts val="0"/>
              </a:spcBef>
              <a:spcAft>
                <a:spcPts val="0"/>
              </a:spcAft>
              <a:buSzPts val="2500"/>
              <a:buChar char="●"/>
            </a:pPr>
            <a:r>
              <a:rPr lang="en" sz="2500"/>
              <a:t>Pleasant Activity Scheduling</a:t>
            </a:r>
            <a:endParaRPr sz="2500"/>
          </a:p>
          <a:p>
            <a:pPr marL="457200" lvl="0" indent="-387350" algn="l" rtl="0">
              <a:spcBef>
                <a:spcPts val="0"/>
              </a:spcBef>
              <a:spcAft>
                <a:spcPts val="0"/>
              </a:spcAft>
              <a:buSzPts val="2500"/>
              <a:buChar char="●"/>
            </a:pPr>
            <a:r>
              <a:rPr lang="en" sz="2500"/>
              <a:t>Random Acts of Kindness</a:t>
            </a:r>
            <a:endParaRPr sz="2500"/>
          </a:p>
          <a:p>
            <a:pPr marL="457200" lvl="0" indent="-387350" algn="l" rtl="0">
              <a:spcBef>
                <a:spcPts val="0"/>
              </a:spcBef>
              <a:spcAft>
                <a:spcPts val="0"/>
              </a:spcAft>
              <a:buSzPts val="2500"/>
              <a:buChar char="●"/>
            </a:pPr>
            <a:r>
              <a:rPr lang="en" sz="2500"/>
              <a:t>Signature Strengths</a:t>
            </a:r>
            <a:endParaRPr sz="2500"/>
          </a:p>
          <a:p>
            <a:pPr marL="457200" lvl="0" indent="-387350" algn="l" rtl="0">
              <a:spcBef>
                <a:spcPts val="0"/>
              </a:spcBef>
              <a:spcAft>
                <a:spcPts val="0"/>
              </a:spcAft>
              <a:buSzPts val="2500"/>
              <a:buChar char="●"/>
            </a:pPr>
            <a:r>
              <a:rPr lang="en" sz="2500"/>
              <a:t>Love Letter </a:t>
            </a:r>
            <a:endParaRPr sz="2500"/>
          </a:p>
          <a:p>
            <a:pPr marL="457200" lvl="0" indent="-387350" algn="l" rtl="0">
              <a:spcBef>
                <a:spcPts val="0"/>
              </a:spcBef>
              <a:spcAft>
                <a:spcPts val="0"/>
              </a:spcAft>
              <a:buSzPts val="2500"/>
              <a:buChar char="●"/>
            </a:pPr>
            <a:r>
              <a:rPr lang="en" sz="2500"/>
              <a:t>Engaging with Beauty</a:t>
            </a:r>
            <a:endParaRPr sz="2500"/>
          </a:p>
        </p:txBody>
      </p:sp>
      <p:pic>
        <p:nvPicPr>
          <p:cNvPr id="77" name="Google Shape;77;p16" descr="A screenshot of a the &quot;Activities&quot; page in the app. The page displays the names of positive activities users can choose from and short descriptions of each activity under the name "/>
          <p:cNvPicPr preferRelativeResize="0"/>
          <p:nvPr/>
        </p:nvPicPr>
        <p:blipFill rotWithShape="1">
          <a:blip r:embed="rId3">
            <a:alphaModFix/>
          </a:blip>
          <a:srcRect l="10242" t="16844" r="10912" b="13059"/>
          <a:stretch/>
        </p:blipFill>
        <p:spPr>
          <a:xfrm>
            <a:off x="4750075" y="866600"/>
            <a:ext cx="2020575" cy="3892675"/>
          </a:xfrm>
          <a:prstGeom prst="rect">
            <a:avLst/>
          </a:prstGeom>
          <a:noFill/>
          <a:ln>
            <a:noFill/>
          </a:ln>
        </p:spPr>
      </p:pic>
      <p:pic>
        <p:nvPicPr>
          <p:cNvPr id="76" name="Google Shape;76;p16" descr="A screenshot of a the &quot;Activities&quot; page in the app. The page displays the positive activities users can choose from and shows the accompanying icon for each activity."/>
          <p:cNvPicPr preferRelativeResize="0"/>
          <p:nvPr/>
        </p:nvPicPr>
        <p:blipFill>
          <a:blip r:embed="rId4">
            <a:alphaModFix/>
          </a:blip>
          <a:stretch>
            <a:fillRect/>
          </a:stretch>
        </p:blipFill>
        <p:spPr>
          <a:xfrm>
            <a:off x="6770649" y="-1"/>
            <a:ext cx="2373351"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ctrTitle"/>
          </p:nvPr>
        </p:nvSpPr>
        <p:spPr>
          <a:xfrm>
            <a:off x="285750" y="315325"/>
            <a:ext cx="8330700" cy="6480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rgbClr val="00274C"/>
              </a:buClr>
              <a:buSzPts val="3600"/>
              <a:buFont typeface="Calibri"/>
              <a:buNone/>
            </a:pPr>
            <a:r>
              <a:rPr lang="en" dirty="0"/>
              <a:t>Mobile Health App: Roadmap (cont.)</a:t>
            </a:r>
            <a:endParaRPr dirty="0"/>
          </a:p>
        </p:txBody>
      </p:sp>
      <p:sp>
        <p:nvSpPr>
          <p:cNvPr id="84" name="Google Shape;84;p17"/>
          <p:cNvSpPr txBox="1"/>
          <p:nvPr/>
        </p:nvSpPr>
        <p:spPr>
          <a:xfrm>
            <a:off x="285750" y="1337022"/>
            <a:ext cx="6318900" cy="3806478"/>
          </a:xfrm>
          <a:prstGeom prst="rect">
            <a:avLst/>
          </a:prstGeom>
          <a:noFill/>
          <a:ln w="9525" cap="flat" cmpd="sng">
            <a:solidFill>
              <a:schemeClr val="lt1"/>
            </a:solidFill>
            <a:prstDash val="solid"/>
            <a:round/>
            <a:headEnd type="none" w="sm" len="sm"/>
            <a:tailEnd type="none" w="sm" len="sm"/>
          </a:ln>
        </p:spPr>
        <p:txBody>
          <a:bodyPr spcFirstLastPara="1" wrap="square" lIns="68575" tIns="68575" rIns="68575" bIns="68575" anchor="t" anchorCtr="0">
            <a:noAutofit/>
          </a:bodyPr>
          <a:lstStyle/>
          <a:p>
            <a:pPr marL="457200" lvl="0" indent="-393700" algn="l" rtl="0">
              <a:lnSpc>
                <a:spcPct val="90000"/>
              </a:lnSpc>
              <a:spcBef>
                <a:spcPts val="0"/>
              </a:spcBef>
              <a:spcAft>
                <a:spcPts val="0"/>
              </a:spcAft>
              <a:buClr>
                <a:schemeClr val="dk1"/>
              </a:buClr>
              <a:buSzPts val="2600"/>
              <a:buFont typeface="Calibri"/>
              <a:buChar char="●"/>
            </a:pPr>
            <a:r>
              <a:rPr lang="en" sz="2600" dirty="0">
                <a:solidFill>
                  <a:schemeClr val="dk1"/>
                </a:solidFill>
                <a:latin typeface="Calibri"/>
                <a:ea typeface="Calibri"/>
                <a:cs typeface="Calibri"/>
                <a:sym typeface="Calibri"/>
              </a:rPr>
              <a:t>The app includes a daily mood rating</a:t>
            </a:r>
            <a:endParaRPr sz="2600" dirty="0">
              <a:solidFill>
                <a:schemeClr val="dk1"/>
              </a:solidFill>
              <a:latin typeface="Calibri"/>
              <a:ea typeface="Calibri"/>
              <a:cs typeface="Calibri"/>
              <a:sym typeface="Calibri"/>
            </a:endParaRPr>
          </a:p>
          <a:p>
            <a:pPr marL="457200" lvl="0" indent="0" algn="l" rtl="0">
              <a:lnSpc>
                <a:spcPct val="90000"/>
              </a:lnSpc>
              <a:spcBef>
                <a:spcPts val="0"/>
              </a:spcBef>
              <a:spcAft>
                <a:spcPts val="0"/>
              </a:spcAft>
              <a:buNone/>
            </a:pPr>
            <a:endParaRPr sz="2600" dirty="0">
              <a:solidFill>
                <a:schemeClr val="dk1"/>
              </a:solidFill>
              <a:latin typeface="Calibri"/>
              <a:ea typeface="Calibri"/>
              <a:cs typeface="Calibri"/>
              <a:sym typeface="Calibri"/>
            </a:endParaRPr>
          </a:p>
          <a:p>
            <a:pPr marL="457200" lvl="0" indent="-393700" algn="l" rtl="0">
              <a:lnSpc>
                <a:spcPct val="90000"/>
              </a:lnSpc>
              <a:spcBef>
                <a:spcPts val="0"/>
              </a:spcBef>
              <a:spcAft>
                <a:spcPts val="0"/>
              </a:spcAft>
              <a:buClr>
                <a:schemeClr val="dk1"/>
              </a:buClr>
              <a:buSzPts val="2600"/>
              <a:buFont typeface="Calibri"/>
              <a:buChar char="●"/>
            </a:pPr>
            <a:r>
              <a:rPr lang="en" sz="2600" dirty="0">
                <a:solidFill>
                  <a:schemeClr val="dk1"/>
                </a:solidFill>
                <a:latin typeface="Calibri"/>
                <a:ea typeface="Calibri"/>
                <a:cs typeface="Calibri"/>
                <a:sym typeface="Calibri"/>
              </a:rPr>
              <a:t>The app syncs with Fitbit to display daily physical health data</a:t>
            </a:r>
            <a:endParaRPr sz="2600" dirty="0">
              <a:solidFill>
                <a:schemeClr val="dk1"/>
              </a:solidFill>
              <a:latin typeface="Calibri"/>
              <a:ea typeface="Calibri"/>
              <a:cs typeface="Calibri"/>
              <a:sym typeface="Calibri"/>
            </a:endParaRPr>
          </a:p>
          <a:p>
            <a:pPr marL="457200" lvl="0" indent="0" algn="l" rtl="0">
              <a:lnSpc>
                <a:spcPct val="90000"/>
              </a:lnSpc>
              <a:spcBef>
                <a:spcPts val="0"/>
              </a:spcBef>
              <a:spcAft>
                <a:spcPts val="0"/>
              </a:spcAft>
              <a:buNone/>
            </a:pPr>
            <a:endParaRPr sz="2600" dirty="0">
              <a:solidFill>
                <a:schemeClr val="dk1"/>
              </a:solidFill>
              <a:latin typeface="Calibri"/>
              <a:ea typeface="Calibri"/>
              <a:cs typeface="Calibri"/>
              <a:sym typeface="Calibri"/>
            </a:endParaRPr>
          </a:p>
          <a:p>
            <a:pPr marL="457200" lvl="0" indent="0" algn="l" rtl="0">
              <a:lnSpc>
                <a:spcPct val="90000"/>
              </a:lnSpc>
              <a:spcBef>
                <a:spcPts val="0"/>
              </a:spcBef>
              <a:spcAft>
                <a:spcPts val="0"/>
              </a:spcAft>
              <a:buNone/>
            </a:pPr>
            <a:endParaRPr sz="2600" dirty="0">
              <a:solidFill>
                <a:schemeClr val="dk1"/>
              </a:solidFill>
              <a:latin typeface="Calibri"/>
              <a:ea typeface="Calibri"/>
              <a:cs typeface="Calibri"/>
              <a:sym typeface="Calibri"/>
            </a:endParaRPr>
          </a:p>
        </p:txBody>
      </p:sp>
      <p:pic>
        <p:nvPicPr>
          <p:cNvPr id="85" name="Google Shape;85;p17" descr="Screenshot of the &quot;Graphs&quot; page in the app. Separate line graphs for mood, sleep, and steps can be displayed for the week, month, or year"/>
          <p:cNvPicPr preferRelativeResize="0"/>
          <p:nvPr/>
        </p:nvPicPr>
        <p:blipFill rotWithShape="1">
          <a:blip r:embed="rId3">
            <a:alphaModFix/>
          </a:blip>
          <a:srcRect t="5603" b="431"/>
          <a:stretch/>
        </p:blipFill>
        <p:spPr>
          <a:xfrm>
            <a:off x="6777318" y="1024797"/>
            <a:ext cx="2153354" cy="40236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ctrTitle"/>
          </p:nvPr>
        </p:nvSpPr>
        <p:spPr>
          <a:xfrm>
            <a:off x="285750" y="315325"/>
            <a:ext cx="8330700" cy="6480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rgbClr val="00274C"/>
              </a:buClr>
              <a:buSzPts val="3600"/>
              <a:buFont typeface="Calibri"/>
              <a:buNone/>
            </a:pPr>
            <a:r>
              <a:rPr lang="en" dirty="0"/>
              <a:t>Roadmap for Dementia Caregivers</a:t>
            </a:r>
            <a:endParaRPr dirty="0"/>
          </a:p>
        </p:txBody>
      </p:sp>
      <p:pic>
        <p:nvPicPr>
          <p:cNvPr id="93" name="Google Shape;93;p18" descr="Roadmap app icon presented again. Icon shows a large black road in the shape of an &quot;R,&quot; two green trees, and set against a sunburst background. The word &quot;Roadmap&quot; appears below the icon."/>
          <p:cNvPicPr preferRelativeResize="0"/>
          <p:nvPr/>
        </p:nvPicPr>
        <p:blipFill>
          <a:blip r:embed="rId3">
            <a:alphaModFix/>
          </a:blip>
          <a:stretch>
            <a:fillRect/>
          </a:stretch>
        </p:blipFill>
        <p:spPr>
          <a:xfrm>
            <a:off x="7378750" y="154813"/>
            <a:ext cx="1473200" cy="1498726"/>
          </a:xfrm>
          <a:prstGeom prst="rect">
            <a:avLst/>
          </a:prstGeom>
          <a:noFill/>
          <a:ln>
            <a:noFill/>
          </a:ln>
        </p:spPr>
      </p:pic>
      <p:sp>
        <p:nvSpPr>
          <p:cNvPr id="92" name="Google Shape;92;p18"/>
          <p:cNvSpPr txBox="1"/>
          <p:nvPr/>
        </p:nvSpPr>
        <p:spPr>
          <a:xfrm>
            <a:off x="0" y="753075"/>
            <a:ext cx="8566200" cy="40509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None/>
            </a:pPr>
            <a:endParaRPr sz="2400">
              <a:solidFill>
                <a:schemeClr val="dk1"/>
              </a:solidFill>
              <a:latin typeface="Calibri"/>
              <a:ea typeface="Calibri"/>
              <a:cs typeface="Calibri"/>
              <a:sym typeface="Calibri"/>
            </a:endParaRPr>
          </a:p>
          <a:p>
            <a:pPr marL="457200" lvl="0" indent="-292100" algn="l" rtl="0">
              <a:lnSpc>
                <a:spcPct val="90000"/>
              </a:lnSpc>
              <a:spcBef>
                <a:spcPts val="0"/>
              </a:spcBef>
              <a:spcAft>
                <a:spcPts val="0"/>
              </a:spcAft>
              <a:buClr>
                <a:schemeClr val="dk1"/>
              </a:buClr>
              <a:buSzPts val="1000"/>
              <a:buFont typeface="Calibri"/>
              <a:buChar char="●"/>
            </a:pPr>
            <a:r>
              <a:rPr lang="en" sz="2400">
                <a:solidFill>
                  <a:schemeClr val="dk1"/>
                </a:solidFill>
                <a:latin typeface="Calibri"/>
                <a:ea typeface="Calibri"/>
                <a:cs typeface="Calibri"/>
                <a:sym typeface="Calibri"/>
              </a:rPr>
              <a:t>Yet to be tested among </a:t>
            </a:r>
            <a:r>
              <a:rPr lang="en" sz="2400" b="1" i="1">
                <a:solidFill>
                  <a:schemeClr val="dk1"/>
                </a:solidFill>
                <a:latin typeface="Calibri"/>
                <a:ea typeface="Calibri"/>
                <a:cs typeface="Calibri"/>
                <a:sym typeface="Calibri"/>
              </a:rPr>
              <a:t>dementia</a:t>
            </a:r>
            <a:r>
              <a:rPr lang="en" sz="2400">
                <a:solidFill>
                  <a:schemeClr val="dk1"/>
                </a:solidFill>
                <a:latin typeface="Calibri"/>
                <a:ea typeface="Calibri"/>
                <a:cs typeface="Calibri"/>
                <a:sym typeface="Calibri"/>
              </a:rPr>
              <a:t> caregivers </a:t>
            </a:r>
            <a:endParaRPr sz="2400">
              <a:solidFill>
                <a:schemeClr val="dk1"/>
              </a:solidFill>
              <a:latin typeface="Calibri"/>
              <a:ea typeface="Calibri"/>
              <a:cs typeface="Calibri"/>
              <a:sym typeface="Calibri"/>
            </a:endParaRPr>
          </a:p>
          <a:p>
            <a:pPr marL="457200" lvl="0" indent="0" algn="l" rtl="0">
              <a:lnSpc>
                <a:spcPct val="90000"/>
              </a:lnSpc>
              <a:spcBef>
                <a:spcPts val="0"/>
              </a:spcBef>
              <a:spcAft>
                <a:spcPts val="0"/>
              </a:spcAft>
              <a:buNone/>
            </a:pPr>
            <a:endParaRPr sz="2400">
              <a:solidFill>
                <a:schemeClr val="dk1"/>
              </a:solidFill>
              <a:latin typeface="Calibri"/>
              <a:ea typeface="Calibri"/>
              <a:cs typeface="Calibri"/>
              <a:sym typeface="Calibri"/>
            </a:endParaRPr>
          </a:p>
          <a:p>
            <a:pPr marL="457200" lvl="0" indent="-292100" algn="l" rtl="0">
              <a:lnSpc>
                <a:spcPct val="90000"/>
              </a:lnSpc>
              <a:spcBef>
                <a:spcPts val="0"/>
              </a:spcBef>
              <a:spcAft>
                <a:spcPts val="0"/>
              </a:spcAft>
              <a:buClr>
                <a:schemeClr val="dk1"/>
              </a:buClr>
              <a:buSzPts val="1000"/>
              <a:buFont typeface="Calibri"/>
              <a:buChar char="●"/>
            </a:pPr>
            <a:r>
              <a:rPr lang="en" sz="2400">
                <a:solidFill>
                  <a:schemeClr val="dk1"/>
                </a:solidFill>
                <a:latin typeface="Calibri"/>
                <a:ea typeface="Calibri"/>
                <a:cs typeface="Calibri"/>
                <a:sym typeface="Calibri"/>
              </a:rPr>
              <a:t>Purpose of this pilot project is to test the roadmap app among dementia caregivers, addressing:</a:t>
            </a:r>
            <a:endParaRPr sz="240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endParaRPr sz="2400">
              <a:solidFill>
                <a:schemeClr val="dk1"/>
              </a:solidFill>
              <a:latin typeface="Calibri"/>
              <a:ea typeface="Calibri"/>
              <a:cs typeface="Calibri"/>
              <a:sym typeface="Calibri"/>
            </a:endParaRPr>
          </a:p>
        </p:txBody>
      </p:sp>
      <p:sp>
        <p:nvSpPr>
          <p:cNvPr id="94" name="Google Shape;94;p18"/>
          <p:cNvSpPr txBox="1"/>
          <p:nvPr/>
        </p:nvSpPr>
        <p:spPr>
          <a:xfrm>
            <a:off x="198750" y="2790675"/>
            <a:ext cx="8746500" cy="2013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2200" b="1">
                <a:solidFill>
                  <a:schemeClr val="dk1"/>
                </a:solidFill>
                <a:latin typeface="Calibri"/>
                <a:ea typeface="Calibri"/>
                <a:cs typeface="Calibri"/>
                <a:sym typeface="Calibri"/>
              </a:rPr>
              <a:t>Aim 1</a:t>
            </a:r>
            <a:r>
              <a:rPr lang="en" sz="2200">
                <a:solidFill>
                  <a:schemeClr val="dk1"/>
                </a:solidFill>
                <a:latin typeface="Calibri"/>
                <a:ea typeface="Calibri"/>
                <a:cs typeface="Calibri"/>
                <a:sym typeface="Calibri"/>
              </a:rPr>
              <a:t>: Assess positive activity engagement (via the Roadmap app) </a:t>
            </a:r>
            <a:endParaRPr sz="220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endParaRPr sz="110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 sz="2200" b="1">
                <a:solidFill>
                  <a:schemeClr val="dk1"/>
                </a:solidFill>
                <a:latin typeface="Calibri"/>
                <a:ea typeface="Calibri"/>
                <a:cs typeface="Calibri"/>
                <a:sym typeface="Calibri"/>
              </a:rPr>
              <a:t>Aim 2</a:t>
            </a:r>
            <a:r>
              <a:rPr lang="en" sz="2200">
                <a:solidFill>
                  <a:schemeClr val="dk1"/>
                </a:solidFill>
                <a:latin typeface="Calibri"/>
                <a:ea typeface="Calibri"/>
                <a:cs typeface="Calibri"/>
                <a:sym typeface="Calibri"/>
              </a:rPr>
              <a:t>: Examine the feasibility and acceptability of the Roadmap app (and other study components) among dementia caregivers &amp; study compliance</a:t>
            </a:r>
            <a:endParaRPr sz="220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endParaRPr sz="110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en" sz="2200" b="1">
                <a:solidFill>
                  <a:schemeClr val="dk1"/>
                </a:solidFill>
                <a:latin typeface="Calibri"/>
                <a:ea typeface="Calibri"/>
                <a:cs typeface="Calibri"/>
                <a:sym typeface="Calibri"/>
              </a:rPr>
              <a:t>Aim 3: </a:t>
            </a:r>
            <a:r>
              <a:rPr lang="en" sz="2200">
                <a:solidFill>
                  <a:schemeClr val="dk1"/>
                </a:solidFill>
                <a:latin typeface="Calibri"/>
                <a:ea typeface="Calibri"/>
                <a:cs typeface="Calibri"/>
                <a:sym typeface="Calibri"/>
              </a:rPr>
              <a:t>Adapt the Roadmap app based on participant feedback for use in larger studies of dementia caregiver well-being</a:t>
            </a:r>
            <a:endParaRPr sz="22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ctrTitle"/>
          </p:nvPr>
        </p:nvSpPr>
        <p:spPr>
          <a:xfrm>
            <a:off x="285750" y="315325"/>
            <a:ext cx="8545800" cy="6480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rgbClr val="00274C"/>
              </a:buClr>
              <a:buSzPts val="3600"/>
              <a:buFont typeface="Calibri"/>
              <a:buNone/>
            </a:pPr>
            <a:r>
              <a:rPr lang="en" dirty="0"/>
              <a:t>Study Design - Recruitment</a:t>
            </a:r>
            <a:endParaRPr dirty="0"/>
          </a:p>
        </p:txBody>
      </p:sp>
      <p:sp>
        <p:nvSpPr>
          <p:cNvPr id="103" name="Google Shape;103;p19"/>
          <p:cNvSpPr txBox="1"/>
          <p:nvPr/>
        </p:nvSpPr>
        <p:spPr>
          <a:xfrm>
            <a:off x="41450" y="1246500"/>
            <a:ext cx="7202700" cy="2650500"/>
          </a:xfrm>
          <a:prstGeom prst="rect">
            <a:avLst/>
          </a:prstGeom>
          <a:noFill/>
          <a:ln w="9525" cap="flat" cmpd="sng">
            <a:solidFill>
              <a:schemeClr val="lt1"/>
            </a:solidFill>
            <a:prstDash val="solid"/>
            <a:round/>
            <a:headEnd type="none" w="sm" len="sm"/>
            <a:tailEnd type="none" w="sm" len="sm"/>
          </a:ln>
        </p:spPr>
        <p:txBody>
          <a:bodyPr spcFirstLastPara="1" wrap="square" lIns="68575" tIns="68575" rIns="68575" bIns="68575" anchor="t" anchorCtr="0">
            <a:noAutofit/>
          </a:bodyPr>
          <a:lstStyle/>
          <a:p>
            <a:pPr marL="457200" lvl="0" indent="-361950" algn="l" rtl="0">
              <a:lnSpc>
                <a:spcPct val="90000"/>
              </a:lnSpc>
              <a:spcBef>
                <a:spcPts val="0"/>
              </a:spcBef>
              <a:spcAft>
                <a:spcPts val="0"/>
              </a:spcAft>
              <a:buClr>
                <a:schemeClr val="dk1"/>
              </a:buClr>
              <a:buSzPts val="2100"/>
              <a:buFont typeface="Calibri"/>
              <a:buChar char="●"/>
            </a:pPr>
            <a:r>
              <a:rPr lang="en" sz="2100" dirty="0">
                <a:solidFill>
                  <a:schemeClr val="dk1"/>
                </a:solidFill>
                <a:latin typeface="Calibri"/>
                <a:ea typeface="Calibri"/>
                <a:cs typeface="Calibri"/>
                <a:sym typeface="Calibri"/>
              </a:rPr>
              <a:t>Recruited a subsample 20 dyads from our existing study, Stress &amp; Well-Being in the Everyday Lives of Caregivers (SWELCare)</a:t>
            </a:r>
            <a:endParaRPr sz="2100" dirty="0">
              <a:solidFill>
                <a:schemeClr val="dk1"/>
              </a:solidFill>
              <a:latin typeface="Calibri"/>
              <a:ea typeface="Calibri"/>
              <a:cs typeface="Calibri"/>
              <a:sym typeface="Calibri"/>
            </a:endParaRPr>
          </a:p>
          <a:p>
            <a:pPr marL="457200" lvl="0" indent="0" algn="l" rtl="0">
              <a:lnSpc>
                <a:spcPct val="90000"/>
              </a:lnSpc>
              <a:spcBef>
                <a:spcPts val="0"/>
              </a:spcBef>
              <a:spcAft>
                <a:spcPts val="0"/>
              </a:spcAft>
              <a:buNone/>
            </a:pPr>
            <a:endParaRPr sz="1100" dirty="0">
              <a:solidFill>
                <a:schemeClr val="dk1"/>
              </a:solidFill>
              <a:latin typeface="Calibri"/>
              <a:ea typeface="Calibri"/>
              <a:cs typeface="Calibri"/>
              <a:sym typeface="Calibri"/>
            </a:endParaRPr>
          </a:p>
          <a:p>
            <a:pPr marL="457200" lvl="0" indent="-361950" algn="l" rtl="0">
              <a:lnSpc>
                <a:spcPct val="90000"/>
              </a:lnSpc>
              <a:spcBef>
                <a:spcPts val="0"/>
              </a:spcBef>
              <a:spcAft>
                <a:spcPts val="0"/>
              </a:spcAft>
              <a:buClr>
                <a:schemeClr val="dk1"/>
              </a:buClr>
              <a:buSzPts val="2100"/>
              <a:buFont typeface="Calibri"/>
              <a:buChar char="●"/>
            </a:pPr>
            <a:r>
              <a:rPr lang="en" sz="2100" dirty="0">
                <a:solidFill>
                  <a:schemeClr val="dk1"/>
                </a:solidFill>
                <a:latin typeface="Calibri"/>
                <a:ea typeface="Calibri"/>
                <a:cs typeface="Calibri"/>
                <a:sym typeface="Calibri"/>
              </a:rPr>
              <a:t>Dementia caregivers (mean age = 61.15, 40% Black, 75% female, 65 % spousal caregivers) and their care recipients</a:t>
            </a:r>
            <a:endParaRPr sz="2100" dirty="0">
              <a:solidFill>
                <a:schemeClr val="dk1"/>
              </a:solidFill>
              <a:latin typeface="Calibri"/>
              <a:ea typeface="Calibri"/>
              <a:cs typeface="Calibri"/>
              <a:sym typeface="Calibri"/>
            </a:endParaRPr>
          </a:p>
          <a:p>
            <a:pPr marL="457200" lvl="0" indent="0" algn="l" rtl="0">
              <a:lnSpc>
                <a:spcPct val="90000"/>
              </a:lnSpc>
              <a:spcBef>
                <a:spcPts val="0"/>
              </a:spcBef>
              <a:spcAft>
                <a:spcPts val="0"/>
              </a:spcAft>
              <a:buNone/>
            </a:pPr>
            <a:endParaRPr sz="1100"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endParaRPr sz="2100" dirty="0">
              <a:solidFill>
                <a:schemeClr val="dk1"/>
              </a:solidFill>
              <a:latin typeface="Calibri"/>
              <a:ea typeface="Calibri"/>
              <a:cs typeface="Calibri"/>
              <a:sym typeface="Calibri"/>
            </a:endParaRPr>
          </a:p>
        </p:txBody>
      </p:sp>
      <p:pic>
        <p:nvPicPr>
          <p:cNvPr id="104" name="Google Shape;104;p19" descr="A map highlighting the states of Michigan and Ohio in dark blue, with their names labeled in black text. Surrounding midwestern states are shown in white"/>
          <p:cNvPicPr preferRelativeResize="0"/>
          <p:nvPr/>
        </p:nvPicPr>
        <p:blipFill rotWithShape="1">
          <a:blip r:embed="rId3">
            <a:alphaModFix/>
          </a:blip>
          <a:srcRect/>
          <a:stretch/>
        </p:blipFill>
        <p:spPr>
          <a:xfrm>
            <a:off x="7142000" y="680875"/>
            <a:ext cx="2002150" cy="1715175"/>
          </a:xfrm>
          <a:prstGeom prst="rect">
            <a:avLst/>
          </a:prstGeom>
          <a:noFill/>
          <a:ln>
            <a:noFill/>
          </a:ln>
        </p:spPr>
      </p:pic>
      <p:pic>
        <p:nvPicPr>
          <p:cNvPr id="105" name="Google Shape;105;p19" descr="Illustration of a young woman caring for an older man with a cane. The man looks confused and has a speech bubble above his head containing a scribbled, tangled line, symbolizing confusion or difficulty thinking.&#10;"/>
          <p:cNvPicPr preferRelativeResize="0"/>
          <p:nvPr/>
        </p:nvPicPr>
        <p:blipFill>
          <a:blip r:embed="rId4">
            <a:alphaModFix/>
          </a:blip>
          <a:stretch>
            <a:fillRect/>
          </a:stretch>
        </p:blipFill>
        <p:spPr>
          <a:xfrm>
            <a:off x="7207776" y="2692262"/>
            <a:ext cx="1870588" cy="1715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ctrTitle"/>
          </p:nvPr>
        </p:nvSpPr>
        <p:spPr>
          <a:xfrm>
            <a:off x="185375" y="0"/>
            <a:ext cx="8858400" cy="854700"/>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rgbClr val="00274C"/>
              </a:buClr>
              <a:buSzPts val="3240"/>
              <a:buFont typeface="Calibri"/>
              <a:buNone/>
            </a:pPr>
            <a:r>
              <a:rPr lang="en" sz="3440" dirty="0"/>
              <a:t>Study Design - Two Week Daily Experience Data</a:t>
            </a:r>
            <a:endParaRPr sz="3440" dirty="0"/>
          </a:p>
        </p:txBody>
      </p:sp>
      <p:pic>
        <p:nvPicPr>
          <p:cNvPr id="113" name="Google Shape;113;p20" descr="Roadmap app icon presented again. Icon shows a large black road in the shape of an &quot;R,&quot; two green trees, and set against a sunburst background. The word &quot;Roadmap&quot; appears below the icon."/>
          <p:cNvPicPr preferRelativeResize="0"/>
          <p:nvPr/>
        </p:nvPicPr>
        <p:blipFill>
          <a:blip r:embed="rId3">
            <a:alphaModFix/>
          </a:blip>
          <a:stretch>
            <a:fillRect/>
          </a:stretch>
        </p:blipFill>
        <p:spPr>
          <a:xfrm>
            <a:off x="602676" y="1210738"/>
            <a:ext cx="975825" cy="1063575"/>
          </a:xfrm>
          <a:prstGeom prst="rect">
            <a:avLst/>
          </a:prstGeom>
          <a:noFill/>
          <a:ln>
            <a:noFill/>
          </a:ln>
        </p:spPr>
      </p:pic>
      <p:sp>
        <p:nvSpPr>
          <p:cNvPr id="117" name="Google Shape;117;p20"/>
          <p:cNvSpPr txBox="1"/>
          <p:nvPr/>
        </p:nvSpPr>
        <p:spPr>
          <a:xfrm>
            <a:off x="1741749" y="1150300"/>
            <a:ext cx="6512343" cy="85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dk1"/>
                </a:solidFill>
              </a:rPr>
              <a:t>Roadmap app</a:t>
            </a:r>
            <a:r>
              <a:rPr lang="en" sz="1800" dirty="0">
                <a:solidFill>
                  <a:schemeClr val="dk1"/>
                </a:solidFill>
              </a:rPr>
              <a:t>: Each day, </a:t>
            </a:r>
            <a:r>
              <a:rPr lang="en" sz="1800" u="sng" dirty="0">
                <a:solidFill>
                  <a:schemeClr val="dk1"/>
                </a:solidFill>
              </a:rPr>
              <a:t>caregivers</a:t>
            </a:r>
            <a:r>
              <a:rPr lang="en" sz="1800" dirty="0">
                <a:solidFill>
                  <a:schemeClr val="dk1"/>
                </a:solidFill>
              </a:rPr>
              <a:t> received morning and evening prompts to engage in positive activities (can choose from 8 types)</a:t>
            </a:r>
            <a:endParaRPr sz="1800" dirty="0">
              <a:solidFill>
                <a:schemeClr val="dk1"/>
              </a:solidFill>
            </a:endParaRPr>
          </a:p>
          <a:p>
            <a:pPr marL="0" lvl="0" indent="0" algn="l" rtl="0">
              <a:spcBef>
                <a:spcPts val="0"/>
              </a:spcBef>
              <a:spcAft>
                <a:spcPts val="0"/>
              </a:spcAft>
              <a:buNone/>
            </a:pPr>
            <a:endParaRPr sz="1800" dirty="0">
              <a:solidFill>
                <a:schemeClr val="dk2"/>
              </a:solidFill>
            </a:endParaRPr>
          </a:p>
        </p:txBody>
      </p:sp>
      <p:pic>
        <p:nvPicPr>
          <p:cNvPr id="114" name="Google Shape;114;p20" descr="Illustration of someone holding a phone with the nightly survey on the screen. Survey on the screens asks &quot;Who did you interact with in the prior 3 hours?&quot; and a selection of people's names"/>
          <p:cNvPicPr preferRelativeResize="0"/>
          <p:nvPr/>
        </p:nvPicPr>
        <p:blipFill>
          <a:blip r:embed="rId4">
            <a:alphaModFix/>
          </a:blip>
          <a:stretch>
            <a:fillRect/>
          </a:stretch>
        </p:blipFill>
        <p:spPr>
          <a:xfrm>
            <a:off x="602680" y="2461181"/>
            <a:ext cx="975825" cy="1288415"/>
          </a:xfrm>
          <a:prstGeom prst="rect">
            <a:avLst/>
          </a:prstGeom>
          <a:noFill/>
          <a:ln>
            <a:noFill/>
          </a:ln>
        </p:spPr>
      </p:pic>
      <p:sp>
        <p:nvSpPr>
          <p:cNvPr id="118" name="Google Shape;118;p20"/>
          <p:cNvSpPr txBox="1"/>
          <p:nvPr/>
        </p:nvSpPr>
        <p:spPr>
          <a:xfrm>
            <a:off x="1789450" y="2611125"/>
            <a:ext cx="6374836"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chemeClr val="dk1"/>
                </a:solidFill>
              </a:rPr>
              <a:t>Nightly surveys:</a:t>
            </a:r>
            <a:r>
              <a:rPr lang="en" sz="1800" dirty="0">
                <a:solidFill>
                  <a:schemeClr val="dk1"/>
                </a:solidFill>
              </a:rPr>
              <a:t> </a:t>
            </a:r>
            <a:r>
              <a:rPr lang="en" sz="1800" u="sng" dirty="0">
                <a:solidFill>
                  <a:schemeClr val="dk1"/>
                </a:solidFill>
              </a:rPr>
              <a:t>Caregivers</a:t>
            </a:r>
            <a:r>
              <a:rPr lang="en" sz="1800" dirty="0">
                <a:solidFill>
                  <a:schemeClr val="dk1"/>
                </a:solidFill>
              </a:rPr>
              <a:t> completed nightly mobile surveys regarding their own and care recipient well-being</a:t>
            </a:r>
            <a:br>
              <a:rPr lang="en" sz="1800" dirty="0">
                <a:solidFill>
                  <a:schemeClr val="dk1"/>
                </a:solidFill>
              </a:rPr>
            </a:br>
            <a:endParaRPr sz="1800" dirty="0">
              <a:solidFill>
                <a:srgbClr val="666666"/>
              </a:solidFill>
            </a:endParaRPr>
          </a:p>
        </p:txBody>
      </p:sp>
      <p:pic>
        <p:nvPicPr>
          <p:cNvPr id="112" name="Google Shape;112;p20" descr="A black Fitbit Charge 5 smart watch with a screen showing the time and heartrate. "/>
          <p:cNvPicPr preferRelativeResize="0"/>
          <p:nvPr/>
        </p:nvPicPr>
        <p:blipFill>
          <a:blip r:embed="rId5">
            <a:alphaModFix/>
          </a:blip>
          <a:stretch>
            <a:fillRect/>
          </a:stretch>
        </p:blipFill>
        <p:spPr>
          <a:xfrm>
            <a:off x="602676" y="3936487"/>
            <a:ext cx="975825" cy="975825"/>
          </a:xfrm>
          <a:prstGeom prst="rect">
            <a:avLst/>
          </a:prstGeom>
          <a:noFill/>
          <a:ln>
            <a:noFill/>
          </a:ln>
        </p:spPr>
      </p:pic>
      <p:sp>
        <p:nvSpPr>
          <p:cNvPr id="116" name="Google Shape;116;p20"/>
          <p:cNvSpPr txBox="1"/>
          <p:nvPr/>
        </p:nvSpPr>
        <p:spPr>
          <a:xfrm>
            <a:off x="1765599" y="3997050"/>
            <a:ext cx="6153757" cy="85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dk1"/>
                </a:solidFill>
              </a:rPr>
              <a:t>Fitbit:</a:t>
            </a:r>
            <a:r>
              <a:rPr lang="en" sz="1800" dirty="0">
                <a:solidFill>
                  <a:schemeClr val="dk1"/>
                </a:solidFill>
              </a:rPr>
              <a:t> </a:t>
            </a:r>
            <a:r>
              <a:rPr lang="en" sz="1800" u="sng" dirty="0">
                <a:solidFill>
                  <a:schemeClr val="dk1"/>
                </a:solidFill>
              </a:rPr>
              <a:t>Both caregiver and recipient </a:t>
            </a:r>
            <a:r>
              <a:rPr lang="en" sz="1800" dirty="0">
                <a:solidFill>
                  <a:schemeClr val="dk1"/>
                </a:solidFill>
              </a:rPr>
              <a:t>wore Fitbit® Charge 5 to measure heart rate, sleep, physical activity</a:t>
            </a:r>
            <a:endParaRPr sz="1800"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ctrTitle"/>
          </p:nvPr>
        </p:nvSpPr>
        <p:spPr>
          <a:xfrm>
            <a:off x="249550" y="345306"/>
            <a:ext cx="6858000" cy="6480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dirty="0"/>
              <a:t>Last nightly survey </a:t>
            </a:r>
            <a:endParaRPr dirty="0"/>
          </a:p>
        </p:txBody>
      </p:sp>
      <p:sp>
        <p:nvSpPr>
          <p:cNvPr id="124" name="Google Shape;124;p21"/>
          <p:cNvSpPr txBox="1">
            <a:spLocks noGrp="1"/>
          </p:cNvSpPr>
          <p:nvPr>
            <p:ph type="subTitle" idx="1"/>
          </p:nvPr>
        </p:nvSpPr>
        <p:spPr>
          <a:xfrm>
            <a:off x="249550" y="1260925"/>
            <a:ext cx="5576400" cy="3447000"/>
          </a:xfrm>
          <a:prstGeom prst="rect">
            <a:avLst/>
          </a:prstGeom>
        </p:spPr>
        <p:txBody>
          <a:bodyPr spcFirstLastPara="1" wrap="square" lIns="68575" tIns="34275" rIns="68575" bIns="34275" anchor="t" anchorCtr="0">
            <a:normAutofit/>
          </a:bodyPr>
          <a:lstStyle/>
          <a:p>
            <a:pPr marL="0" lvl="0" indent="0" algn="l" rtl="0">
              <a:lnSpc>
                <a:spcPct val="100000"/>
              </a:lnSpc>
              <a:spcBef>
                <a:spcPts val="0"/>
              </a:spcBef>
              <a:spcAft>
                <a:spcPts val="0"/>
              </a:spcAft>
              <a:buNone/>
            </a:pPr>
            <a:r>
              <a:rPr lang="en" dirty="0">
                <a:latin typeface="Arial"/>
                <a:ea typeface="Arial"/>
                <a:cs typeface="Arial"/>
                <a:sym typeface="Arial"/>
              </a:rPr>
              <a:t>Assessed feasibility and acceptability of the</a:t>
            </a:r>
            <a:endParaRPr dirty="0">
              <a:latin typeface="Arial"/>
              <a:ea typeface="Arial"/>
              <a:cs typeface="Arial"/>
              <a:sym typeface="Arial"/>
            </a:endParaRPr>
          </a:p>
          <a:p>
            <a:pPr marL="457200" lvl="0" indent="-342900" algn="l" rtl="0">
              <a:lnSpc>
                <a:spcPct val="100000"/>
              </a:lnSpc>
              <a:spcBef>
                <a:spcPts val="0"/>
              </a:spcBef>
              <a:spcAft>
                <a:spcPts val="0"/>
              </a:spcAft>
              <a:buSzPts val="1800"/>
              <a:buFont typeface="Arial"/>
              <a:buChar char="●"/>
            </a:pPr>
            <a:r>
              <a:rPr lang="en" dirty="0">
                <a:latin typeface="Arial"/>
                <a:ea typeface="Arial"/>
                <a:cs typeface="Arial"/>
                <a:sym typeface="Arial"/>
              </a:rPr>
              <a:t>Roadmap App </a:t>
            </a:r>
            <a:endParaRPr dirty="0">
              <a:latin typeface="Arial"/>
              <a:ea typeface="Arial"/>
              <a:cs typeface="Arial"/>
              <a:sym typeface="Arial"/>
            </a:endParaRPr>
          </a:p>
          <a:p>
            <a:pPr marL="457200" lvl="0" indent="-342900" algn="l" rtl="0">
              <a:lnSpc>
                <a:spcPct val="100000"/>
              </a:lnSpc>
              <a:spcBef>
                <a:spcPts val="0"/>
              </a:spcBef>
              <a:spcAft>
                <a:spcPts val="0"/>
              </a:spcAft>
              <a:buSzPts val="1800"/>
              <a:buFont typeface="Arial"/>
              <a:buChar char="●"/>
            </a:pPr>
            <a:r>
              <a:rPr lang="en" dirty="0">
                <a:latin typeface="Arial"/>
                <a:ea typeface="Arial"/>
                <a:cs typeface="Arial"/>
                <a:sym typeface="Arial"/>
              </a:rPr>
              <a:t>Fitbit</a:t>
            </a:r>
            <a:endParaRPr dirty="0">
              <a:latin typeface="Arial"/>
              <a:ea typeface="Arial"/>
              <a:cs typeface="Arial"/>
              <a:sym typeface="Arial"/>
            </a:endParaRPr>
          </a:p>
          <a:p>
            <a:pPr marL="457200" lvl="0" indent="-342900" algn="l" rtl="0">
              <a:lnSpc>
                <a:spcPct val="100000"/>
              </a:lnSpc>
              <a:spcBef>
                <a:spcPts val="0"/>
              </a:spcBef>
              <a:spcAft>
                <a:spcPts val="0"/>
              </a:spcAft>
              <a:buSzPts val="1800"/>
              <a:buFont typeface="Arial"/>
              <a:buChar char="●"/>
            </a:pPr>
            <a:r>
              <a:rPr lang="en" dirty="0">
                <a:latin typeface="Arial"/>
                <a:ea typeface="Arial"/>
                <a:cs typeface="Arial"/>
                <a:sym typeface="Arial"/>
              </a:rPr>
              <a:t>Nightly surveys</a:t>
            </a:r>
            <a:endParaRPr dirty="0"/>
          </a:p>
        </p:txBody>
      </p:sp>
      <p:pic>
        <p:nvPicPr>
          <p:cNvPr id="125" name="Google Shape;125;p21" descr="A screenshot of a phone with the last nightly survey on the screen. Screenshotted questions from the survey include: &quot;I was confident using the Roadmap app&quot; and &quot;I am confident that I was using the Roadmap app correctly&quot; . Answers for the questions include: &quot;Strongly Disagree, Disagree, Neither agree nor disagree, Agree, and Strongly agree&quot;"/>
          <p:cNvPicPr preferRelativeResize="0"/>
          <p:nvPr/>
        </p:nvPicPr>
        <p:blipFill>
          <a:blip r:embed="rId3">
            <a:alphaModFix/>
          </a:blip>
          <a:stretch>
            <a:fillRect/>
          </a:stretch>
        </p:blipFill>
        <p:spPr>
          <a:xfrm>
            <a:off x="6264982" y="0"/>
            <a:ext cx="2448835"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ctrTitle"/>
          </p:nvPr>
        </p:nvSpPr>
        <p:spPr>
          <a:xfrm>
            <a:off x="285750" y="315316"/>
            <a:ext cx="6858000" cy="6480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rgbClr val="00274C"/>
              </a:buClr>
              <a:buSzPts val="3600"/>
              <a:buFont typeface="Calibri"/>
              <a:buNone/>
            </a:pPr>
            <a:r>
              <a:rPr lang="en" dirty="0"/>
              <a:t>In-depth Interview</a:t>
            </a:r>
            <a:endParaRPr dirty="0"/>
          </a:p>
        </p:txBody>
      </p:sp>
      <p:sp>
        <p:nvSpPr>
          <p:cNvPr id="133" name="Google Shape;133;p22"/>
          <p:cNvSpPr txBox="1"/>
          <p:nvPr/>
        </p:nvSpPr>
        <p:spPr>
          <a:xfrm>
            <a:off x="488450" y="1196725"/>
            <a:ext cx="8289900" cy="1360200"/>
          </a:xfrm>
          <a:prstGeom prst="rect">
            <a:avLst/>
          </a:prstGeom>
          <a:noFill/>
          <a:ln>
            <a:noFill/>
          </a:ln>
        </p:spPr>
        <p:txBody>
          <a:bodyPr spcFirstLastPara="1" wrap="square" lIns="91425" tIns="91425" rIns="91425" bIns="91425" anchor="t" anchorCtr="0">
            <a:spAutoFit/>
          </a:bodyPr>
          <a:lstStyle/>
          <a:p>
            <a:pPr marL="457200" marR="20447" lvl="0" indent="-387350" algn="l" rtl="0">
              <a:lnSpc>
                <a:spcPct val="95419"/>
              </a:lnSpc>
              <a:spcBef>
                <a:spcPts val="163"/>
              </a:spcBef>
              <a:spcAft>
                <a:spcPts val="0"/>
              </a:spcAft>
              <a:buClr>
                <a:schemeClr val="dk1"/>
              </a:buClr>
              <a:buSzPts val="2500"/>
              <a:buChar char="●"/>
            </a:pPr>
            <a:r>
              <a:rPr lang="en" sz="2500" dirty="0">
                <a:solidFill>
                  <a:schemeClr val="dk1"/>
                </a:solidFill>
              </a:rPr>
              <a:t>In-depth interviews with dementia caregivers regarding the app for improvement</a:t>
            </a:r>
            <a:endParaRPr sz="2500" dirty="0">
              <a:solidFill>
                <a:schemeClr val="dk1"/>
              </a:solidFill>
            </a:endParaRPr>
          </a:p>
          <a:p>
            <a:pPr marL="0" marR="20447" lvl="0" indent="0" algn="l" rtl="0">
              <a:lnSpc>
                <a:spcPct val="95419"/>
              </a:lnSpc>
              <a:spcBef>
                <a:spcPts val="163"/>
              </a:spcBef>
              <a:spcAft>
                <a:spcPts val="0"/>
              </a:spcAft>
              <a:buNone/>
            </a:pPr>
            <a:endParaRPr sz="2500" dirty="0"/>
          </a:p>
        </p:txBody>
      </p:sp>
      <p:pic>
        <p:nvPicPr>
          <p:cNvPr id="134" name="Google Shape;134;p22" descr="Two people sitting at a table across from each other talking. One person is the interviewer with a laptop and the other person is the participant responding to the interviewer. "/>
          <p:cNvPicPr preferRelativeResize="0"/>
          <p:nvPr/>
        </p:nvPicPr>
        <p:blipFill>
          <a:blip r:embed="rId3">
            <a:alphaModFix/>
          </a:blip>
          <a:stretch>
            <a:fillRect/>
          </a:stretch>
        </p:blipFill>
        <p:spPr>
          <a:xfrm>
            <a:off x="3482675" y="2407353"/>
            <a:ext cx="2178649" cy="2109575"/>
          </a:xfrm>
          <a:prstGeom prst="rect">
            <a:avLst/>
          </a:prstGeom>
          <a:noFill/>
          <a:ln>
            <a:noFill/>
          </a:ln>
        </p:spPr>
      </p:pic>
    </p:spTree>
    <p:extLst>
      <p:ext uri="{BB962C8B-B14F-4D97-AF65-F5344CB8AC3E}">
        <p14:creationId xmlns:p14="http://schemas.microsoft.com/office/powerpoint/2010/main" val="267477206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2282</Words>
  <Application>Microsoft Office PowerPoint</Application>
  <PresentationFormat>On-screen Show (16:9)</PresentationFormat>
  <Paragraphs>232</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Play</vt:lpstr>
      <vt:lpstr>Times New Roman</vt:lpstr>
      <vt:lpstr>Simple Light</vt:lpstr>
      <vt:lpstr>Positive Activities and Well-being among Dementia Care Dyads: A Pilot Test of a Scalable Positive Activity Mhealth App </vt:lpstr>
      <vt:lpstr>Mobile Health App: Roadmap </vt:lpstr>
      <vt:lpstr>Roadmap App Positive Activities</vt:lpstr>
      <vt:lpstr>Mobile Health App: Roadmap (cont.)</vt:lpstr>
      <vt:lpstr>Roadmap for Dementia Caregivers</vt:lpstr>
      <vt:lpstr>Study Design - Recruitment</vt:lpstr>
      <vt:lpstr>Study Design - Two Week Daily Experience Data</vt:lpstr>
      <vt:lpstr>Last nightly survey </vt:lpstr>
      <vt:lpstr>In-depth Interview</vt:lpstr>
      <vt:lpstr>Study Aims Overview: Aim 1</vt:lpstr>
      <vt:lpstr>Results- Aim 1 (1 of 2)</vt:lpstr>
      <vt:lpstr>Results- Aim 1 (2 of 2)</vt:lpstr>
      <vt:lpstr>Study Aims Overview: Aim 2</vt:lpstr>
      <vt:lpstr>Results– Aim 2 (1 of 3)</vt:lpstr>
      <vt:lpstr>Results– Aim 2 (2 of 3) </vt:lpstr>
      <vt:lpstr>Results– Aim 2 (3 of 3)</vt:lpstr>
      <vt:lpstr>Study Aims Overview: Aim 3</vt:lpstr>
      <vt:lpstr>Results– Aim 3 (1 of 4)</vt:lpstr>
      <vt:lpstr>Results– Aim 3 (2 of 4)</vt:lpstr>
      <vt:lpstr>Results– Aim 3 (3 of 4)</vt:lpstr>
      <vt:lpstr>Results– Aim 3 (4 of 4)</vt:lpstr>
      <vt:lpstr>Summary</vt:lpstr>
      <vt:lpstr>“I would think that, over time, people become more and more aware (of the importance of engaging in positive activities)” </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Crystal Ng</dc:creator>
  <cp:lastModifiedBy>Crystal Ng</cp:lastModifiedBy>
  <cp:revision>13</cp:revision>
  <dcterms:modified xsi:type="dcterms:W3CDTF">2026-03-04T22:01:56Z</dcterms:modified>
</cp:coreProperties>
</file>