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84" r:id="rId4"/>
    <p:sldId id="285" r:id="rId5"/>
    <p:sldId id="286" r:id="rId6"/>
    <p:sldId id="262" r:id="rId7"/>
    <p:sldId id="261" r:id="rId8"/>
    <p:sldId id="263" r:id="rId9"/>
    <p:sldId id="288" r:id="rId10"/>
    <p:sldId id="264" r:id="rId11"/>
    <p:sldId id="265" r:id="rId12"/>
    <p:sldId id="289" r:id="rId13"/>
    <p:sldId id="266" r:id="rId14"/>
    <p:sldId id="290" r:id="rId15"/>
    <p:sldId id="267" r:id="rId16"/>
    <p:sldId id="291" r:id="rId17"/>
    <p:sldId id="268" r:id="rId18"/>
    <p:sldId id="269" r:id="rId19"/>
    <p:sldId id="292" r:id="rId20"/>
    <p:sldId id="270" r:id="rId21"/>
    <p:sldId id="259" r:id="rId22"/>
    <p:sldId id="271" r:id="rId23"/>
    <p:sldId id="272" r:id="rId24"/>
    <p:sldId id="294" r:id="rId25"/>
    <p:sldId id="297" r:id="rId26"/>
    <p:sldId id="293" r:id="rId27"/>
    <p:sldId id="274" r:id="rId28"/>
    <p:sldId id="275" r:id="rId29"/>
    <p:sldId id="276" r:id="rId30"/>
    <p:sldId id="295" r:id="rId31"/>
    <p:sldId id="277" r:id="rId32"/>
    <p:sldId id="278" r:id="rId33"/>
    <p:sldId id="279" r:id="rId34"/>
    <p:sldId id="280" r:id="rId35"/>
    <p:sldId id="281" r:id="rId36"/>
    <p:sldId id="287" r:id="rId37"/>
    <p:sldId id="283" r:id="rId38"/>
    <p:sldId id="282"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A17533-25E8-567B-CE8B-E9284421AED6}" name="Heather Schroeder" initials="HS" userId="S-1-5-21-1484198131-1903828581-1031210941-189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0" autoAdjust="0"/>
    <p:restoredTop sz="86441" autoAdjust="0"/>
  </p:normalViewPr>
  <p:slideViewPr>
    <p:cSldViewPr snapToGrid="0">
      <p:cViewPr varScale="1">
        <p:scale>
          <a:sx n="92" d="100"/>
          <a:sy n="92" d="100"/>
        </p:scale>
        <p:origin x="43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86EC6-DA6A-4235-B6F7-BAEDEB172F83}" type="datetimeFigureOut">
              <a:rPr lang="en-US" smtClean="0"/>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A3115-E494-497F-8CA9-0372E3C15084}" type="slidenum">
              <a:rPr lang="en-US" smtClean="0"/>
              <a:t>‹#›</a:t>
            </a:fld>
            <a:endParaRPr lang="en-US"/>
          </a:p>
        </p:txBody>
      </p:sp>
    </p:spTree>
    <p:extLst>
      <p:ext uri="{BB962C8B-B14F-4D97-AF65-F5344CB8AC3E}">
        <p14:creationId xmlns:p14="http://schemas.microsoft.com/office/powerpoint/2010/main" val="421537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Across constructs, CFI and TLI values generally exceeded conventional thresholds under WLSMV estimation, suggesting that the items load consistently on a single latent factor. However, higher RSMEA and SRMR values raised concerns about the quality of the scale fits.  RMSEA values were elevated for several models, particularly for the physical demand scale across interview modes and for the leave-behind scales under ML estimation. SRMR values were generally low across the models, suggesting that the differences between the observed item relationships and the relationships implied by the model were fairly small.</a:t>
            </a:r>
          </a:p>
          <a:p>
            <a:endParaRPr lang="en-US" dirty="0"/>
          </a:p>
        </p:txBody>
      </p:sp>
      <p:sp>
        <p:nvSpPr>
          <p:cNvPr id="4" name="Slide Number Placeholder 3"/>
          <p:cNvSpPr>
            <a:spLocks noGrp="1"/>
          </p:cNvSpPr>
          <p:nvPr>
            <p:ph type="sldNum" sz="quarter" idx="5"/>
          </p:nvPr>
        </p:nvSpPr>
        <p:spPr/>
        <p:txBody>
          <a:bodyPr/>
          <a:lstStyle/>
          <a:p>
            <a:fld id="{935A3115-E494-497F-8CA9-0372E3C15084}" type="slidenum">
              <a:rPr lang="en-US" smtClean="0"/>
              <a:t>22</a:t>
            </a:fld>
            <a:endParaRPr lang="en-US"/>
          </a:p>
        </p:txBody>
      </p:sp>
    </p:spTree>
    <p:extLst>
      <p:ext uri="{BB962C8B-B14F-4D97-AF65-F5344CB8AC3E}">
        <p14:creationId xmlns:p14="http://schemas.microsoft.com/office/powerpoint/2010/main" val="53867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935A3115-E494-497F-8CA9-0372E3C15084}" type="slidenum">
              <a:rPr lang="en-US" smtClean="0"/>
              <a:t>26</a:t>
            </a:fld>
            <a:endParaRPr lang="en-US"/>
          </a:p>
        </p:txBody>
      </p:sp>
    </p:spTree>
    <p:extLst>
      <p:ext uri="{BB962C8B-B14F-4D97-AF65-F5344CB8AC3E}">
        <p14:creationId xmlns:p14="http://schemas.microsoft.com/office/powerpoint/2010/main" val="70889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1C33-0C1D-4BA5-9F4D-F16CECFDD3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6A4A10-2452-4B1A-A3E5-9AC7080C1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9F3EE8-10E4-469C-81FE-71CF3FD5FA26}"/>
              </a:ext>
            </a:extLst>
          </p:cNvPr>
          <p:cNvSpPr>
            <a:spLocks noGrp="1"/>
          </p:cNvSpPr>
          <p:nvPr>
            <p:ph type="dt" sz="half" idx="10"/>
          </p:nvPr>
        </p:nvSpPr>
        <p:spPr/>
        <p:txBody>
          <a:bodyPr/>
          <a:lstStyle/>
          <a:p>
            <a:fld id="{03E6422B-5A02-4650-B43E-4827113163F9}" type="datetime1">
              <a:rPr lang="en-US" smtClean="0"/>
              <a:t>5/6/2026</a:t>
            </a:fld>
            <a:endParaRPr lang="en-US"/>
          </a:p>
        </p:txBody>
      </p:sp>
      <p:sp>
        <p:nvSpPr>
          <p:cNvPr id="5" name="Footer Placeholder 4">
            <a:extLst>
              <a:ext uri="{FF2B5EF4-FFF2-40B4-BE49-F238E27FC236}">
                <a16:creationId xmlns:a16="http://schemas.microsoft.com/office/drawing/2014/main" id="{598C2A0D-756D-4A5A-880A-873A0B1FC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E6E38-216A-4E84-A5DA-CAD91F42C842}"/>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3601944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1112-97B9-4503-85E0-8807A64A97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43F321-F614-4C4F-B2B2-04D7A74788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0FD38-DE86-4C89-AA2E-2034EEBA2F58}"/>
              </a:ext>
            </a:extLst>
          </p:cNvPr>
          <p:cNvSpPr>
            <a:spLocks noGrp="1"/>
          </p:cNvSpPr>
          <p:nvPr>
            <p:ph type="dt" sz="half" idx="10"/>
          </p:nvPr>
        </p:nvSpPr>
        <p:spPr/>
        <p:txBody>
          <a:bodyPr/>
          <a:lstStyle/>
          <a:p>
            <a:fld id="{CA2A3ED1-8BC0-4463-AC1D-D1408887CA78}" type="datetime1">
              <a:rPr lang="en-US" smtClean="0"/>
              <a:t>5/6/2026</a:t>
            </a:fld>
            <a:endParaRPr lang="en-US"/>
          </a:p>
        </p:txBody>
      </p:sp>
      <p:sp>
        <p:nvSpPr>
          <p:cNvPr id="5" name="Footer Placeholder 4">
            <a:extLst>
              <a:ext uri="{FF2B5EF4-FFF2-40B4-BE49-F238E27FC236}">
                <a16:creationId xmlns:a16="http://schemas.microsoft.com/office/drawing/2014/main" id="{7450825D-6F31-49E9-8F3B-52DC6EFEE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43903-8208-4BFE-B391-B942CCA2B432}"/>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319834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D9258-3302-4079-A509-4F652F83E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F7C02F-AC72-48DA-A11F-7BA50AAA51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50403-6228-43FB-B438-688F45899EB9}"/>
              </a:ext>
            </a:extLst>
          </p:cNvPr>
          <p:cNvSpPr>
            <a:spLocks noGrp="1"/>
          </p:cNvSpPr>
          <p:nvPr>
            <p:ph type="dt" sz="half" idx="10"/>
          </p:nvPr>
        </p:nvSpPr>
        <p:spPr/>
        <p:txBody>
          <a:bodyPr/>
          <a:lstStyle/>
          <a:p>
            <a:fld id="{0752B156-A59D-4211-B2A3-5E6E86C3164C}" type="datetime1">
              <a:rPr lang="en-US" smtClean="0"/>
              <a:t>5/6/2026</a:t>
            </a:fld>
            <a:endParaRPr lang="en-US"/>
          </a:p>
        </p:txBody>
      </p:sp>
      <p:sp>
        <p:nvSpPr>
          <p:cNvPr id="5" name="Footer Placeholder 4">
            <a:extLst>
              <a:ext uri="{FF2B5EF4-FFF2-40B4-BE49-F238E27FC236}">
                <a16:creationId xmlns:a16="http://schemas.microsoft.com/office/drawing/2014/main" id="{E7E166F1-1D04-4869-AA5A-169A695E3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A2C9B-9A56-4B80-B432-5D122B743ACB}"/>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83312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B69E-F422-484B-9AE2-99AF98B34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1F2154-E9AB-462C-8BB5-BD1DC381F3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AB71A-3E7A-4F20-86D6-D6719F02E4ED}"/>
              </a:ext>
            </a:extLst>
          </p:cNvPr>
          <p:cNvSpPr>
            <a:spLocks noGrp="1"/>
          </p:cNvSpPr>
          <p:nvPr>
            <p:ph type="dt" sz="half" idx="10"/>
          </p:nvPr>
        </p:nvSpPr>
        <p:spPr/>
        <p:txBody>
          <a:bodyPr/>
          <a:lstStyle/>
          <a:p>
            <a:fld id="{8FC82C49-7A03-434B-8ACC-BB9C60FDD81D}" type="datetime1">
              <a:rPr lang="en-US" smtClean="0"/>
              <a:t>5/6/2026</a:t>
            </a:fld>
            <a:endParaRPr lang="en-US"/>
          </a:p>
        </p:txBody>
      </p:sp>
      <p:sp>
        <p:nvSpPr>
          <p:cNvPr id="5" name="Footer Placeholder 4">
            <a:extLst>
              <a:ext uri="{FF2B5EF4-FFF2-40B4-BE49-F238E27FC236}">
                <a16:creationId xmlns:a16="http://schemas.microsoft.com/office/drawing/2014/main" id="{5526E3CA-B9BE-4CCE-BCC1-A7B4B6B65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2FC9E-8A9B-4D8A-917C-5898200F37D1}"/>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338403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197E-5915-4261-A50D-D32D9FD00F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CF7E58-F4F1-412A-A60A-B381EF02B9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F2856C-4A5C-4908-B7E3-E351BFFB777D}"/>
              </a:ext>
            </a:extLst>
          </p:cNvPr>
          <p:cNvSpPr>
            <a:spLocks noGrp="1"/>
          </p:cNvSpPr>
          <p:nvPr>
            <p:ph type="dt" sz="half" idx="10"/>
          </p:nvPr>
        </p:nvSpPr>
        <p:spPr/>
        <p:txBody>
          <a:bodyPr/>
          <a:lstStyle/>
          <a:p>
            <a:fld id="{B055A472-FBC4-4B5B-89C7-BB5A69543CE5}" type="datetime1">
              <a:rPr lang="en-US" smtClean="0"/>
              <a:t>5/6/2026</a:t>
            </a:fld>
            <a:endParaRPr lang="en-US"/>
          </a:p>
        </p:txBody>
      </p:sp>
      <p:sp>
        <p:nvSpPr>
          <p:cNvPr id="5" name="Footer Placeholder 4">
            <a:extLst>
              <a:ext uri="{FF2B5EF4-FFF2-40B4-BE49-F238E27FC236}">
                <a16:creationId xmlns:a16="http://schemas.microsoft.com/office/drawing/2014/main" id="{693DFCB8-088D-4FBA-82D2-D90C026D8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30D95-B1CF-4299-BBAA-8B19CA4E055C}"/>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249352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51C5-5045-434C-91E5-616F98C94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015F1-0A58-47BB-8843-0F3DFFFABC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F1D0E1-97E6-4C99-8A16-C015F75D5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2D6CF0-F085-42F6-B709-B3E26B9CE339}"/>
              </a:ext>
            </a:extLst>
          </p:cNvPr>
          <p:cNvSpPr>
            <a:spLocks noGrp="1"/>
          </p:cNvSpPr>
          <p:nvPr>
            <p:ph type="dt" sz="half" idx="10"/>
          </p:nvPr>
        </p:nvSpPr>
        <p:spPr/>
        <p:txBody>
          <a:bodyPr/>
          <a:lstStyle/>
          <a:p>
            <a:fld id="{EC2FA659-7CAD-44F4-9628-5E25470AD3B6}" type="datetime1">
              <a:rPr lang="en-US" smtClean="0"/>
              <a:t>5/6/2026</a:t>
            </a:fld>
            <a:endParaRPr lang="en-US"/>
          </a:p>
        </p:txBody>
      </p:sp>
      <p:sp>
        <p:nvSpPr>
          <p:cNvPr id="6" name="Footer Placeholder 5">
            <a:extLst>
              <a:ext uri="{FF2B5EF4-FFF2-40B4-BE49-F238E27FC236}">
                <a16:creationId xmlns:a16="http://schemas.microsoft.com/office/drawing/2014/main" id="{48D4E8D4-EB2B-4BAF-A8D6-D58E0CA59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B044B-C42E-402A-B50C-97946E09E218}"/>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238348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74DF-2C54-41AA-930F-5B5B14C12F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5DFD39-5F1B-486F-9579-0C1617F89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ADFAC-D9BE-4CF9-9D05-8AE118954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8BDAF0-716F-407E-A42C-FAF89E9D3A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22BE33-B1D2-4067-BE11-80F6FE5B2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5AE4CD-E0A8-455B-9A5F-8BFAE9FC121D}"/>
              </a:ext>
            </a:extLst>
          </p:cNvPr>
          <p:cNvSpPr>
            <a:spLocks noGrp="1"/>
          </p:cNvSpPr>
          <p:nvPr>
            <p:ph type="dt" sz="half" idx="10"/>
          </p:nvPr>
        </p:nvSpPr>
        <p:spPr/>
        <p:txBody>
          <a:bodyPr/>
          <a:lstStyle/>
          <a:p>
            <a:fld id="{9667C2CE-6E8E-47C5-8B05-8F21602C585F}" type="datetime1">
              <a:rPr lang="en-US" smtClean="0"/>
              <a:t>5/6/2026</a:t>
            </a:fld>
            <a:endParaRPr lang="en-US"/>
          </a:p>
        </p:txBody>
      </p:sp>
      <p:sp>
        <p:nvSpPr>
          <p:cNvPr id="8" name="Footer Placeholder 7">
            <a:extLst>
              <a:ext uri="{FF2B5EF4-FFF2-40B4-BE49-F238E27FC236}">
                <a16:creationId xmlns:a16="http://schemas.microsoft.com/office/drawing/2014/main" id="{7C076806-CAFE-4A11-B80F-E5BD0AE510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ABECBA-3412-406B-A011-893C69294EA3}"/>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10485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56D5-7994-4CAA-A0C1-8616D2D33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FAB6AD-BFDD-4A8E-882F-8F87286B0CB7}"/>
              </a:ext>
            </a:extLst>
          </p:cNvPr>
          <p:cNvSpPr>
            <a:spLocks noGrp="1"/>
          </p:cNvSpPr>
          <p:nvPr>
            <p:ph type="dt" sz="half" idx="10"/>
          </p:nvPr>
        </p:nvSpPr>
        <p:spPr/>
        <p:txBody>
          <a:bodyPr/>
          <a:lstStyle/>
          <a:p>
            <a:fld id="{177DB712-3220-4737-9E42-76C9C27E296E}" type="datetime1">
              <a:rPr lang="en-US" smtClean="0"/>
              <a:t>5/6/2026</a:t>
            </a:fld>
            <a:endParaRPr lang="en-US"/>
          </a:p>
        </p:txBody>
      </p:sp>
      <p:sp>
        <p:nvSpPr>
          <p:cNvPr id="4" name="Footer Placeholder 3">
            <a:extLst>
              <a:ext uri="{FF2B5EF4-FFF2-40B4-BE49-F238E27FC236}">
                <a16:creationId xmlns:a16="http://schemas.microsoft.com/office/drawing/2014/main" id="{ACED3BD5-110D-43A2-A5C5-D6031F16DD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7C088C-42E2-483C-9F36-9C68DD254977}"/>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116399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B2763-19DB-489B-BDDB-8F231C79992E}"/>
              </a:ext>
            </a:extLst>
          </p:cNvPr>
          <p:cNvSpPr>
            <a:spLocks noGrp="1"/>
          </p:cNvSpPr>
          <p:nvPr>
            <p:ph type="dt" sz="half" idx="10"/>
          </p:nvPr>
        </p:nvSpPr>
        <p:spPr/>
        <p:txBody>
          <a:bodyPr/>
          <a:lstStyle/>
          <a:p>
            <a:fld id="{E1AC4630-5D58-4B21-B286-7134AC41EA05}" type="datetime1">
              <a:rPr lang="en-US" smtClean="0"/>
              <a:t>5/6/2026</a:t>
            </a:fld>
            <a:endParaRPr lang="en-US"/>
          </a:p>
        </p:txBody>
      </p:sp>
      <p:sp>
        <p:nvSpPr>
          <p:cNvPr id="3" name="Footer Placeholder 2">
            <a:extLst>
              <a:ext uri="{FF2B5EF4-FFF2-40B4-BE49-F238E27FC236}">
                <a16:creationId xmlns:a16="http://schemas.microsoft.com/office/drawing/2014/main" id="{18267063-E91E-4AE5-90B6-B7BDE7D14B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F79FD-A254-40D3-8B95-71FC0ED40A54}"/>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45805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284F-8349-4DA7-AD48-FE86983BB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F8009E-2F62-4044-A480-A60CD7ECD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D9F4B6-5C73-4D4B-B579-9905E9364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E5FDC3-5874-49FF-9BD0-A5C231EE64BA}"/>
              </a:ext>
            </a:extLst>
          </p:cNvPr>
          <p:cNvSpPr>
            <a:spLocks noGrp="1"/>
          </p:cNvSpPr>
          <p:nvPr>
            <p:ph type="dt" sz="half" idx="10"/>
          </p:nvPr>
        </p:nvSpPr>
        <p:spPr/>
        <p:txBody>
          <a:bodyPr/>
          <a:lstStyle/>
          <a:p>
            <a:fld id="{64DCA07B-0840-41EC-B54B-0CE5E482D744}" type="datetime1">
              <a:rPr lang="en-US" smtClean="0"/>
              <a:t>5/6/2026</a:t>
            </a:fld>
            <a:endParaRPr lang="en-US"/>
          </a:p>
        </p:txBody>
      </p:sp>
      <p:sp>
        <p:nvSpPr>
          <p:cNvPr id="6" name="Footer Placeholder 5">
            <a:extLst>
              <a:ext uri="{FF2B5EF4-FFF2-40B4-BE49-F238E27FC236}">
                <a16:creationId xmlns:a16="http://schemas.microsoft.com/office/drawing/2014/main" id="{BFAB5E7A-3054-4080-92C3-5C44E2F25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ED786-5221-4C3D-9221-0601AAF97C7B}"/>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229709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CC3C-A502-4A64-9FED-6C52D56B1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0B5C43-A913-4C1F-BC84-2EB54B086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5AFF9-C1EC-4435-8BDC-86D18B498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B24AE0-0F04-4107-8D08-B74211E7C054}"/>
              </a:ext>
            </a:extLst>
          </p:cNvPr>
          <p:cNvSpPr>
            <a:spLocks noGrp="1"/>
          </p:cNvSpPr>
          <p:nvPr>
            <p:ph type="dt" sz="half" idx="10"/>
          </p:nvPr>
        </p:nvSpPr>
        <p:spPr/>
        <p:txBody>
          <a:bodyPr/>
          <a:lstStyle/>
          <a:p>
            <a:fld id="{D7D68F34-53ED-4112-BCD5-158F6B282C5F}" type="datetime1">
              <a:rPr lang="en-US" smtClean="0"/>
              <a:t>5/6/2026</a:t>
            </a:fld>
            <a:endParaRPr lang="en-US"/>
          </a:p>
        </p:txBody>
      </p:sp>
      <p:sp>
        <p:nvSpPr>
          <p:cNvPr id="6" name="Footer Placeholder 5">
            <a:extLst>
              <a:ext uri="{FF2B5EF4-FFF2-40B4-BE49-F238E27FC236}">
                <a16:creationId xmlns:a16="http://schemas.microsoft.com/office/drawing/2014/main" id="{BC54159D-0BCD-465F-97EF-BC0900AA5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322E4-68AB-42F7-A6B3-D3572031CE04}"/>
              </a:ext>
            </a:extLst>
          </p:cNvPr>
          <p:cNvSpPr>
            <a:spLocks noGrp="1"/>
          </p:cNvSpPr>
          <p:nvPr>
            <p:ph type="sldNum" sz="quarter" idx="12"/>
          </p:nvPr>
        </p:nvSpPr>
        <p:spPr/>
        <p:txBody>
          <a:bodyPr/>
          <a:lstStyle/>
          <a:p>
            <a:fld id="{8E8ED22B-7BB9-4E67-AA73-D679401F9E6D}" type="slidenum">
              <a:rPr lang="en-US" smtClean="0"/>
              <a:t>‹#›</a:t>
            </a:fld>
            <a:endParaRPr lang="en-US"/>
          </a:p>
        </p:txBody>
      </p:sp>
    </p:spTree>
    <p:extLst>
      <p:ext uri="{BB962C8B-B14F-4D97-AF65-F5344CB8AC3E}">
        <p14:creationId xmlns:p14="http://schemas.microsoft.com/office/powerpoint/2010/main" val="17454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53EB18-CD68-4530-B2E8-19F98D611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1DE2D-5534-4110-92D0-8F883B6B2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4FE70-4A0F-4DA8-8A50-83DC6959D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139F4-DF6D-4A6D-9A06-C5FBC6CDA129}" type="datetime1">
              <a:rPr lang="en-US" smtClean="0"/>
              <a:t>5/6/2026</a:t>
            </a:fld>
            <a:endParaRPr lang="en-US"/>
          </a:p>
        </p:txBody>
      </p:sp>
      <p:sp>
        <p:nvSpPr>
          <p:cNvPr id="5" name="Footer Placeholder 4">
            <a:extLst>
              <a:ext uri="{FF2B5EF4-FFF2-40B4-BE49-F238E27FC236}">
                <a16:creationId xmlns:a16="http://schemas.microsoft.com/office/drawing/2014/main" id="{B6D1FFEC-27C9-4939-89ED-0B4B4B024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25F09-0499-4ED7-93E8-47DEC949CE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ED22B-7BB9-4E67-AA73-D679401F9E6D}" type="slidenum">
              <a:rPr lang="en-US" smtClean="0"/>
              <a:t>‹#›</a:t>
            </a:fld>
            <a:endParaRPr lang="en-US"/>
          </a:p>
        </p:txBody>
      </p:sp>
    </p:spTree>
    <p:extLst>
      <p:ext uri="{BB962C8B-B14F-4D97-AF65-F5344CB8AC3E}">
        <p14:creationId xmlns:p14="http://schemas.microsoft.com/office/powerpoint/2010/main" val="98180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west@umich.ed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schroedh@umich.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hrs.isr.umich.edu/publications/biblio/11406" TargetMode="External"/><Relationship Id="rId2" Type="http://schemas.openxmlformats.org/officeDocument/2006/relationships/hyperlink" Target="https://hrs.isr.umich.edu/publications/biblio/9046"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rand.org/health/surveys/hrs/income-wealth-imputation.html" TargetMode="External"/><Relationship Id="rId2" Type="http://schemas.openxmlformats.org/officeDocument/2006/relationships/hyperlink" Target="https://hrsdata.isr.umich.edu/sites/default/files/documentation/data-descriptions/1686605147/COGIMP9220_dd.pdf?_gl=1*9lt1xs*_ga*MjEwOTQwNTcyNS4xNzU0NDAxNzU4*_ga_FF28MW3MW2*czE3Njk0NDI4Mzkkbzg1JGcxJHQxNzY5NDQzNjY2JGozNSRsMCRoMA"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hrs.isr.umich.edu/publications/biblio/12107" TargetMode="External"/><Relationship Id="rId2" Type="http://schemas.openxmlformats.org/officeDocument/2006/relationships/hyperlink" Target="https://hrs.isr.umich.edu/publications/biblio/5310?__cf_chl_tk=OIbapzEsPk8Bi98LXwiLcBuJYkm21j5dgfIYn68ldig-1761318607-1.0.1.1-3ihKHIeZGBvMCFow3lwe0wN6On1iO5fy2FTu6jUJaMA"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rs.isr.umich.edu/documentation/survey-design#24"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rs.isr.umich.edu/documentation/new-user-guide"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1111/rssc.12371"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schroedh@umich.edu" TargetMode="External"/><Relationship Id="rId2" Type="http://schemas.openxmlformats.org/officeDocument/2006/relationships/hyperlink" Target="mailto:bwest@umich.edu"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apor.org/response-rate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0BDC-18E7-44F4-AF8E-7AABBE519992}"/>
              </a:ext>
            </a:extLst>
          </p:cNvPr>
          <p:cNvSpPr>
            <a:spLocks noGrp="1"/>
          </p:cNvSpPr>
          <p:nvPr>
            <p:ph type="ctrTitle"/>
          </p:nvPr>
        </p:nvSpPr>
        <p:spPr>
          <a:xfrm>
            <a:off x="1524000" y="3251510"/>
            <a:ext cx="9144000" cy="1426667"/>
          </a:xfrm>
        </p:spPr>
        <p:txBody>
          <a:bodyPr>
            <a:noAutofit/>
          </a:bodyPr>
          <a:lstStyle/>
          <a:p>
            <a:r>
              <a:rPr lang="en-US" sz="4400" b="1" dirty="0">
                <a:solidFill>
                  <a:schemeClr val="bg1"/>
                </a:solidFill>
              </a:rPr>
              <a:t>A Complete Example of the SRC Data Quality Profile from the 2022 Wave of the Health and Retirement Study (HRS)</a:t>
            </a:r>
          </a:p>
        </p:txBody>
      </p:sp>
      <p:sp>
        <p:nvSpPr>
          <p:cNvPr id="3" name="Subtitle 2">
            <a:extLst>
              <a:ext uri="{FF2B5EF4-FFF2-40B4-BE49-F238E27FC236}">
                <a16:creationId xmlns:a16="http://schemas.microsoft.com/office/drawing/2014/main" id="{2E7EC444-D3AD-4D05-BCF5-038EA7FB51E1}"/>
              </a:ext>
            </a:extLst>
          </p:cNvPr>
          <p:cNvSpPr>
            <a:spLocks noGrp="1"/>
          </p:cNvSpPr>
          <p:nvPr>
            <p:ph type="subTitle" idx="1"/>
          </p:nvPr>
        </p:nvSpPr>
        <p:spPr>
          <a:xfrm>
            <a:off x="1524000" y="5244950"/>
            <a:ext cx="9144000" cy="861210"/>
          </a:xfrm>
        </p:spPr>
        <p:txBody>
          <a:bodyPr>
            <a:normAutofit lnSpcReduction="10000"/>
          </a:bodyPr>
          <a:lstStyle/>
          <a:p>
            <a:r>
              <a:rPr lang="en-US" b="1" dirty="0">
                <a:solidFill>
                  <a:schemeClr val="bg1"/>
                </a:solidFill>
              </a:rPr>
              <a:t>Brady T. West and Heather M. Schroeder</a:t>
            </a:r>
          </a:p>
          <a:p>
            <a:r>
              <a:rPr lang="en-US" dirty="0">
                <a:solidFill>
                  <a:schemeClr val="bg1"/>
                </a:solidFill>
                <a:hlinkClick r:id="rId3"/>
              </a:rPr>
              <a:t>bwest@umich.edu</a:t>
            </a:r>
            <a:r>
              <a:rPr lang="en-US" dirty="0">
                <a:solidFill>
                  <a:schemeClr val="bg1"/>
                </a:solidFill>
              </a:rPr>
              <a:t>, </a:t>
            </a:r>
            <a:r>
              <a:rPr lang="en-US" dirty="0">
                <a:solidFill>
                  <a:schemeClr val="bg1"/>
                </a:solidFill>
                <a:hlinkClick r:id="rId4"/>
              </a:rPr>
              <a:t>schroedh@umich.edu</a:t>
            </a:r>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DF7A2255-0301-4E81-9B07-024BDECF660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0545" y="248840"/>
            <a:ext cx="2570910" cy="2103471"/>
          </a:xfrm>
          <a:prstGeom prst="rect">
            <a:avLst/>
          </a:prstGeom>
        </p:spPr>
      </p:pic>
      <p:sp>
        <p:nvSpPr>
          <p:cNvPr id="4" name="Slide Number Placeholder 3">
            <a:extLst>
              <a:ext uri="{FF2B5EF4-FFF2-40B4-BE49-F238E27FC236}">
                <a16:creationId xmlns:a16="http://schemas.microsoft.com/office/drawing/2014/main" id="{FE2B5A4B-A2E2-9AF7-E6FA-8BAA105EE236}"/>
              </a:ext>
            </a:extLst>
          </p:cNvPr>
          <p:cNvSpPr>
            <a:spLocks noGrp="1"/>
          </p:cNvSpPr>
          <p:nvPr>
            <p:ph type="sldNum" sz="quarter" idx="12"/>
          </p:nvPr>
        </p:nvSpPr>
        <p:spPr/>
        <p:txBody>
          <a:bodyPr/>
          <a:lstStyle/>
          <a:p>
            <a:fld id="{8E8ED22B-7BB9-4E67-AA73-D679401F9E6D}" type="slidenum">
              <a:rPr lang="en-US" smtClean="0"/>
              <a:t>1</a:t>
            </a:fld>
            <a:endParaRPr lang="en-US"/>
          </a:p>
        </p:txBody>
      </p:sp>
    </p:spTree>
    <p:extLst>
      <p:ext uri="{BB962C8B-B14F-4D97-AF65-F5344CB8AC3E}">
        <p14:creationId xmlns:p14="http://schemas.microsoft.com/office/powerpoint/2010/main" val="226456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890546" y="441477"/>
            <a:ext cx="10159117"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3. Subgroup Variation in Response Propensity</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808074" y="1305569"/>
            <a:ext cx="4969874" cy="4678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effectLst/>
                <a:ea typeface="Arial" panose="020B0604020202020204" pitchFamily="34" charset="0"/>
              </a:rPr>
              <a:t>Non-Hispanic Whites/Others and more recent study cohorts had the lowest response propensity. </a:t>
            </a:r>
          </a:p>
          <a:p>
            <a:pPr marL="0" indent="0">
              <a:buNone/>
            </a:pPr>
            <a:r>
              <a:rPr lang="en-US" sz="2200" dirty="0">
                <a:effectLst/>
                <a:ea typeface="Arial" panose="020B0604020202020204" pitchFamily="34" charset="0"/>
              </a:rPr>
              <a:t>To the extent that these subgroups vary in terms of key HRS measures, slight nonresponse bias might be introduced in estimates based on those measures. </a:t>
            </a:r>
          </a:p>
          <a:p>
            <a:pPr marL="0" indent="0">
              <a:buNone/>
            </a:pPr>
            <a:r>
              <a:rPr lang="en-US" sz="2200" dirty="0">
                <a:effectLst/>
                <a:ea typeface="Arial" panose="020B0604020202020204" pitchFamily="34" charset="0"/>
              </a:rPr>
              <a:t>Nonresponse adjustments based on these observable subgroups would help to repair this bias, but this approach assumes that nonresponse was not a function of other key variables that could not be observed from non-respondents. </a:t>
            </a:r>
            <a:endParaRPr lang="en-US" sz="2200" dirty="0"/>
          </a:p>
        </p:txBody>
      </p:sp>
      <p:graphicFrame>
        <p:nvGraphicFramePr>
          <p:cNvPr id="8" name="Table 7">
            <a:extLst>
              <a:ext uri="{FF2B5EF4-FFF2-40B4-BE49-F238E27FC236}">
                <a16:creationId xmlns:a16="http://schemas.microsoft.com/office/drawing/2014/main" id="{0BB78729-9C6A-AB64-1045-0F1F57DCF703}"/>
              </a:ext>
            </a:extLst>
          </p:cNvPr>
          <p:cNvGraphicFramePr>
            <a:graphicFrameLocks noGrp="1"/>
          </p:cNvGraphicFramePr>
          <p:nvPr>
            <p:extLst>
              <p:ext uri="{D42A27DB-BD31-4B8C-83A1-F6EECF244321}">
                <p14:modId xmlns:p14="http://schemas.microsoft.com/office/powerpoint/2010/main" val="766818124"/>
              </p:ext>
            </p:extLst>
          </p:nvPr>
        </p:nvGraphicFramePr>
        <p:xfrm>
          <a:off x="6131300" y="1070227"/>
          <a:ext cx="5287925" cy="5442054"/>
        </p:xfrm>
        <a:graphic>
          <a:graphicData uri="http://schemas.openxmlformats.org/drawingml/2006/table">
            <a:tbl>
              <a:tblPr firstRow="1"/>
              <a:tblGrid>
                <a:gridCol w="4112830">
                  <a:extLst>
                    <a:ext uri="{9D8B030D-6E8A-4147-A177-3AD203B41FA5}">
                      <a16:colId xmlns:a16="http://schemas.microsoft.com/office/drawing/2014/main" val="3059613796"/>
                    </a:ext>
                  </a:extLst>
                </a:gridCol>
                <a:gridCol w="1175095">
                  <a:extLst>
                    <a:ext uri="{9D8B030D-6E8A-4147-A177-3AD203B41FA5}">
                      <a16:colId xmlns:a16="http://schemas.microsoft.com/office/drawing/2014/main" val="3831512562"/>
                    </a:ext>
                  </a:extLst>
                </a:gridCol>
              </a:tblGrid>
              <a:tr h="330608">
                <a:tc gridSpan="2">
                  <a:txBody>
                    <a:bodyPr/>
                    <a:lstStyle/>
                    <a:p>
                      <a:pPr marL="0" marR="0">
                        <a:lnSpc>
                          <a:spcPct val="115000"/>
                        </a:lnSpc>
                        <a:buNone/>
                      </a:pPr>
                      <a:r>
                        <a:rPr lang="en-US" sz="1600" b="1" dirty="0">
                          <a:solidFill>
                            <a:srgbClr val="000000"/>
                          </a:solidFill>
                          <a:effectLst/>
                          <a:latin typeface="+mn-lt"/>
                          <a:ea typeface="Arial" panose="020B0604020202020204" pitchFamily="34" charset="0"/>
                        </a:rPr>
                        <a:t>AAPOR RR6 Response Rates: 2022 HRS Panel</a:t>
                      </a:r>
                      <a:endParaRPr lang="es-CO" sz="1600" dirty="0">
                        <a:effectLst/>
                        <a:latin typeface="+mn-lt"/>
                        <a:ea typeface="Arial" panose="020B0604020202020204" pitchFamily="34" charset="0"/>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s-CO"/>
                    </a:p>
                  </a:txBody>
                  <a:tcPr/>
                </a:tc>
                <a:extLst>
                  <a:ext uri="{0D108BD9-81ED-4DB2-BD59-A6C34878D82A}">
                    <a16:rowId xmlns:a16="http://schemas.microsoft.com/office/drawing/2014/main" val="1532268918"/>
                  </a:ext>
                </a:extLst>
              </a:tr>
              <a:tr h="297693">
                <a:tc>
                  <a:txBody>
                    <a:bodyPr/>
                    <a:lstStyle/>
                    <a:p>
                      <a:pPr marL="0" marR="0">
                        <a:lnSpc>
                          <a:spcPct val="115000"/>
                        </a:lnSpc>
                        <a:buNone/>
                      </a:pPr>
                      <a:r>
                        <a:rPr lang="es-CO" sz="1600" b="1" dirty="0">
                          <a:effectLst/>
                          <a:latin typeface="+mn-lt"/>
                          <a:ea typeface="Arial" panose="020B0604020202020204" pitchFamily="34" charset="0"/>
                        </a:rPr>
                        <a:t>Overall</a:t>
                      </a:r>
                      <a:endParaRPr lang="es-CO" sz="1600" dirty="0">
                        <a:effectLst/>
                        <a:latin typeface="+mn-lt"/>
                        <a:ea typeface="Arial" panose="020B0604020202020204" pitchFamily="34" charset="0"/>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b="1">
                          <a:effectLst/>
                          <a:latin typeface="+mn-lt"/>
                          <a:ea typeface="Arial" panose="020B0604020202020204" pitchFamily="34" charset="0"/>
                        </a:rPr>
                        <a:t>67.9%</a:t>
                      </a:r>
                      <a:endParaRPr lang="es-CO" sz="1600">
                        <a:effectLst/>
                        <a:latin typeface="+mn-lt"/>
                        <a:ea typeface="Arial" panose="020B0604020202020204" pitchFamily="34" charset="0"/>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1506768"/>
                  </a:ext>
                </a:extLst>
              </a:tr>
              <a:tr h="297693">
                <a:tc>
                  <a:txBody>
                    <a:bodyPr/>
                    <a:lstStyle/>
                    <a:p>
                      <a:pPr marL="0" marR="0">
                        <a:lnSpc>
                          <a:spcPct val="115000"/>
                        </a:lnSpc>
                        <a:buNone/>
                      </a:pPr>
                      <a:r>
                        <a:rPr lang="es-CO" sz="1600" b="1" dirty="0" err="1">
                          <a:effectLst/>
                          <a:latin typeface="+mn-lt"/>
                          <a:ea typeface="Arial" panose="020B0604020202020204" pitchFamily="34" charset="0"/>
                        </a:rPr>
                        <a:t>Race</a:t>
                      </a:r>
                      <a:r>
                        <a:rPr lang="es-CO" sz="1600" b="1" dirty="0">
                          <a:effectLst/>
                          <a:latin typeface="+mn-lt"/>
                          <a:ea typeface="Arial" panose="020B0604020202020204" pitchFamily="34" charset="0"/>
                        </a:rPr>
                        <a:t>/</a:t>
                      </a:r>
                      <a:r>
                        <a:rPr lang="es-CO" sz="1600" b="1" dirty="0" err="1">
                          <a:effectLst/>
                          <a:latin typeface="+mn-lt"/>
                          <a:ea typeface="Arial" panose="020B0604020202020204" pitchFamily="34" charset="0"/>
                        </a:rPr>
                        <a:t>Ethnicity</a:t>
                      </a:r>
                      <a:endParaRPr lang="es-CO" sz="1600" dirty="0">
                        <a:effectLst/>
                        <a:latin typeface="+mn-lt"/>
                        <a:ea typeface="Arial" panose="020B0604020202020204" pitchFamily="34" charset="0"/>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 </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5997306"/>
                  </a:ext>
                </a:extLst>
              </a:tr>
              <a:tr h="297693">
                <a:tc>
                  <a:txBody>
                    <a:bodyPr/>
                    <a:lstStyle/>
                    <a:p>
                      <a:pPr marL="457200" marR="0">
                        <a:lnSpc>
                          <a:spcPct val="115000"/>
                        </a:lnSpc>
                        <a:buNone/>
                      </a:pPr>
                      <a:r>
                        <a:rPr lang="es-CO" sz="1600" dirty="0" err="1">
                          <a:effectLst/>
                          <a:latin typeface="+mn-lt"/>
                          <a:ea typeface="Arial" panose="020B0604020202020204" pitchFamily="34" charset="0"/>
                        </a:rPr>
                        <a:t>Hispanic</a:t>
                      </a:r>
                      <a:endParaRPr lang="es-CO" sz="1600" dirty="0">
                        <a:effectLst/>
                        <a:latin typeface="+mn-lt"/>
                        <a:ea typeface="Arial" panose="020B0604020202020204" pitchFamily="34" charset="0"/>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67.5%</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2324544"/>
                  </a:ext>
                </a:extLst>
              </a:tr>
              <a:tr h="297693">
                <a:tc>
                  <a:txBody>
                    <a:bodyPr/>
                    <a:lstStyle/>
                    <a:p>
                      <a:pPr marL="457200" marR="0">
                        <a:lnSpc>
                          <a:spcPct val="115000"/>
                        </a:lnSpc>
                        <a:buNone/>
                      </a:pPr>
                      <a:r>
                        <a:rPr lang="es-CO" sz="1600" dirty="0">
                          <a:effectLst/>
                          <a:latin typeface="+mn-lt"/>
                          <a:ea typeface="Arial" panose="020B0604020202020204" pitchFamily="34" charset="0"/>
                        </a:rPr>
                        <a:t>Non-</a:t>
                      </a:r>
                      <a:r>
                        <a:rPr lang="es-CO" sz="1600" dirty="0" err="1">
                          <a:effectLst/>
                          <a:latin typeface="+mn-lt"/>
                          <a:ea typeface="Arial" panose="020B0604020202020204" pitchFamily="34" charset="0"/>
                        </a:rPr>
                        <a:t>Hispanic</a:t>
                      </a:r>
                      <a:r>
                        <a:rPr lang="es-CO" sz="1600" dirty="0">
                          <a:effectLst/>
                          <a:latin typeface="+mn-lt"/>
                          <a:ea typeface="Arial" panose="020B0604020202020204" pitchFamily="34" charset="0"/>
                        </a:rPr>
                        <a:t> Black</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71.1%</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961912"/>
                  </a:ext>
                </a:extLst>
              </a:tr>
              <a:tr h="358939">
                <a:tc>
                  <a:txBody>
                    <a:bodyPr/>
                    <a:lstStyle/>
                    <a:p>
                      <a:pPr marL="457200" marR="0">
                        <a:lnSpc>
                          <a:spcPct val="115000"/>
                        </a:lnSpc>
                        <a:buNone/>
                      </a:pPr>
                      <a:r>
                        <a:rPr lang="es-CO" sz="1600" dirty="0">
                          <a:effectLst/>
                          <a:latin typeface="+mn-lt"/>
                          <a:ea typeface="Arial" panose="020B0604020202020204" pitchFamily="34" charset="0"/>
                        </a:rPr>
                        <a:t>Non-</a:t>
                      </a:r>
                      <a:r>
                        <a:rPr lang="es-CO" sz="1600" dirty="0" err="1">
                          <a:effectLst/>
                          <a:latin typeface="+mn-lt"/>
                          <a:ea typeface="Arial" panose="020B0604020202020204" pitchFamily="34" charset="0"/>
                        </a:rPr>
                        <a:t>Hispanic</a:t>
                      </a:r>
                      <a:r>
                        <a:rPr lang="es-CO" sz="1600" dirty="0">
                          <a:effectLst/>
                          <a:latin typeface="+mn-lt"/>
                          <a:ea typeface="Arial" panose="020B0604020202020204" pitchFamily="34" charset="0"/>
                        </a:rPr>
                        <a:t> White/Other</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66.8%</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5617672"/>
                  </a:ext>
                </a:extLst>
              </a:tr>
              <a:tr h="297693">
                <a:tc>
                  <a:txBody>
                    <a:bodyPr/>
                    <a:lstStyle/>
                    <a:p>
                      <a:pPr marL="0" marR="0">
                        <a:lnSpc>
                          <a:spcPct val="115000"/>
                        </a:lnSpc>
                        <a:buNone/>
                      </a:pPr>
                      <a:r>
                        <a:rPr lang="es-CO" sz="1600" b="1" dirty="0">
                          <a:effectLst/>
                          <a:latin typeface="+mn-lt"/>
                          <a:ea typeface="Arial" panose="020B0604020202020204" pitchFamily="34" charset="0"/>
                        </a:rPr>
                        <a:t>Study </a:t>
                      </a:r>
                      <a:r>
                        <a:rPr lang="es-CO" sz="1600" b="1" dirty="0" err="1">
                          <a:effectLst/>
                          <a:latin typeface="+mn-lt"/>
                          <a:ea typeface="Arial" panose="020B0604020202020204" pitchFamily="34" charset="0"/>
                        </a:rPr>
                        <a:t>Cohort</a:t>
                      </a:r>
                      <a:endParaRPr lang="es-CO" sz="1600" dirty="0">
                        <a:effectLst/>
                        <a:latin typeface="+mn-lt"/>
                        <a:ea typeface="Arial" panose="020B0604020202020204" pitchFamily="34" charset="0"/>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 </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6461307"/>
                  </a:ext>
                </a:extLst>
              </a:tr>
              <a:tr h="297693">
                <a:tc>
                  <a:txBody>
                    <a:bodyPr/>
                    <a:lstStyle/>
                    <a:p>
                      <a:pPr marL="457200" marR="0">
                        <a:lnSpc>
                          <a:spcPct val="115000"/>
                        </a:lnSpc>
                        <a:buNone/>
                      </a:pPr>
                      <a:r>
                        <a:rPr lang="es-CO" sz="1600" dirty="0">
                          <a:effectLst/>
                          <a:latin typeface="+mn-lt"/>
                          <a:ea typeface="Arial" panose="020B0604020202020204" pitchFamily="34" charset="0"/>
                        </a:rPr>
                        <a:t>HRS</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71.7%</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277613"/>
                  </a:ext>
                </a:extLst>
              </a:tr>
              <a:tr h="297693">
                <a:tc>
                  <a:txBody>
                    <a:bodyPr/>
                    <a:lstStyle/>
                    <a:p>
                      <a:pPr marL="457200" marR="0">
                        <a:lnSpc>
                          <a:spcPct val="115000"/>
                        </a:lnSpc>
                        <a:buNone/>
                      </a:pPr>
                      <a:r>
                        <a:rPr lang="es-CO" sz="1600" dirty="0">
                          <a:effectLst/>
                          <a:latin typeface="+mn-lt"/>
                          <a:ea typeface="Arial" panose="020B0604020202020204" pitchFamily="34" charset="0"/>
                        </a:rPr>
                        <a:t>AHEAD</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68.6%</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367316"/>
                  </a:ext>
                </a:extLst>
              </a:tr>
              <a:tr h="522672">
                <a:tc>
                  <a:txBody>
                    <a:bodyPr/>
                    <a:lstStyle/>
                    <a:p>
                      <a:pPr marL="457200" marR="0">
                        <a:lnSpc>
                          <a:spcPct val="115000"/>
                        </a:lnSpc>
                        <a:buNone/>
                      </a:pPr>
                      <a:r>
                        <a:rPr lang="es-CO" sz="1600" dirty="0" err="1">
                          <a:effectLst/>
                          <a:latin typeface="+mn-lt"/>
                          <a:ea typeface="Arial" panose="020B0604020202020204" pitchFamily="34" charset="0"/>
                        </a:rPr>
                        <a:t>Children</a:t>
                      </a:r>
                      <a:r>
                        <a:rPr lang="es-CO" sz="1600" dirty="0">
                          <a:effectLst/>
                          <a:latin typeface="+mn-lt"/>
                          <a:ea typeface="Arial" panose="020B0604020202020204" pitchFamily="34" charset="0"/>
                        </a:rPr>
                        <a:t> </a:t>
                      </a:r>
                      <a:r>
                        <a:rPr lang="es-CO" sz="1600" dirty="0" err="1">
                          <a:effectLst/>
                          <a:latin typeface="+mn-lt"/>
                          <a:ea typeface="Arial" panose="020B0604020202020204" pitchFamily="34" charset="0"/>
                        </a:rPr>
                        <a:t>of</a:t>
                      </a:r>
                      <a:r>
                        <a:rPr lang="es-CO" sz="1600" dirty="0">
                          <a:effectLst/>
                          <a:latin typeface="+mn-lt"/>
                          <a:ea typeface="Arial" panose="020B0604020202020204" pitchFamily="34" charset="0"/>
                        </a:rPr>
                        <a:t> </a:t>
                      </a:r>
                      <a:r>
                        <a:rPr lang="es-CO" sz="1600" dirty="0" err="1">
                          <a:effectLst/>
                          <a:latin typeface="+mn-lt"/>
                          <a:ea typeface="Arial" panose="020B0604020202020204" pitchFamily="34" charset="0"/>
                        </a:rPr>
                        <a:t>the</a:t>
                      </a:r>
                      <a:r>
                        <a:rPr lang="es-CO" sz="1600" dirty="0">
                          <a:effectLst/>
                          <a:latin typeface="+mn-lt"/>
                          <a:ea typeface="Arial" panose="020B0604020202020204" pitchFamily="34" charset="0"/>
                        </a:rPr>
                        <a:t> </a:t>
                      </a:r>
                      <a:r>
                        <a:rPr lang="es-CO" sz="1600" dirty="0" err="1">
                          <a:effectLst/>
                          <a:latin typeface="+mn-lt"/>
                          <a:ea typeface="Arial" panose="020B0604020202020204" pitchFamily="34" charset="0"/>
                        </a:rPr>
                        <a:t>Depression</a:t>
                      </a:r>
                      <a:r>
                        <a:rPr lang="es-CO" sz="1600" dirty="0">
                          <a:effectLst/>
                          <a:latin typeface="+mn-lt"/>
                          <a:ea typeface="Arial" panose="020B0604020202020204" pitchFamily="34" charset="0"/>
                        </a:rPr>
                        <a:t> Era</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64.0%</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9502667"/>
                  </a:ext>
                </a:extLst>
              </a:tr>
              <a:tr h="297693">
                <a:tc>
                  <a:txBody>
                    <a:bodyPr/>
                    <a:lstStyle/>
                    <a:p>
                      <a:pPr marL="457200" marR="0">
                        <a:lnSpc>
                          <a:spcPct val="115000"/>
                        </a:lnSpc>
                        <a:buNone/>
                      </a:pPr>
                      <a:r>
                        <a:rPr lang="es-CO" sz="1600" dirty="0">
                          <a:effectLst/>
                          <a:latin typeface="+mn-lt"/>
                          <a:ea typeface="Arial" panose="020B0604020202020204" pitchFamily="34" charset="0"/>
                        </a:rPr>
                        <a:t>War </a:t>
                      </a:r>
                      <a:r>
                        <a:rPr lang="es-CO" sz="1600" dirty="0" err="1">
                          <a:effectLst/>
                          <a:latin typeface="+mn-lt"/>
                          <a:ea typeface="Arial" panose="020B0604020202020204" pitchFamily="34" charset="0"/>
                        </a:rPr>
                        <a:t>Babies</a:t>
                      </a:r>
                      <a:endParaRPr lang="es-CO" sz="1600" dirty="0">
                        <a:effectLst/>
                        <a:latin typeface="+mn-lt"/>
                        <a:ea typeface="Arial" panose="020B0604020202020204" pitchFamily="34" charset="0"/>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74.0%</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826099"/>
                  </a:ext>
                </a:extLst>
              </a:tr>
              <a:tr h="297693">
                <a:tc>
                  <a:txBody>
                    <a:bodyPr/>
                    <a:lstStyle/>
                    <a:p>
                      <a:pPr marL="457200" marR="0">
                        <a:lnSpc>
                          <a:spcPct val="115000"/>
                        </a:lnSpc>
                        <a:buNone/>
                      </a:pPr>
                      <a:r>
                        <a:rPr lang="es-CO" sz="1600" dirty="0">
                          <a:effectLst/>
                          <a:latin typeface="+mn-lt"/>
                          <a:ea typeface="Arial" panose="020B0604020202020204" pitchFamily="34" charset="0"/>
                        </a:rPr>
                        <a:t>Early Baby </a:t>
                      </a:r>
                      <a:r>
                        <a:rPr lang="es-CO" sz="1600" dirty="0" err="1">
                          <a:effectLst/>
                          <a:latin typeface="+mn-lt"/>
                          <a:ea typeface="Arial" panose="020B0604020202020204" pitchFamily="34" charset="0"/>
                        </a:rPr>
                        <a:t>Boomers</a:t>
                      </a:r>
                      <a:endParaRPr lang="es-CO" sz="1600" dirty="0">
                        <a:effectLst/>
                        <a:latin typeface="+mn-lt"/>
                        <a:ea typeface="Arial" panose="020B0604020202020204" pitchFamily="34" charset="0"/>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72.1%</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448300"/>
                  </a:ext>
                </a:extLst>
              </a:tr>
              <a:tr h="297693">
                <a:tc>
                  <a:txBody>
                    <a:bodyPr/>
                    <a:lstStyle/>
                    <a:p>
                      <a:pPr marL="457200" marR="0">
                        <a:lnSpc>
                          <a:spcPct val="115000"/>
                        </a:lnSpc>
                        <a:buNone/>
                      </a:pPr>
                      <a:r>
                        <a:rPr lang="es-CO" sz="1600" dirty="0" err="1">
                          <a:effectLst/>
                          <a:latin typeface="+mn-lt"/>
                          <a:ea typeface="Arial" panose="020B0604020202020204" pitchFamily="34" charset="0"/>
                        </a:rPr>
                        <a:t>Mid</a:t>
                      </a:r>
                      <a:r>
                        <a:rPr lang="es-CO" sz="1600" dirty="0">
                          <a:effectLst/>
                          <a:latin typeface="+mn-lt"/>
                          <a:ea typeface="Arial" panose="020B0604020202020204" pitchFamily="34" charset="0"/>
                        </a:rPr>
                        <a:t> Baby </a:t>
                      </a:r>
                      <a:r>
                        <a:rPr lang="es-CO" sz="1600" dirty="0" err="1">
                          <a:effectLst/>
                          <a:latin typeface="+mn-lt"/>
                          <a:ea typeface="Arial" panose="020B0604020202020204" pitchFamily="34" charset="0"/>
                        </a:rPr>
                        <a:t>Boomers</a:t>
                      </a:r>
                      <a:endParaRPr lang="es-CO" sz="1600" dirty="0">
                        <a:effectLst/>
                        <a:latin typeface="+mn-lt"/>
                        <a:ea typeface="Arial" panose="020B0604020202020204" pitchFamily="34" charset="0"/>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a:effectLst/>
                          <a:latin typeface="+mn-lt"/>
                          <a:ea typeface="Arial" panose="020B0604020202020204" pitchFamily="34" charset="0"/>
                        </a:rPr>
                        <a:t>67.2%</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9599146"/>
                  </a:ext>
                </a:extLst>
              </a:tr>
              <a:tr h="297693">
                <a:tc>
                  <a:txBody>
                    <a:bodyPr/>
                    <a:lstStyle/>
                    <a:p>
                      <a:pPr marL="457200" marR="0">
                        <a:lnSpc>
                          <a:spcPct val="115000"/>
                        </a:lnSpc>
                        <a:buNone/>
                      </a:pPr>
                      <a:r>
                        <a:rPr lang="es-CO" sz="1600">
                          <a:effectLst/>
                          <a:latin typeface="+mn-lt"/>
                          <a:ea typeface="Arial" panose="020B0604020202020204" pitchFamily="34" charset="0"/>
                        </a:rPr>
                        <a:t>Late Baby Boomers</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600" dirty="0">
                          <a:effectLst/>
                          <a:latin typeface="+mn-lt"/>
                          <a:ea typeface="Arial" panose="020B0604020202020204" pitchFamily="34" charset="0"/>
                        </a:rPr>
                        <a:t>59.7%</a:t>
                      </a: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5782785"/>
                  </a:ext>
                </a:extLst>
              </a:tr>
            </a:tbl>
          </a:graphicData>
        </a:graphic>
      </p:graphicFrame>
      <p:sp>
        <p:nvSpPr>
          <p:cNvPr id="6" name="Slide Number Placeholder 5">
            <a:extLst>
              <a:ext uri="{FF2B5EF4-FFF2-40B4-BE49-F238E27FC236}">
                <a16:creationId xmlns:a16="http://schemas.microsoft.com/office/drawing/2014/main" id="{FBB1B9CB-1C32-4AAC-5648-AF066843547D}"/>
              </a:ext>
            </a:extLst>
          </p:cNvPr>
          <p:cNvSpPr>
            <a:spLocks noGrp="1"/>
          </p:cNvSpPr>
          <p:nvPr>
            <p:ph type="sldNum" sz="quarter" idx="12"/>
          </p:nvPr>
        </p:nvSpPr>
        <p:spPr/>
        <p:txBody>
          <a:bodyPr/>
          <a:lstStyle/>
          <a:p>
            <a:fld id="{8E8ED22B-7BB9-4E67-AA73-D679401F9E6D}" type="slidenum">
              <a:rPr lang="en-US" smtClean="0"/>
              <a:t>10</a:t>
            </a:fld>
            <a:endParaRPr lang="en-US"/>
          </a:p>
        </p:txBody>
      </p:sp>
    </p:spTree>
    <p:extLst>
      <p:ext uri="{BB962C8B-B14F-4D97-AF65-F5344CB8AC3E}">
        <p14:creationId xmlns:p14="http://schemas.microsoft.com/office/powerpoint/2010/main" val="404270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4. References to Benchmarks (1)</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Important Note: </a:t>
            </a:r>
            <a:r>
              <a:rPr lang="en-US" sz="2400" dirty="0"/>
              <a:t>At the time of this writing, calibration adjustments are still being finalized for the 2022 HRS to incorporate individuals from the EGENX and MOC recruitment. </a:t>
            </a:r>
            <a:r>
              <a:rPr lang="en-US" sz="2400" b="1" dirty="0"/>
              <a:t>Therefore, all HRS estimates in this report are subject to change upon our receipt of the final weights. </a:t>
            </a:r>
            <a:r>
              <a:rPr lang="en-US" sz="2400" dirty="0"/>
              <a:t>The HRS weights for panel respondents used throughout the DQP are considered “interim” or “early-release”. </a:t>
            </a:r>
          </a:p>
          <a:p>
            <a:pPr marL="0" indent="0">
              <a:buNone/>
            </a:pPr>
            <a:r>
              <a:rPr lang="en-US" sz="2400" dirty="0"/>
              <a:t>Using the early-release weights and focusing on those 57+ (the age of the youngest panel member), we </a:t>
            </a:r>
            <a:r>
              <a:rPr lang="en-US" sz="2400" b="1" dirty="0"/>
              <a:t>compared weighted HRS estimates </a:t>
            </a:r>
            <a:r>
              <a:rPr lang="en-US" sz="2400" dirty="0"/>
              <a:t>(and 95% confidence intervals) for mean age, birth year, sex, education, race/ethnicity, self-rated health, and binary self-rated health (good vs. other) from the </a:t>
            </a:r>
            <a:r>
              <a:rPr lang="en-US" sz="2400" b="1" dirty="0"/>
              <a:t>2022 ACS, the 2022 CPS, and the 2022 NHIS</a:t>
            </a:r>
            <a:r>
              <a:rPr lang="en-US" sz="2400" dirty="0"/>
              <a:t>.</a:t>
            </a:r>
          </a:p>
          <a:p>
            <a:pPr marL="0" indent="0">
              <a:buNone/>
            </a:pPr>
            <a:endParaRPr lang="en-US" sz="2400" dirty="0"/>
          </a:p>
        </p:txBody>
      </p:sp>
      <p:sp>
        <p:nvSpPr>
          <p:cNvPr id="2" name="Slide Number Placeholder 1">
            <a:extLst>
              <a:ext uri="{FF2B5EF4-FFF2-40B4-BE49-F238E27FC236}">
                <a16:creationId xmlns:a16="http://schemas.microsoft.com/office/drawing/2014/main" id="{69A8959F-F7FC-32EF-41CB-6765268790AB}"/>
              </a:ext>
            </a:extLst>
          </p:cNvPr>
          <p:cNvSpPr>
            <a:spLocks noGrp="1"/>
          </p:cNvSpPr>
          <p:nvPr>
            <p:ph type="sldNum" sz="quarter" idx="12"/>
          </p:nvPr>
        </p:nvSpPr>
        <p:spPr/>
        <p:txBody>
          <a:bodyPr/>
          <a:lstStyle/>
          <a:p>
            <a:fld id="{8E8ED22B-7BB9-4E67-AA73-D679401F9E6D}" type="slidenum">
              <a:rPr lang="en-US" smtClean="0"/>
              <a:t>11</a:t>
            </a:fld>
            <a:endParaRPr lang="en-US"/>
          </a:p>
        </p:txBody>
      </p:sp>
    </p:spTree>
    <p:extLst>
      <p:ext uri="{BB962C8B-B14F-4D97-AF65-F5344CB8AC3E}">
        <p14:creationId xmlns:p14="http://schemas.microsoft.com/office/powerpoint/2010/main" val="120539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4. References to Benchmarks (2) </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152940"/>
            <a:ext cx="9144000" cy="48315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Overall, prior to the calibration adjustments, </a:t>
            </a:r>
            <a:r>
              <a:rPr lang="en-US" sz="2400" b="1" dirty="0"/>
              <a:t>the HRS estimates are largely in-line with estimates from these other major national surveys.</a:t>
            </a:r>
          </a:p>
        </p:txBody>
      </p:sp>
      <p:pic>
        <p:nvPicPr>
          <p:cNvPr id="9" name="Picture 8" descr="Plot titled &quot;Age&quot; comparing the estimated mean age of the population aged 57 and older across four datasets, plotted on the y-axis from bottom to top: HRS (red point near 68.9 years), ACS (near 69.0), CPS (near 68.5), and NHIS (near 68.7). Horizontal bars indicate 95% confidence intervals; the HRS interval is the widest and the ACS interval is the narrowest. All four mean age estimates fall between 68.5 and 69.0 years, and the HRS confidence interval overlaps with those of ACS, CPS, and NHIS, indicating alignment with the three benchmark surveys.">
            <a:extLst>
              <a:ext uri="{FF2B5EF4-FFF2-40B4-BE49-F238E27FC236}">
                <a16:creationId xmlns:a16="http://schemas.microsoft.com/office/drawing/2014/main" id="{E84D530B-2C73-EFF6-8594-A452B80B320F}"/>
              </a:ext>
            </a:extLst>
          </p:cNvPr>
          <p:cNvPicPr>
            <a:picLocks noChangeAspect="1"/>
          </p:cNvPicPr>
          <p:nvPr/>
        </p:nvPicPr>
        <p:blipFill>
          <a:blip r:embed="rId3"/>
          <a:stretch>
            <a:fillRect/>
          </a:stretch>
        </p:blipFill>
        <p:spPr>
          <a:xfrm>
            <a:off x="1559505" y="1855337"/>
            <a:ext cx="3773170" cy="2699385"/>
          </a:xfrm>
          <a:prstGeom prst="rect">
            <a:avLst/>
          </a:prstGeom>
        </p:spPr>
      </p:pic>
      <p:pic>
        <p:nvPicPr>
          <p:cNvPr id="10" name="Picture 9" descr="Plot titled &quot;Gender&quot; comparing estimated population proportions of Male and Female between HRS (red), ACS, CPS, and NHIS (black), with horizontal bars indicating 95% confidence intervals. The HRS confidence intervals overlap with those of all three benchmark surveys for both Male (around 0.46) and Female (around 0.53), indicating alignment with the benchmarks.">
            <a:extLst>
              <a:ext uri="{FF2B5EF4-FFF2-40B4-BE49-F238E27FC236}">
                <a16:creationId xmlns:a16="http://schemas.microsoft.com/office/drawing/2014/main" id="{EA99325A-751A-9260-F518-40731CA26229}"/>
              </a:ext>
            </a:extLst>
          </p:cNvPr>
          <p:cNvPicPr>
            <a:picLocks noChangeAspect="1"/>
          </p:cNvPicPr>
          <p:nvPr/>
        </p:nvPicPr>
        <p:blipFill>
          <a:blip r:embed="rId4"/>
          <a:stretch>
            <a:fillRect/>
          </a:stretch>
        </p:blipFill>
        <p:spPr>
          <a:xfrm>
            <a:off x="5590485" y="1936299"/>
            <a:ext cx="4056380" cy="2537460"/>
          </a:xfrm>
          <a:prstGeom prst="rect">
            <a:avLst/>
          </a:prstGeom>
        </p:spPr>
      </p:pic>
      <p:pic>
        <p:nvPicPr>
          <p:cNvPr id="11" name="Picture 10" descr="Plot titled &quot;Self-Rated Health (Binary)&quot; comparing estimated population proportions of binary self-rated health (Good, Not Good) between HRS (red), CPS, and NHIS (black), with horizontal bars indicating 95% confidence intervals. The HRS confidence intervals overlap with both benchmarks for both categories, indicating alignment with CPS and NHIS once self-rated health is collapsed into a binary measure.">
            <a:extLst>
              <a:ext uri="{FF2B5EF4-FFF2-40B4-BE49-F238E27FC236}">
                <a16:creationId xmlns:a16="http://schemas.microsoft.com/office/drawing/2014/main" id="{BA8E01F9-9CEE-1938-62CA-437C99A6CC14}"/>
              </a:ext>
            </a:extLst>
          </p:cNvPr>
          <p:cNvPicPr>
            <a:picLocks noChangeAspect="1"/>
          </p:cNvPicPr>
          <p:nvPr/>
        </p:nvPicPr>
        <p:blipFill>
          <a:blip r:embed="rId5"/>
          <a:stretch>
            <a:fillRect/>
          </a:stretch>
        </p:blipFill>
        <p:spPr>
          <a:xfrm>
            <a:off x="3906078" y="4643340"/>
            <a:ext cx="5943600" cy="2123440"/>
          </a:xfrm>
          <a:prstGeom prst="rect">
            <a:avLst/>
          </a:prstGeom>
        </p:spPr>
      </p:pic>
      <p:sp>
        <p:nvSpPr>
          <p:cNvPr id="8" name="Slide Number Placeholder 7">
            <a:extLst>
              <a:ext uri="{FF2B5EF4-FFF2-40B4-BE49-F238E27FC236}">
                <a16:creationId xmlns:a16="http://schemas.microsoft.com/office/drawing/2014/main" id="{E7E9DD4E-5C67-E740-5E10-BE007CFBE6D4}"/>
              </a:ext>
              <a:ext uri="{C183D7F6-B498-43B3-948B-1728B52AA6E4}">
                <adec:decorative xmlns:adec="http://schemas.microsoft.com/office/drawing/2017/decorative" val="0"/>
              </a:ext>
            </a:extLst>
          </p:cNvPr>
          <p:cNvSpPr>
            <a:spLocks noGrp="1"/>
          </p:cNvSpPr>
          <p:nvPr>
            <p:ph type="sldNum" sz="quarter" idx="12"/>
          </p:nvPr>
        </p:nvSpPr>
        <p:spPr/>
        <p:txBody>
          <a:bodyPr/>
          <a:lstStyle/>
          <a:p>
            <a:fld id="{8E8ED22B-7BB9-4E67-AA73-D679401F9E6D}" type="slidenum">
              <a:rPr lang="en-US" smtClean="0"/>
              <a:t>12</a:t>
            </a:fld>
            <a:endParaRPr lang="en-US"/>
          </a:p>
        </p:txBody>
      </p:sp>
    </p:spTree>
    <p:extLst>
      <p:ext uri="{BB962C8B-B14F-4D97-AF65-F5344CB8AC3E}">
        <p14:creationId xmlns:p14="http://schemas.microsoft.com/office/powerpoint/2010/main" val="401033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906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5. Fraction of Missing Information (FMI) (1)</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FMI provides a measure of how much information can be recovered from existing auxiliary variables when imputing missing data.</a:t>
            </a:r>
          </a:p>
          <a:p>
            <a:pPr marL="0" indent="0">
              <a:buNone/>
            </a:pPr>
            <a:r>
              <a:rPr lang="en-US" sz="2400" dirty="0"/>
              <a:t>We followed three steps:</a:t>
            </a:r>
          </a:p>
          <a:p>
            <a:pPr marL="457200" indent="-457200">
              <a:buAutoNum type="arabicPeriod"/>
            </a:pPr>
            <a:r>
              <a:rPr lang="en-US" sz="2400" dirty="0"/>
              <a:t>Determine what 2020 predictors to use to impute </a:t>
            </a:r>
            <a:r>
              <a:rPr lang="en-US" sz="2400" b="1" dirty="0"/>
              <a:t>unit nonresponse </a:t>
            </a:r>
            <a:r>
              <a:rPr lang="en-US" sz="2400" dirty="0"/>
              <a:t>for each of our key variables.</a:t>
            </a:r>
          </a:p>
          <a:p>
            <a:pPr marL="457200" indent="-457200">
              <a:buAutoNum type="arabicPeriod"/>
            </a:pPr>
            <a:r>
              <a:rPr lang="en-US" sz="2400" dirty="0"/>
              <a:t>Stochastically impute each missing value 200 times.</a:t>
            </a:r>
          </a:p>
          <a:p>
            <a:pPr marL="457200" indent="-457200">
              <a:buAutoNum type="arabicPeriod"/>
            </a:pPr>
            <a:r>
              <a:rPr lang="en-US" sz="2400" dirty="0"/>
              <a:t>Calculate the FMI for each key variable and compare it to the simple unit nonresponse rate. Smaller FMIs indicate a greater amount of information being recovered from the multiple imputation process. </a:t>
            </a:r>
          </a:p>
        </p:txBody>
      </p:sp>
      <p:sp>
        <p:nvSpPr>
          <p:cNvPr id="2" name="Slide Number Placeholder 1">
            <a:extLst>
              <a:ext uri="{FF2B5EF4-FFF2-40B4-BE49-F238E27FC236}">
                <a16:creationId xmlns:a16="http://schemas.microsoft.com/office/drawing/2014/main" id="{64A7F547-3875-2D17-DFB9-0A83A6B9D80B}"/>
              </a:ext>
            </a:extLst>
          </p:cNvPr>
          <p:cNvSpPr>
            <a:spLocks noGrp="1"/>
          </p:cNvSpPr>
          <p:nvPr>
            <p:ph type="sldNum" sz="quarter" idx="12"/>
          </p:nvPr>
        </p:nvSpPr>
        <p:spPr/>
        <p:txBody>
          <a:bodyPr/>
          <a:lstStyle/>
          <a:p>
            <a:fld id="{8E8ED22B-7BB9-4E67-AA73-D679401F9E6D}" type="slidenum">
              <a:rPr lang="en-US" smtClean="0"/>
              <a:t>13</a:t>
            </a:fld>
            <a:endParaRPr lang="en-US"/>
          </a:p>
        </p:txBody>
      </p:sp>
    </p:spTree>
    <p:extLst>
      <p:ext uri="{BB962C8B-B14F-4D97-AF65-F5344CB8AC3E}">
        <p14:creationId xmlns:p14="http://schemas.microsoft.com/office/powerpoint/2010/main" val="122589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1005529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5. Fraction of Missing Information (FMI)(2)</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Overall, we could recover some information for cognition score and the living will indicator, but for other variables, the nonresponse may be occurring completely at random, or could be non-ignorable.</a:t>
            </a:r>
          </a:p>
        </p:txBody>
      </p:sp>
      <p:graphicFrame>
        <p:nvGraphicFramePr>
          <p:cNvPr id="8" name="Table 7">
            <a:extLst>
              <a:ext uri="{FF2B5EF4-FFF2-40B4-BE49-F238E27FC236}">
                <a16:creationId xmlns:a16="http://schemas.microsoft.com/office/drawing/2014/main" id="{DE56AD91-6A33-9D1F-1C50-16FD08BBCF3D}"/>
              </a:ext>
            </a:extLst>
          </p:cNvPr>
          <p:cNvGraphicFramePr>
            <a:graphicFrameLocks noGrp="1"/>
          </p:cNvGraphicFramePr>
          <p:nvPr>
            <p:extLst>
              <p:ext uri="{D42A27DB-BD31-4B8C-83A1-F6EECF244321}">
                <p14:modId xmlns:p14="http://schemas.microsoft.com/office/powerpoint/2010/main" val="2067330819"/>
              </p:ext>
            </p:extLst>
          </p:nvPr>
        </p:nvGraphicFramePr>
        <p:xfrm>
          <a:off x="734097" y="2605888"/>
          <a:ext cx="10845194" cy="3378587"/>
        </p:xfrm>
        <a:graphic>
          <a:graphicData uri="http://schemas.openxmlformats.org/drawingml/2006/table">
            <a:tbl>
              <a:tblPr firstRow="1"/>
              <a:tblGrid>
                <a:gridCol w="1920691">
                  <a:extLst>
                    <a:ext uri="{9D8B030D-6E8A-4147-A177-3AD203B41FA5}">
                      <a16:colId xmlns:a16="http://schemas.microsoft.com/office/drawing/2014/main" val="1375207089"/>
                    </a:ext>
                  </a:extLst>
                </a:gridCol>
                <a:gridCol w="1099712">
                  <a:extLst>
                    <a:ext uri="{9D8B030D-6E8A-4147-A177-3AD203B41FA5}">
                      <a16:colId xmlns:a16="http://schemas.microsoft.com/office/drawing/2014/main" val="1954962622"/>
                    </a:ext>
                  </a:extLst>
                </a:gridCol>
                <a:gridCol w="741853">
                  <a:extLst>
                    <a:ext uri="{9D8B030D-6E8A-4147-A177-3AD203B41FA5}">
                      <a16:colId xmlns:a16="http://schemas.microsoft.com/office/drawing/2014/main" val="152101658"/>
                    </a:ext>
                  </a:extLst>
                </a:gridCol>
                <a:gridCol w="1042128">
                  <a:extLst>
                    <a:ext uri="{9D8B030D-6E8A-4147-A177-3AD203B41FA5}">
                      <a16:colId xmlns:a16="http://schemas.microsoft.com/office/drawing/2014/main" val="1113188279"/>
                    </a:ext>
                  </a:extLst>
                </a:gridCol>
                <a:gridCol w="1377728">
                  <a:extLst>
                    <a:ext uri="{9D8B030D-6E8A-4147-A177-3AD203B41FA5}">
                      <a16:colId xmlns:a16="http://schemas.microsoft.com/office/drawing/2014/main" val="1354141420"/>
                    </a:ext>
                  </a:extLst>
                </a:gridCol>
                <a:gridCol w="1413056">
                  <a:extLst>
                    <a:ext uri="{9D8B030D-6E8A-4147-A177-3AD203B41FA5}">
                      <a16:colId xmlns:a16="http://schemas.microsoft.com/office/drawing/2014/main" val="3883059313"/>
                    </a:ext>
                  </a:extLst>
                </a:gridCol>
                <a:gridCol w="1006802">
                  <a:extLst>
                    <a:ext uri="{9D8B030D-6E8A-4147-A177-3AD203B41FA5}">
                      <a16:colId xmlns:a16="http://schemas.microsoft.com/office/drawing/2014/main" val="926005109"/>
                    </a:ext>
                  </a:extLst>
                </a:gridCol>
                <a:gridCol w="830168">
                  <a:extLst>
                    <a:ext uri="{9D8B030D-6E8A-4147-A177-3AD203B41FA5}">
                      <a16:colId xmlns:a16="http://schemas.microsoft.com/office/drawing/2014/main" val="1873286069"/>
                    </a:ext>
                  </a:extLst>
                </a:gridCol>
                <a:gridCol w="1413056">
                  <a:extLst>
                    <a:ext uri="{9D8B030D-6E8A-4147-A177-3AD203B41FA5}">
                      <a16:colId xmlns:a16="http://schemas.microsoft.com/office/drawing/2014/main" val="3794777273"/>
                    </a:ext>
                  </a:extLst>
                </a:gridCol>
              </a:tblGrid>
              <a:tr h="534585">
                <a:tc>
                  <a:txBody>
                    <a:bodyPr/>
                    <a:lstStyle/>
                    <a:p>
                      <a:pPr marL="0" marR="0" algn="ctr">
                        <a:lnSpc>
                          <a:spcPct val="115000"/>
                        </a:lnSpc>
                        <a:buNone/>
                      </a:pPr>
                      <a:r>
                        <a:rPr lang="es-CO" sz="1400" b="1" dirty="0">
                          <a:solidFill>
                            <a:srgbClr val="000000"/>
                          </a:solidFill>
                          <a:effectLst/>
                          <a:latin typeface="+mn-lt"/>
                          <a:ea typeface="Arial" panose="020B0604020202020204" pitchFamily="34" charset="0"/>
                        </a:rPr>
                        <a:t>Key Variable</a:t>
                      </a:r>
                      <a:endParaRPr lang="es-CO" sz="1400" dirty="0">
                        <a:effectLst/>
                        <a:latin typeface="+mn-lt"/>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err="1">
                          <a:solidFill>
                            <a:srgbClr val="000000"/>
                          </a:solidFill>
                          <a:effectLst/>
                          <a:latin typeface="+mn-lt"/>
                          <a:ea typeface="Arial" panose="020B0604020202020204" pitchFamily="34" charset="0"/>
                        </a:rPr>
                        <a:t>Include</a:t>
                      </a:r>
                      <a:r>
                        <a:rPr lang="es-CO" sz="1400" b="1" dirty="0">
                          <a:solidFill>
                            <a:srgbClr val="000000"/>
                          </a:solidFill>
                          <a:effectLst/>
                          <a:latin typeface="+mn-lt"/>
                          <a:ea typeface="Arial" panose="020B0604020202020204" pitchFamily="34" charset="0"/>
                        </a:rPr>
                        <a:t> proxy </a:t>
                      </a:r>
                      <a:r>
                        <a:rPr lang="es-CO" sz="1400" b="1" dirty="0" err="1">
                          <a:solidFill>
                            <a:srgbClr val="000000"/>
                          </a:solidFill>
                          <a:effectLst/>
                          <a:latin typeface="+mn-lt"/>
                          <a:ea typeface="Arial" panose="020B0604020202020204" pitchFamily="34" charset="0"/>
                        </a:rPr>
                        <a:t>Rs</a:t>
                      </a:r>
                      <a:r>
                        <a:rPr lang="es-CO" sz="1400" b="1" dirty="0">
                          <a:solidFill>
                            <a:srgbClr val="000000"/>
                          </a:solidFill>
                          <a:effectLst/>
                          <a:latin typeface="+mn-lt"/>
                          <a:ea typeface="Arial" panose="020B0604020202020204" pitchFamily="34" charset="0"/>
                        </a:rPr>
                        <a:t>?</a:t>
                      </a:r>
                      <a:endParaRPr lang="es-CO" sz="1400" dirty="0">
                        <a:effectLst/>
                        <a:latin typeface="+mn-lt"/>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mn-lt"/>
                          <a:ea typeface="Arial" panose="020B0604020202020204" pitchFamily="34" charset="0"/>
                        </a:rPr>
                        <a:t>n </a:t>
                      </a:r>
                      <a:endParaRPr lang="es-CO" sz="1400">
                        <a:effectLst/>
                        <a:latin typeface="+mn-lt"/>
                        <a:ea typeface="Arial" panose="020B0604020202020204" pitchFamily="34" charset="0"/>
                      </a:endParaRPr>
                    </a:p>
                    <a:p>
                      <a:pPr marL="0" marR="0" algn="ctr">
                        <a:lnSpc>
                          <a:spcPct val="115000"/>
                        </a:lnSpc>
                        <a:buNone/>
                      </a:pPr>
                      <a:r>
                        <a:rPr lang="es-CO" sz="1400" b="1">
                          <a:solidFill>
                            <a:srgbClr val="000000"/>
                          </a:solidFill>
                          <a:effectLst/>
                          <a:latin typeface="+mn-lt"/>
                          <a:ea typeface="Arial" panose="020B0604020202020204" pitchFamily="34" charset="0"/>
                        </a:rPr>
                        <a:t>resp</a:t>
                      </a:r>
                      <a:endParaRPr lang="es-CO" sz="1400">
                        <a:effectLst/>
                        <a:latin typeface="+mn-lt"/>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mn-lt"/>
                          <a:ea typeface="Arial" panose="020B0604020202020204" pitchFamily="34" charset="0"/>
                        </a:rPr>
                        <a:t>n </a:t>
                      </a:r>
                      <a:endParaRPr lang="es-CO" sz="1400">
                        <a:effectLst/>
                        <a:latin typeface="+mn-lt"/>
                        <a:ea typeface="Arial" panose="020B0604020202020204" pitchFamily="34" charset="0"/>
                      </a:endParaRPr>
                    </a:p>
                    <a:p>
                      <a:pPr marL="0" marR="0" algn="ctr">
                        <a:lnSpc>
                          <a:spcPct val="115000"/>
                        </a:lnSpc>
                        <a:buNone/>
                      </a:pPr>
                      <a:r>
                        <a:rPr lang="es-CO" sz="1400" b="1">
                          <a:solidFill>
                            <a:srgbClr val="000000"/>
                          </a:solidFill>
                          <a:effectLst/>
                          <a:latin typeface="+mn-lt"/>
                          <a:ea typeface="Arial" panose="020B0604020202020204" pitchFamily="34" charset="0"/>
                        </a:rPr>
                        <a:t>non-resp</a:t>
                      </a:r>
                      <a:endParaRPr lang="es-CO" sz="1400">
                        <a:effectLst/>
                        <a:latin typeface="+mn-lt"/>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mn-lt"/>
                          <a:ea typeface="Arial" panose="020B0604020202020204" pitchFamily="34" charset="0"/>
                        </a:rPr>
                        <a:t>Total possible n</a:t>
                      </a:r>
                      <a:endParaRPr lang="es-CO" sz="1400">
                        <a:effectLst/>
                        <a:latin typeface="+mn-lt"/>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mn-lt"/>
                          <a:ea typeface="Arial" panose="020B0604020202020204" pitchFamily="34" charset="0"/>
                        </a:rPr>
                        <a:t>R-sq from Step 1 model </a:t>
                      </a:r>
                      <a:endParaRPr lang="es-CO" sz="1400">
                        <a:effectLst/>
                        <a:latin typeface="+mn-lt"/>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mn-lt"/>
                          <a:ea typeface="Arial" panose="020B0604020202020204" pitchFamily="34" charset="0"/>
                        </a:rPr>
                        <a:t>Unit NR rate</a:t>
                      </a:r>
                      <a:endParaRPr lang="es-CO" sz="1400">
                        <a:effectLst/>
                        <a:latin typeface="+mn-lt"/>
                        <a:ea typeface="Arial" panose="020B0604020202020204" pitchFamily="34" charset="0"/>
                      </a:endParaRPr>
                    </a:p>
                    <a:p>
                      <a:pPr marL="0" marR="0">
                        <a:lnSpc>
                          <a:spcPct val="115000"/>
                        </a:lnSpc>
                        <a:buNone/>
                      </a:pPr>
                      <a:r>
                        <a:rPr lang="es-CO" sz="1400" b="1">
                          <a:effectLst/>
                          <a:latin typeface="+mn-lt"/>
                          <a:ea typeface="Arial" panose="020B0604020202020204" pitchFamily="34" charset="0"/>
                        </a:rPr>
                        <a:t> </a:t>
                      </a:r>
                      <a:endParaRPr lang="es-CO" sz="1400">
                        <a:effectLst/>
                        <a:latin typeface="+mn-lt"/>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mn-lt"/>
                          <a:ea typeface="Arial" panose="020B0604020202020204" pitchFamily="34" charset="0"/>
                        </a:rPr>
                        <a:t>FMI</a:t>
                      </a:r>
                      <a:endParaRPr lang="es-CO" sz="1400">
                        <a:effectLst/>
                        <a:latin typeface="+mn-lt"/>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mn-lt"/>
                          <a:ea typeface="Arial" panose="020B0604020202020204" pitchFamily="34" charset="0"/>
                        </a:rPr>
                        <a:t>Diff (Unit NR rate, FMI)</a:t>
                      </a:r>
                      <a:endParaRPr lang="es-CO" sz="1400">
                        <a:effectLst/>
                        <a:latin typeface="+mn-lt"/>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602194948"/>
                  </a:ext>
                </a:extLst>
              </a:tr>
              <a:tr h="352831">
                <a:tc>
                  <a:txBody>
                    <a:bodyPr/>
                    <a:lstStyle/>
                    <a:p>
                      <a:pPr marL="0" marR="0" algn="ctr">
                        <a:lnSpc>
                          <a:spcPct val="115000"/>
                        </a:lnSpc>
                        <a:spcBef>
                          <a:spcPts val="0"/>
                        </a:spcBef>
                        <a:spcAft>
                          <a:spcPts val="0"/>
                        </a:spcAft>
                      </a:pPr>
                      <a:r>
                        <a:rPr lang="en-US" sz="1400" b="1" dirty="0">
                          <a:effectLst/>
                        </a:rPr>
                        <a:t>Work for Pay? (binary)</a:t>
                      </a:r>
                      <a:endParaRPr lang="en-US" sz="2000" b="1"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Yes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12,903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5690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18,593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0.2496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1047176"/>
                  </a:ext>
                </a:extLst>
              </a:tr>
              <a:tr h="534585">
                <a:tc>
                  <a:txBody>
                    <a:bodyPr/>
                    <a:lstStyle/>
                    <a:p>
                      <a:pPr marL="0" marR="0" algn="ctr">
                        <a:lnSpc>
                          <a:spcPct val="115000"/>
                        </a:lnSpc>
                        <a:spcBef>
                          <a:spcPts val="0"/>
                        </a:spcBef>
                        <a:spcAft>
                          <a:spcPts val="0"/>
                        </a:spcAft>
                      </a:pPr>
                      <a:r>
                        <a:rPr lang="en-US" sz="1400" b="1" dirty="0">
                          <a:effectLst/>
                        </a:rPr>
                        <a:t>Cognition Score (count)</a:t>
                      </a:r>
                      <a:endParaRPr lang="en-US" sz="2000" b="1"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No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11,663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5666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17,329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0.2100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buNone/>
                      </a:pPr>
                      <a:r>
                        <a:rPr lang="es-CO" sz="2000" b="1" kern="1200" dirty="0">
                          <a:solidFill>
                            <a:schemeClr val="dk1"/>
                          </a:solidFill>
                          <a:effectLst/>
                          <a:latin typeface="+mn-lt"/>
                          <a:ea typeface="+mn-ea"/>
                          <a:cs typeface="+mn-cs"/>
                        </a:rPr>
                        <a:t>0.33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buNone/>
                      </a:pPr>
                      <a:r>
                        <a:rPr lang="es-CO" sz="2000" b="1" kern="1200" dirty="0">
                          <a:solidFill>
                            <a:schemeClr val="dk1"/>
                          </a:solidFill>
                          <a:effectLst/>
                          <a:latin typeface="+mn-lt"/>
                          <a:ea typeface="+mn-ea"/>
                          <a:cs typeface="+mn-cs"/>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buNone/>
                      </a:pPr>
                      <a:r>
                        <a:rPr lang="es-CO" sz="2000" b="1" kern="1200" dirty="0">
                          <a:solidFill>
                            <a:schemeClr val="dk1"/>
                          </a:solidFill>
                          <a:effectLst/>
                          <a:latin typeface="+mn-lt"/>
                          <a:ea typeface="+mn-ea"/>
                          <a:cs typeface="+mn-cs"/>
                        </a:rPr>
                        <a:t>0.06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353545"/>
                  </a:ext>
                </a:extLst>
              </a:tr>
              <a:tr h="534585">
                <a:tc>
                  <a:txBody>
                    <a:bodyPr/>
                    <a:lstStyle/>
                    <a:p>
                      <a:pPr marL="0" marR="0" algn="ctr">
                        <a:lnSpc>
                          <a:spcPct val="115000"/>
                        </a:lnSpc>
                        <a:spcBef>
                          <a:spcPts val="0"/>
                        </a:spcBef>
                        <a:spcAft>
                          <a:spcPts val="0"/>
                        </a:spcAft>
                      </a:pPr>
                      <a:r>
                        <a:rPr lang="en-US" sz="1400" b="1" dirty="0">
                          <a:effectLst/>
                        </a:rPr>
                        <a:t>CES-D symptoms (count)</a:t>
                      </a:r>
                      <a:endParaRPr lang="en-US" sz="2000" b="1"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No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12,186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5692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17,878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0.0671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0.32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0.33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8861006"/>
                  </a:ext>
                </a:extLst>
              </a:tr>
              <a:tr h="534585">
                <a:tc>
                  <a:txBody>
                    <a:bodyPr/>
                    <a:lstStyle/>
                    <a:p>
                      <a:pPr marL="0" marR="0" algn="ctr">
                        <a:lnSpc>
                          <a:spcPct val="115000"/>
                        </a:lnSpc>
                        <a:spcBef>
                          <a:spcPts val="0"/>
                        </a:spcBef>
                        <a:spcAft>
                          <a:spcPts val="0"/>
                        </a:spcAft>
                      </a:pPr>
                      <a:r>
                        <a:rPr lang="en-US" sz="1400" b="1" dirty="0">
                          <a:effectLst/>
                        </a:rPr>
                        <a:t>Self-rated Health (binary)</a:t>
                      </a:r>
                      <a:endParaRPr lang="en-US" sz="2000" b="1"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Yes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12,922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5663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18,585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0.0779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0.32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-0.02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885847"/>
                  </a:ext>
                </a:extLst>
              </a:tr>
              <a:tr h="534585">
                <a:tc>
                  <a:txBody>
                    <a:bodyPr/>
                    <a:lstStyle/>
                    <a:p>
                      <a:pPr marL="0" marR="0" algn="ctr">
                        <a:lnSpc>
                          <a:spcPct val="115000"/>
                        </a:lnSpc>
                        <a:spcBef>
                          <a:spcPts val="0"/>
                        </a:spcBef>
                        <a:spcAft>
                          <a:spcPts val="0"/>
                        </a:spcAft>
                      </a:pPr>
                      <a:r>
                        <a:rPr lang="en-US" sz="1400" b="1" dirty="0" err="1">
                          <a:effectLst/>
                        </a:rPr>
                        <a:t>Nagi</a:t>
                      </a:r>
                      <a:r>
                        <a:rPr lang="en-US" sz="1400" b="1" dirty="0">
                          <a:effectLst/>
                        </a:rPr>
                        <a:t> limitations (count)</a:t>
                      </a:r>
                      <a:endParaRPr lang="en-US" sz="2000" b="1"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Yes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12892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5663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18555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0.1592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0.36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-0.05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432099"/>
                  </a:ext>
                </a:extLst>
              </a:tr>
              <a:tr h="352831">
                <a:tc>
                  <a:txBody>
                    <a:bodyPr/>
                    <a:lstStyle/>
                    <a:p>
                      <a:pPr marL="0" marR="0" algn="ctr">
                        <a:lnSpc>
                          <a:spcPct val="115000"/>
                        </a:lnSpc>
                        <a:spcBef>
                          <a:spcPts val="0"/>
                        </a:spcBef>
                        <a:spcAft>
                          <a:spcPts val="0"/>
                        </a:spcAft>
                      </a:pPr>
                      <a:r>
                        <a:rPr lang="en-US" sz="1400" b="1" dirty="0">
                          <a:effectLst/>
                        </a:rPr>
                        <a:t>Living will? (binary)</a:t>
                      </a:r>
                      <a:endParaRPr lang="en-US" sz="2000" b="1"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Yes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12695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5663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18358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0.2985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buNone/>
                      </a:pPr>
                      <a:r>
                        <a:rPr lang="es-CO" sz="2000" b="1" kern="1200" dirty="0">
                          <a:solidFill>
                            <a:schemeClr val="dk1"/>
                          </a:solidFill>
                          <a:effectLst/>
                          <a:latin typeface="+mn-lt"/>
                          <a:ea typeface="+mn-ea"/>
                          <a:cs typeface="+mn-cs"/>
                        </a:rPr>
                        <a:t>0.31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buNone/>
                      </a:pPr>
                      <a:r>
                        <a:rPr lang="es-CO" sz="2000" b="1" kern="1200" dirty="0">
                          <a:solidFill>
                            <a:schemeClr val="dk1"/>
                          </a:solidFill>
                          <a:effectLst/>
                          <a:latin typeface="+mn-lt"/>
                          <a:ea typeface="+mn-ea"/>
                          <a:cs typeface="+mn-cs"/>
                        </a:rPr>
                        <a:t>0.26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buNone/>
                      </a:pPr>
                      <a:r>
                        <a:rPr lang="es-CO" sz="2000" b="1" kern="1200" dirty="0">
                          <a:solidFill>
                            <a:schemeClr val="dk1"/>
                          </a:solidFill>
                          <a:effectLst/>
                          <a:latin typeface="+mn-lt"/>
                          <a:ea typeface="+mn-ea"/>
                          <a:cs typeface="+mn-cs"/>
                        </a:rPr>
                        <a:t>0.05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081403"/>
                  </a:ext>
                </a:extLst>
              </a:tr>
            </a:tbl>
          </a:graphicData>
        </a:graphic>
      </p:graphicFrame>
      <p:sp>
        <p:nvSpPr>
          <p:cNvPr id="6" name="Slide Number Placeholder 5">
            <a:extLst>
              <a:ext uri="{FF2B5EF4-FFF2-40B4-BE49-F238E27FC236}">
                <a16:creationId xmlns:a16="http://schemas.microsoft.com/office/drawing/2014/main" id="{0B010436-C9A2-B4FA-5EAE-8C496C5A9203}"/>
              </a:ext>
            </a:extLst>
          </p:cNvPr>
          <p:cNvSpPr>
            <a:spLocks noGrp="1"/>
          </p:cNvSpPr>
          <p:nvPr>
            <p:ph type="sldNum" sz="quarter" idx="12"/>
          </p:nvPr>
        </p:nvSpPr>
        <p:spPr/>
        <p:txBody>
          <a:bodyPr/>
          <a:lstStyle/>
          <a:p>
            <a:fld id="{8E8ED22B-7BB9-4E67-AA73-D679401F9E6D}" type="slidenum">
              <a:rPr lang="en-US" smtClean="0"/>
              <a:t>14</a:t>
            </a:fld>
            <a:endParaRPr lang="en-US"/>
          </a:p>
        </p:txBody>
      </p:sp>
    </p:spTree>
    <p:extLst>
      <p:ext uri="{BB962C8B-B14F-4D97-AF65-F5344CB8AC3E}">
        <p14:creationId xmlns:p14="http://schemas.microsoft.com/office/powerpoint/2010/main" val="57431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683812" y="355108"/>
            <a:ext cx="10904808"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6. Measures of Non-Ignorable Selection Bias (1)</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If nonresponse is not occurring at random, and is a function of the variables of interest even after conditioning on the auxiliary information, weighting will not entirely correct the bias. </a:t>
            </a:r>
          </a:p>
          <a:p>
            <a:pPr marL="0" indent="0">
              <a:buNone/>
            </a:pPr>
            <a:r>
              <a:rPr lang="en-US" sz="2400" dirty="0"/>
              <a:t>Using the 2020 HRS core data as a population source and identifying a unique set of scientifically relevant predictors of each key variable for the 2022 panel respondents that were also measured in 2020, we computed: </a:t>
            </a:r>
          </a:p>
          <a:p>
            <a:pPr marL="457200" indent="-457200">
              <a:buAutoNum type="arabicPeriod"/>
            </a:pPr>
            <a:r>
              <a:rPr lang="en-US" sz="2400" dirty="0"/>
              <a:t>The SMUB measure (and an adjusted estimate based on the SMUB) for the means of the continuous variables (Little et al., 2020), and</a:t>
            </a:r>
          </a:p>
          <a:p>
            <a:pPr marL="457200" indent="-457200">
              <a:buAutoNum type="arabicPeriod"/>
            </a:pPr>
            <a:r>
              <a:rPr lang="en-US" sz="2400" dirty="0"/>
              <a:t>The MUBP measure (and an adjusted estimate) for the proportions based on the binary variables (</a:t>
            </a:r>
            <a:r>
              <a:rPr lang="en-US" sz="2400" dirty="0" err="1"/>
              <a:t>Andridge</a:t>
            </a:r>
            <a:r>
              <a:rPr lang="en-US" sz="2400" dirty="0"/>
              <a:t> et al., 2020)</a:t>
            </a:r>
          </a:p>
          <a:p>
            <a:pPr marL="0" indent="0">
              <a:buNone/>
            </a:pPr>
            <a:r>
              <a:rPr lang="en-US" sz="2400" dirty="0"/>
              <a:t>We also computed weighted estimates using the early-release weights.</a:t>
            </a:r>
          </a:p>
        </p:txBody>
      </p:sp>
      <p:sp>
        <p:nvSpPr>
          <p:cNvPr id="2" name="Slide Number Placeholder 1">
            <a:extLst>
              <a:ext uri="{FF2B5EF4-FFF2-40B4-BE49-F238E27FC236}">
                <a16:creationId xmlns:a16="http://schemas.microsoft.com/office/drawing/2014/main" id="{78FA5585-130B-11B3-86A7-2B378D8E085E}"/>
              </a:ext>
            </a:extLst>
          </p:cNvPr>
          <p:cNvSpPr>
            <a:spLocks noGrp="1"/>
          </p:cNvSpPr>
          <p:nvPr>
            <p:ph type="sldNum" sz="quarter" idx="12"/>
          </p:nvPr>
        </p:nvSpPr>
        <p:spPr/>
        <p:txBody>
          <a:bodyPr/>
          <a:lstStyle/>
          <a:p>
            <a:fld id="{8E8ED22B-7BB9-4E67-AA73-D679401F9E6D}" type="slidenum">
              <a:rPr lang="en-US" smtClean="0"/>
              <a:t>15</a:t>
            </a:fld>
            <a:endParaRPr lang="en-US"/>
          </a:p>
        </p:txBody>
      </p:sp>
    </p:spTree>
    <p:extLst>
      <p:ext uri="{BB962C8B-B14F-4D97-AF65-F5344CB8AC3E}">
        <p14:creationId xmlns:p14="http://schemas.microsoft.com/office/powerpoint/2010/main" val="394612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683812" y="355108"/>
            <a:ext cx="10904808"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6. Measures of Non-Ignorable Selection Bias (2)</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Overall, </a:t>
            </a:r>
            <a:r>
              <a:rPr lang="en-US" sz="2400" b="1" dirty="0"/>
              <a:t>there was minimal evidence of non-ignorable selection bias</a:t>
            </a:r>
            <a:r>
              <a:rPr lang="en-US" sz="2400" dirty="0"/>
              <a:t>, and at least some of the potential selection bias was being repaired (at least in part) by the early-release weights. Non-ignorable selection bias does not seem to be an issue for these key estimates.</a:t>
            </a:r>
          </a:p>
        </p:txBody>
      </p:sp>
      <p:graphicFrame>
        <p:nvGraphicFramePr>
          <p:cNvPr id="2" name="Table 1">
            <a:extLst>
              <a:ext uri="{FF2B5EF4-FFF2-40B4-BE49-F238E27FC236}">
                <a16:creationId xmlns:a16="http://schemas.microsoft.com/office/drawing/2014/main" id="{5C355615-3E35-9CF3-426E-3CD971116987}"/>
              </a:ext>
            </a:extLst>
          </p:cNvPr>
          <p:cNvGraphicFramePr>
            <a:graphicFrameLocks noGrp="1"/>
          </p:cNvGraphicFramePr>
          <p:nvPr>
            <p:extLst>
              <p:ext uri="{D42A27DB-BD31-4B8C-83A1-F6EECF244321}">
                <p14:modId xmlns:p14="http://schemas.microsoft.com/office/powerpoint/2010/main" val="2485450486"/>
              </p:ext>
            </p:extLst>
          </p:nvPr>
        </p:nvGraphicFramePr>
        <p:xfrm>
          <a:off x="878416" y="2956478"/>
          <a:ext cx="10515599" cy="3096263"/>
        </p:xfrm>
        <a:graphic>
          <a:graphicData uri="http://schemas.openxmlformats.org/drawingml/2006/table">
            <a:tbl>
              <a:tblPr firstRow="1"/>
              <a:tblGrid>
                <a:gridCol w="1171907">
                  <a:extLst>
                    <a:ext uri="{9D8B030D-6E8A-4147-A177-3AD203B41FA5}">
                      <a16:colId xmlns:a16="http://schemas.microsoft.com/office/drawing/2014/main" val="3392876526"/>
                    </a:ext>
                  </a:extLst>
                </a:gridCol>
                <a:gridCol w="1394927">
                  <a:extLst>
                    <a:ext uri="{9D8B030D-6E8A-4147-A177-3AD203B41FA5}">
                      <a16:colId xmlns:a16="http://schemas.microsoft.com/office/drawing/2014/main" val="2357373800"/>
                    </a:ext>
                  </a:extLst>
                </a:gridCol>
                <a:gridCol w="2339605">
                  <a:extLst>
                    <a:ext uri="{9D8B030D-6E8A-4147-A177-3AD203B41FA5}">
                      <a16:colId xmlns:a16="http://schemas.microsoft.com/office/drawing/2014/main" val="214486285"/>
                    </a:ext>
                  </a:extLst>
                </a:gridCol>
                <a:gridCol w="2480570">
                  <a:extLst>
                    <a:ext uri="{9D8B030D-6E8A-4147-A177-3AD203B41FA5}">
                      <a16:colId xmlns:a16="http://schemas.microsoft.com/office/drawing/2014/main" val="656644355"/>
                    </a:ext>
                  </a:extLst>
                </a:gridCol>
                <a:gridCol w="2228095">
                  <a:extLst>
                    <a:ext uri="{9D8B030D-6E8A-4147-A177-3AD203B41FA5}">
                      <a16:colId xmlns:a16="http://schemas.microsoft.com/office/drawing/2014/main" val="3068089935"/>
                    </a:ext>
                  </a:extLst>
                </a:gridCol>
                <a:gridCol w="900495">
                  <a:extLst>
                    <a:ext uri="{9D8B030D-6E8A-4147-A177-3AD203B41FA5}">
                      <a16:colId xmlns:a16="http://schemas.microsoft.com/office/drawing/2014/main" val="3454513011"/>
                    </a:ext>
                  </a:extLst>
                </a:gridCol>
              </a:tblGrid>
              <a:tr h="0">
                <a:tc>
                  <a:txBody>
                    <a:bodyPr/>
                    <a:lstStyle/>
                    <a:p>
                      <a:pPr marL="0" marR="0" algn="ctr">
                        <a:lnSpc>
                          <a:spcPct val="115000"/>
                        </a:lnSpc>
                        <a:spcBef>
                          <a:spcPts val="1200"/>
                        </a:spcBef>
                        <a:spcAft>
                          <a:spcPts val="0"/>
                        </a:spcAft>
                      </a:pPr>
                      <a:r>
                        <a:rPr lang="en-US" sz="1400" b="1" dirty="0">
                          <a:effectLst/>
                        </a:rPr>
                        <a:t>Key Variable</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rPr>
                        <a:t>Unweighted estimate </a:t>
                      </a:r>
                    </a:p>
                    <a:p>
                      <a:pPr marL="0" marR="0" algn="ctr">
                        <a:lnSpc>
                          <a:spcPct val="115000"/>
                        </a:lnSpc>
                        <a:spcBef>
                          <a:spcPts val="0"/>
                        </a:spcBef>
                        <a:spcAft>
                          <a:spcPts val="0"/>
                        </a:spcAft>
                      </a:pPr>
                      <a:r>
                        <a:rPr lang="en-US" sz="1400" b="1" dirty="0">
                          <a:effectLst/>
                        </a:rPr>
                        <a:t>(sample size)</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rPr>
                        <a:t>Standardized Bias</a:t>
                      </a:r>
                    </a:p>
                    <a:p>
                      <a:pPr marL="0" marR="0" algn="ctr">
                        <a:lnSpc>
                          <a:spcPct val="115000"/>
                        </a:lnSpc>
                        <a:spcBef>
                          <a:spcPts val="0"/>
                        </a:spcBef>
                        <a:spcAft>
                          <a:spcPts val="0"/>
                        </a:spcAft>
                      </a:pPr>
                      <a:r>
                        <a:rPr lang="en-US" sz="1400" b="1" dirty="0">
                          <a:effectLst/>
                        </a:rPr>
                        <a:t>(95% credible interval)</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rPr>
                        <a:t>Weighted estimate </a:t>
                      </a:r>
                    </a:p>
                    <a:p>
                      <a:pPr marL="0" marR="0" algn="ctr">
                        <a:lnSpc>
                          <a:spcPct val="115000"/>
                        </a:lnSpc>
                        <a:spcBef>
                          <a:spcPts val="0"/>
                        </a:spcBef>
                        <a:spcAft>
                          <a:spcPts val="0"/>
                        </a:spcAft>
                      </a:pPr>
                      <a:r>
                        <a:rPr lang="en-US" sz="1400" b="1" dirty="0">
                          <a:effectLst/>
                        </a:rPr>
                        <a:t>(95% confidence interval)</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rPr>
                        <a:t>Adjusted estimate</a:t>
                      </a:r>
                    </a:p>
                    <a:p>
                      <a:pPr marL="0" marR="0" algn="ctr">
                        <a:lnSpc>
                          <a:spcPct val="115000"/>
                        </a:lnSpc>
                        <a:spcBef>
                          <a:spcPts val="0"/>
                        </a:spcBef>
                        <a:spcAft>
                          <a:spcPts val="0"/>
                        </a:spcAft>
                      </a:pPr>
                      <a:r>
                        <a:rPr lang="en-US" sz="1400" b="1" dirty="0">
                          <a:effectLst/>
                        </a:rPr>
                        <a:t>(95% credible interval)</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rPr>
                        <a:t>Auxiliary</a:t>
                      </a:r>
                    </a:p>
                    <a:p>
                      <a:pPr marL="0" marR="0" algn="ctr">
                        <a:lnSpc>
                          <a:spcPct val="115000"/>
                        </a:lnSpc>
                        <a:spcBef>
                          <a:spcPts val="0"/>
                        </a:spcBef>
                        <a:spcAft>
                          <a:spcPts val="0"/>
                        </a:spcAft>
                      </a:pPr>
                      <a:r>
                        <a:rPr lang="en-US" sz="1400" b="1" dirty="0">
                          <a:effectLst/>
                        </a:rPr>
                        <a:t>Proxy Strength</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666021905"/>
                  </a:ext>
                </a:extLst>
              </a:tr>
              <a:tr h="0">
                <a:tc>
                  <a:txBody>
                    <a:bodyPr/>
                    <a:lstStyle/>
                    <a:p>
                      <a:pPr marL="0" marR="0">
                        <a:lnSpc>
                          <a:spcPct val="115000"/>
                        </a:lnSpc>
                        <a:spcBef>
                          <a:spcPts val="0"/>
                        </a:spcBef>
                        <a:spcAft>
                          <a:spcPts val="0"/>
                        </a:spcAft>
                      </a:pPr>
                      <a:r>
                        <a:rPr lang="en-US" sz="1400" b="1" dirty="0">
                          <a:effectLst/>
                        </a:rPr>
                        <a:t>Cognition Score </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15.36 (11,830)</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-0.12 (-0.28, -0.05)</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s-CO" sz="1400" dirty="0">
                          <a:effectLst/>
                        </a:rPr>
                        <a:t>16.01 (15.88, 16.15)</a:t>
                      </a:r>
                      <a:r>
                        <a:rPr lang="en-US" sz="1400" dirty="0">
                          <a:effectLst/>
                        </a:rPr>
                        <a:t> </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15.88 (15.55, 16.58)</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0.40</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080876"/>
                  </a:ext>
                </a:extLst>
              </a:tr>
              <a:tr h="0">
                <a:tc>
                  <a:txBody>
                    <a:bodyPr/>
                    <a:lstStyle/>
                    <a:p>
                      <a:pPr marL="0" marR="0">
                        <a:lnSpc>
                          <a:spcPct val="115000"/>
                        </a:lnSpc>
                        <a:spcBef>
                          <a:spcPts val="0"/>
                        </a:spcBef>
                        <a:spcAft>
                          <a:spcPts val="0"/>
                        </a:spcAft>
                      </a:pPr>
                      <a:r>
                        <a:rPr lang="en-US" sz="1400" b="1" dirty="0">
                          <a:effectLst/>
                        </a:rPr>
                        <a:t>CES-D symptoms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1.48 (12,312)</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0.30 (0.06, 1.43)</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s-CO" sz="1400" dirty="0">
                          <a:effectLst/>
                        </a:rPr>
                        <a:t>1.30 (1.24, 1.36)</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0.89 (0, 1.36)</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0.17</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9715462"/>
                  </a:ext>
                </a:extLst>
              </a:tr>
              <a:tr h="0">
                <a:tc>
                  <a:txBody>
                    <a:bodyPr/>
                    <a:lstStyle/>
                    <a:p>
                      <a:pPr marL="0" marR="0">
                        <a:lnSpc>
                          <a:spcPct val="115000"/>
                        </a:lnSpc>
                        <a:spcBef>
                          <a:spcPts val="0"/>
                        </a:spcBef>
                        <a:spcAft>
                          <a:spcPts val="0"/>
                        </a:spcAft>
                      </a:pPr>
                      <a:r>
                        <a:rPr lang="en-US" sz="1400" b="1" dirty="0">
                          <a:effectLst/>
                        </a:rPr>
                        <a:t>Self-rated Health </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0.35 (13,114)</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-0.12 (-0.65, -0.04)</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s-CO" sz="1400" dirty="0">
                          <a:effectLst/>
                        </a:rPr>
                        <a:t>0.41 (0.40, 0.43)</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0.47 (0.39, 1.00)</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0.29</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5628251"/>
                  </a:ext>
                </a:extLst>
              </a:tr>
              <a:tr h="0">
                <a:tc>
                  <a:txBody>
                    <a:bodyPr/>
                    <a:lstStyle/>
                    <a:p>
                      <a:pPr marL="0" marR="0">
                        <a:lnSpc>
                          <a:spcPct val="115000"/>
                        </a:lnSpc>
                        <a:spcBef>
                          <a:spcPts val="0"/>
                        </a:spcBef>
                        <a:spcAft>
                          <a:spcPts val="0"/>
                        </a:spcAft>
                      </a:pPr>
                      <a:r>
                        <a:rPr lang="en-US" sz="1400" b="1" dirty="0" err="1">
                          <a:effectLst/>
                        </a:rPr>
                        <a:t>Nagi</a:t>
                      </a:r>
                      <a:r>
                        <a:rPr lang="en-US" sz="1400" b="1" dirty="0">
                          <a:effectLst/>
                        </a:rPr>
                        <a:t> limitations </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3.82 (13,082)</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0.18 (0.07, 0.49)</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3.35 (3.24, 3.46)</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3.18 (2.14, 3.59)</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0.34</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765423"/>
                  </a:ext>
                </a:extLst>
              </a:tr>
              <a:tr h="0">
                <a:tc>
                  <a:txBody>
                    <a:bodyPr/>
                    <a:lstStyle/>
                    <a:p>
                      <a:pPr marL="0" marR="0">
                        <a:lnSpc>
                          <a:spcPct val="115000"/>
                        </a:lnSpc>
                        <a:spcBef>
                          <a:spcPts val="0"/>
                        </a:spcBef>
                        <a:spcAft>
                          <a:spcPts val="0"/>
                        </a:spcAft>
                      </a:pPr>
                      <a:r>
                        <a:rPr lang="en-US" sz="1400" b="1" dirty="0">
                          <a:effectLst/>
                        </a:rPr>
                        <a:t>Work for pay?</a:t>
                      </a:r>
                      <a:endParaRPr lang="en-US" sz="1400" b="1"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0.33 (13,038)</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0.01 (-0.003, 0.02)</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s-CO" sz="1400" dirty="0">
                          <a:effectLst/>
                        </a:rPr>
                        <a:t>0.37 (0.35, 0.39)</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0.33 (0.31, 0.34)</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rPr>
                        <a:t>0.63</a:t>
                      </a:r>
                      <a:endParaRPr lang="en-US"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1937661"/>
                  </a:ext>
                </a:extLst>
              </a:tr>
            </a:tbl>
          </a:graphicData>
        </a:graphic>
      </p:graphicFrame>
      <p:sp>
        <p:nvSpPr>
          <p:cNvPr id="8" name="Slide Number Placeholder 7">
            <a:extLst>
              <a:ext uri="{FF2B5EF4-FFF2-40B4-BE49-F238E27FC236}">
                <a16:creationId xmlns:a16="http://schemas.microsoft.com/office/drawing/2014/main" id="{5B31B79C-0BE0-599C-8EA9-E7F282740C8C}"/>
              </a:ext>
            </a:extLst>
          </p:cNvPr>
          <p:cNvSpPr>
            <a:spLocks noGrp="1"/>
          </p:cNvSpPr>
          <p:nvPr>
            <p:ph type="sldNum" sz="quarter" idx="12"/>
          </p:nvPr>
        </p:nvSpPr>
        <p:spPr/>
        <p:txBody>
          <a:bodyPr/>
          <a:lstStyle/>
          <a:p>
            <a:fld id="{8E8ED22B-7BB9-4E67-AA73-D679401F9E6D}" type="slidenum">
              <a:rPr lang="en-US" smtClean="0"/>
              <a:t>16</a:t>
            </a:fld>
            <a:endParaRPr lang="en-US"/>
          </a:p>
        </p:txBody>
      </p:sp>
    </p:spTree>
    <p:extLst>
      <p:ext uri="{BB962C8B-B14F-4D97-AF65-F5344CB8AC3E}">
        <p14:creationId xmlns:p14="http://schemas.microsoft.com/office/powerpoint/2010/main" val="288401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7. Alternative Weighted Estimates</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We could not consider alternative weighted estimates, given that the calibration adjustments are still being computed for the overall 2022 core weights. </a:t>
            </a:r>
          </a:p>
          <a:p>
            <a:pPr marL="0" indent="0">
              <a:buNone/>
            </a:pPr>
            <a:r>
              <a:rPr lang="en-US" sz="2400" dirty="0"/>
              <a:t>In other applications, one would look at shifts in the estimates (and their standard errors) from each step of the weighting process, to assess the impacts of the weighting adjustments on inference.</a:t>
            </a:r>
          </a:p>
        </p:txBody>
      </p:sp>
      <p:sp>
        <p:nvSpPr>
          <p:cNvPr id="2" name="Slide Number Placeholder 1">
            <a:extLst>
              <a:ext uri="{FF2B5EF4-FFF2-40B4-BE49-F238E27FC236}">
                <a16:creationId xmlns:a16="http://schemas.microsoft.com/office/drawing/2014/main" id="{4BAF8D45-E249-4192-E2F8-35D80A2068A4}"/>
              </a:ext>
            </a:extLst>
          </p:cNvPr>
          <p:cNvSpPr>
            <a:spLocks noGrp="1"/>
          </p:cNvSpPr>
          <p:nvPr>
            <p:ph type="sldNum" sz="quarter" idx="12"/>
          </p:nvPr>
        </p:nvSpPr>
        <p:spPr/>
        <p:txBody>
          <a:bodyPr/>
          <a:lstStyle/>
          <a:p>
            <a:fld id="{8E8ED22B-7BB9-4E67-AA73-D679401F9E6D}" type="slidenum">
              <a:rPr lang="en-US" smtClean="0"/>
              <a:t>17</a:t>
            </a:fld>
            <a:endParaRPr lang="en-US"/>
          </a:p>
        </p:txBody>
      </p:sp>
    </p:spTree>
    <p:extLst>
      <p:ext uri="{BB962C8B-B14F-4D97-AF65-F5344CB8AC3E}">
        <p14:creationId xmlns:p14="http://schemas.microsoft.com/office/powerpoint/2010/main" val="61327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8. Summary of NRFU Strategies</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9724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 HRS utilizes interviewers to invite, encourage, and facilitate interviews with its panel members each wave. </a:t>
            </a:r>
          </a:p>
          <a:p>
            <a:pPr marL="0" indent="0">
              <a:buNone/>
            </a:pPr>
            <a:r>
              <a:rPr lang="en-US" sz="2000" dirty="0"/>
              <a:t>The 2022 HRS sample was divided into three groups</a:t>
            </a:r>
          </a:p>
          <a:p>
            <a:r>
              <a:rPr lang="en-US" sz="2000" dirty="0"/>
              <a:t>Group 1 are those assigned to in-person data collection</a:t>
            </a:r>
          </a:p>
          <a:p>
            <a:r>
              <a:rPr lang="en-US" sz="2000" dirty="0"/>
              <a:t>Group 2 are those assigned to telephone</a:t>
            </a:r>
          </a:p>
          <a:p>
            <a:r>
              <a:rPr lang="en-US" sz="2000" dirty="0"/>
              <a:t>Group 3 are those assigned to a web-first protocol</a:t>
            </a:r>
          </a:p>
          <a:p>
            <a:pPr marL="0" indent="0">
              <a:buNone/>
            </a:pPr>
            <a:r>
              <a:rPr lang="en-US" sz="2000" dirty="0"/>
              <a:t>Groups 1 and 2 are sent initial invitation letters, at which point interviewers begin making contact attempts to get an interview, either via the telephone or in-person. Nonresponse follow-up strategies for those in Groups 1 and 2 who do not initially complete the interview are discussed in </a:t>
            </a:r>
            <a:r>
              <a:rPr lang="en-US" sz="2000" b="1" dirty="0"/>
              <a:t>Section 9 </a:t>
            </a:r>
            <a:r>
              <a:rPr lang="en-US" sz="2000" dirty="0"/>
              <a:t>(to follow). </a:t>
            </a:r>
          </a:p>
          <a:p>
            <a:pPr marL="0" indent="0">
              <a:buNone/>
            </a:pPr>
            <a:r>
              <a:rPr lang="en-US" sz="2000" dirty="0"/>
              <a:t>The nonresponse protocol for those in Group 3 who do not complete the web survey during the initial 4-week period (which includes a mailed/emailed invitation and several mailed/emailed reminders) includes interviewers beginning to make telephone calls to schedule a telephone interview as a form of nonresponse follow-up. </a:t>
            </a:r>
          </a:p>
        </p:txBody>
      </p:sp>
      <p:sp>
        <p:nvSpPr>
          <p:cNvPr id="2" name="Slide Number Placeholder 1">
            <a:extLst>
              <a:ext uri="{FF2B5EF4-FFF2-40B4-BE49-F238E27FC236}">
                <a16:creationId xmlns:a16="http://schemas.microsoft.com/office/drawing/2014/main" id="{05A92971-F9A7-A7E0-24AE-E911B12D010B}"/>
              </a:ext>
            </a:extLst>
          </p:cNvPr>
          <p:cNvSpPr>
            <a:spLocks noGrp="1"/>
          </p:cNvSpPr>
          <p:nvPr>
            <p:ph type="sldNum" sz="quarter" idx="12"/>
          </p:nvPr>
        </p:nvSpPr>
        <p:spPr/>
        <p:txBody>
          <a:bodyPr/>
          <a:lstStyle/>
          <a:p>
            <a:fld id="{8E8ED22B-7BB9-4E67-AA73-D679401F9E6D}" type="slidenum">
              <a:rPr lang="en-US" smtClean="0"/>
              <a:t>18</a:t>
            </a:fld>
            <a:endParaRPr lang="en-US"/>
          </a:p>
        </p:txBody>
      </p:sp>
    </p:spTree>
    <p:extLst>
      <p:ext uri="{BB962C8B-B14F-4D97-AF65-F5344CB8AC3E}">
        <p14:creationId xmlns:p14="http://schemas.microsoft.com/office/powerpoint/2010/main" val="2028110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057524" y="441477"/>
            <a:ext cx="9713843"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9. Summary of Other Qualitative Strategies</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To improve sample balance and representativeness, the HRS engages in several responsive survey design strategies that are implemented in real-time. These include: </a:t>
            </a:r>
          </a:p>
          <a:p>
            <a:pPr marL="0" indent="0">
              <a:buNone/>
            </a:pPr>
            <a:r>
              <a:rPr lang="en-US" sz="2000" dirty="0"/>
              <a:t>1. </a:t>
            </a:r>
            <a:r>
              <a:rPr lang="en-US" sz="2000" b="1" dirty="0"/>
              <a:t>Case Prioritization</a:t>
            </a:r>
            <a:r>
              <a:rPr lang="en-US" sz="2000" dirty="0"/>
              <a:t>, where active sample cases predicted to have a meaningful influence on multiple key survey estimates are prioritized with interviewer effort; </a:t>
            </a:r>
          </a:p>
          <a:p>
            <a:pPr marL="0" indent="0">
              <a:buNone/>
            </a:pPr>
            <a:r>
              <a:rPr lang="en-US" sz="2000" dirty="0"/>
              <a:t>2. </a:t>
            </a:r>
            <a:r>
              <a:rPr lang="en-US" sz="2000" b="1" dirty="0"/>
              <a:t>Endgame Strategies</a:t>
            </a:r>
            <a:r>
              <a:rPr lang="en-US" sz="2000" dirty="0"/>
              <a:t>, where active sample cases that have reached a certain effort threshold without responding are provided with a one-time offer of only one additional face-to-face attempt, with an increased incentive offer and possibly an option to complete the survey by web as well; </a:t>
            </a:r>
          </a:p>
          <a:p>
            <a:pPr marL="0" indent="0">
              <a:buNone/>
            </a:pPr>
            <a:r>
              <a:rPr lang="en-US" sz="2000" dirty="0"/>
              <a:t>3. </a:t>
            </a:r>
            <a:r>
              <a:rPr lang="en-US" sz="2000" b="1" dirty="0"/>
              <a:t>Mode Switching</a:t>
            </a:r>
            <a:r>
              <a:rPr lang="en-US" sz="2000" dirty="0"/>
              <a:t>, where ideal modes according to the survey design may not be feasible / desired for a given panel member and alternative modes are employed instead to collect the data (e.g., face-to-face to telephone); and </a:t>
            </a:r>
          </a:p>
          <a:p>
            <a:pPr marL="0" indent="0">
              <a:buNone/>
            </a:pPr>
            <a:r>
              <a:rPr lang="en-US" sz="2000" dirty="0"/>
              <a:t>4. </a:t>
            </a:r>
            <a:r>
              <a:rPr lang="en-US" sz="2000" b="1" dirty="0"/>
              <a:t>Limited Effort / Stopping Rules</a:t>
            </a:r>
            <a:r>
              <a:rPr lang="en-US" sz="2000" dirty="0"/>
              <a:t>, where decisions are made to discontinue effort on difficult cases that are hard refusals and/or unlikely to shift key estimates in a meaningful fashion. The data collection team also regularly analyzes </a:t>
            </a:r>
            <a:r>
              <a:rPr lang="en-US" sz="2000" dirty="0" err="1"/>
              <a:t>paradata</a:t>
            </a:r>
            <a:r>
              <a:rPr lang="en-US" sz="2000" dirty="0"/>
              <a:t> describing interviewer effort and the results of contact attempts, to tailor efforts.</a:t>
            </a:r>
          </a:p>
        </p:txBody>
      </p:sp>
      <p:sp>
        <p:nvSpPr>
          <p:cNvPr id="2" name="Slide Number Placeholder 1">
            <a:extLst>
              <a:ext uri="{FF2B5EF4-FFF2-40B4-BE49-F238E27FC236}">
                <a16:creationId xmlns:a16="http://schemas.microsoft.com/office/drawing/2014/main" id="{1148775E-33F1-C5AC-C234-DD01FC46FB54}"/>
              </a:ext>
            </a:extLst>
          </p:cNvPr>
          <p:cNvSpPr>
            <a:spLocks noGrp="1"/>
          </p:cNvSpPr>
          <p:nvPr>
            <p:ph type="sldNum" sz="quarter" idx="12"/>
          </p:nvPr>
        </p:nvSpPr>
        <p:spPr/>
        <p:txBody>
          <a:bodyPr/>
          <a:lstStyle/>
          <a:p>
            <a:fld id="{8E8ED22B-7BB9-4E67-AA73-D679401F9E6D}" type="slidenum">
              <a:rPr lang="en-US" smtClean="0"/>
              <a:t>19</a:t>
            </a:fld>
            <a:endParaRPr lang="en-US"/>
          </a:p>
        </p:txBody>
      </p:sp>
    </p:spTree>
    <p:extLst>
      <p:ext uri="{BB962C8B-B14F-4D97-AF65-F5344CB8AC3E}">
        <p14:creationId xmlns:p14="http://schemas.microsoft.com/office/powerpoint/2010/main" val="124851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Acknowledgements</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This was certainly a team effort, and we are grateful to the HRS leadership and staff for their consistent support and review. </a:t>
            </a:r>
          </a:p>
          <a:p>
            <a:pPr marL="0" indent="0">
              <a:buNone/>
            </a:pPr>
            <a:r>
              <a:rPr lang="en-US" sz="2400" dirty="0"/>
              <a:t>We are especially grateful to </a:t>
            </a:r>
            <a:r>
              <a:rPr lang="en-US" sz="2400" b="1" dirty="0" err="1"/>
              <a:t>Chendi</a:t>
            </a:r>
            <a:r>
              <a:rPr lang="en-US" sz="2400" b="1" dirty="0"/>
              <a:t> Zhao </a:t>
            </a:r>
            <a:r>
              <a:rPr lang="en-US" sz="2400" dirty="0"/>
              <a:t>and </a:t>
            </a:r>
            <a:r>
              <a:rPr lang="en-US" sz="2400" b="1" dirty="0"/>
              <a:t>Sergio Martinez</a:t>
            </a:r>
            <a:r>
              <a:rPr lang="en-US" sz="2400" dirty="0"/>
              <a:t>, each PhD candidates in PSDS, who have contributed in countless ways to the methodological work of the HRS and played a tremendous role in completing this data quality profile.</a:t>
            </a:r>
          </a:p>
        </p:txBody>
      </p:sp>
      <p:sp>
        <p:nvSpPr>
          <p:cNvPr id="2" name="Slide Number Placeholder 1">
            <a:extLst>
              <a:ext uri="{FF2B5EF4-FFF2-40B4-BE49-F238E27FC236}">
                <a16:creationId xmlns:a16="http://schemas.microsoft.com/office/drawing/2014/main" id="{6EDA2DEA-97CB-D6C7-888A-20C9A0B30028}"/>
              </a:ext>
            </a:extLst>
          </p:cNvPr>
          <p:cNvSpPr>
            <a:spLocks noGrp="1"/>
          </p:cNvSpPr>
          <p:nvPr>
            <p:ph type="sldNum" sz="quarter" idx="12"/>
          </p:nvPr>
        </p:nvSpPr>
        <p:spPr/>
        <p:txBody>
          <a:bodyPr/>
          <a:lstStyle/>
          <a:p>
            <a:fld id="{8E8ED22B-7BB9-4E67-AA73-D679401F9E6D}" type="slidenum">
              <a:rPr lang="en-US" smtClean="0"/>
              <a:t>2</a:t>
            </a:fld>
            <a:endParaRPr lang="en-US"/>
          </a:p>
        </p:txBody>
      </p:sp>
    </p:spTree>
    <p:extLst>
      <p:ext uri="{BB962C8B-B14F-4D97-AF65-F5344CB8AC3E}">
        <p14:creationId xmlns:p14="http://schemas.microsoft.com/office/powerpoint/2010/main" val="3971011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2750438"/>
            <a:ext cx="9144000" cy="15660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Domain 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Measurement Error</a:t>
            </a:r>
          </a:p>
        </p:txBody>
      </p:sp>
      <p:sp>
        <p:nvSpPr>
          <p:cNvPr id="2" name="Slide Number Placeholder 1">
            <a:extLst>
              <a:ext uri="{FF2B5EF4-FFF2-40B4-BE49-F238E27FC236}">
                <a16:creationId xmlns:a16="http://schemas.microsoft.com/office/drawing/2014/main" id="{21042C21-0140-A3A1-D213-9065531120C7}"/>
              </a:ext>
            </a:extLst>
          </p:cNvPr>
          <p:cNvSpPr>
            <a:spLocks noGrp="1"/>
          </p:cNvSpPr>
          <p:nvPr>
            <p:ph type="sldNum" sz="quarter" idx="12"/>
          </p:nvPr>
        </p:nvSpPr>
        <p:spPr/>
        <p:txBody>
          <a:bodyPr/>
          <a:lstStyle/>
          <a:p>
            <a:fld id="{8E8ED22B-7BB9-4E67-AA73-D679401F9E6D}" type="slidenum">
              <a:rPr lang="en-US" smtClean="0"/>
              <a:t>20</a:t>
            </a:fld>
            <a:endParaRPr lang="en-US"/>
          </a:p>
        </p:txBody>
      </p:sp>
    </p:spTree>
    <p:extLst>
      <p:ext uri="{BB962C8B-B14F-4D97-AF65-F5344CB8AC3E}">
        <p14:creationId xmlns:p14="http://schemas.microsoft.com/office/powerpoint/2010/main" val="337732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10. Reliability: Cronbach’s Alpha</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130984"/>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We assess the internal consistency of 43 scales from the HRS Leave-Behind Questionnaire. </a:t>
            </a:r>
          </a:p>
          <a:p>
            <a:r>
              <a:rPr lang="en-US" sz="2400" dirty="0"/>
              <a:t>Calculate Cronbach’s alpha for each scale using it’s battery of items</a:t>
            </a:r>
          </a:p>
          <a:p>
            <a:pPr lvl="1"/>
            <a:r>
              <a:rPr lang="en-US" sz="2000" dirty="0"/>
              <a:t>High reliability: 0.90 + </a:t>
            </a:r>
          </a:p>
          <a:p>
            <a:pPr lvl="1"/>
            <a:r>
              <a:rPr lang="en-US" sz="2000" dirty="0"/>
              <a:t>Excellent reliability: 0.80 – 0.89</a:t>
            </a:r>
          </a:p>
          <a:p>
            <a:pPr lvl="1"/>
            <a:r>
              <a:rPr lang="en-US" sz="2000" dirty="0"/>
              <a:t>Acceptable reliability: 0.70 - 0.79</a:t>
            </a:r>
          </a:p>
          <a:p>
            <a:pPr lvl="1"/>
            <a:r>
              <a:rPr lang="en-US" sz="2000" dirty="0">
                <a:effectLst/>
                <a:ea typeface="Arial" panose="020B0604020202020204" pitchFamily="34" charset="0"/>
              </a:rPr>
              <a:t>Lower </a:t>
            </a:r>
            <a:r>
              <a:rPr lang="en-US" sz="2000" dirty="0">
                <a:ea typeface="Arial" panose="020B0604020202020204" pitchFamily="34" charset="0"/>
              </a:rPr>
              <a:t>reliability: &lt;0.70</a:t>
            </a:r>
            <a:endParaRPr lang="en-US" sz="20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2400" b="1" dirty="0"/>
              <a:t>Overall, the majority of the HRS Leave-Behind scales have items that meet conventional standards for high reliability</a:t>
            </a:r>
            <a:r>
              <a:rPr lang="en-US" sz="2400" dirty="0"/>
              <a:t>. </a:t>
            </a:r>
          </a:p>
        </p:txBody>
      </p:sp>
      <p:pic>
        <p:nvPicPr>
          <p:cNvPr id="7" name="Picture 6">
            <a:extLst>
              <a:ext uri="{FF2B5EF4-FFF2-40B4-BE49-F238E27FC236}">
                <a16:creationId xmlns:a16="http://schemas.microsoft.com/office/drawing/2014/main" id="{91AC440D-14DC-308F-F8D1-EE33406EA10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pic>
        <p:nvPicPr>
          <p:cNvPr id="3" name="image8.png" descr="Bar chart showing the distribution of Cronbach's alpha coefficients for the 43 psychosocial scales from the HRS Leave-Behind Questionnaire. One scale falls in the 0.60–0.69 range, 12 scales in 0.70–0.79, 26 scales in 0.80–0.89, and 4 scales above 0.90.">
            <a:extLst>
              <a:ext uri="{FF2B5EF4-FFF2-40B4-BE49-F238E27FC236}">
                <a16:creationId xmlns:a16="http://schemas.microsoft.com/office/drawing/2014/main" id="{BC2D6172-38AA-7D61-AA70-20078B9CF6A2}"/>
              </a:ext>
            </a:extLst>
          </p:cNvPr>
          <p:cNvPicPr/>
          <p:nvPr/>
        </p:nvPicPr>
        <p:blipFill>
          <a:blip r:embed="rId3"/>
          <a:srcRect/>
          <a:stretch>
            <a:fillRect/>
          </a:stretch>
        </p:blipFill>
        <p:spPr>
          <a:xfrm>
            <a:off x="6610350" y="2613775"/>
            <a:ext cx="4000500" cy="2821940"/>
          </a:xfrm>
          <a:prstGeom prst="rect">
            <a:avLst/>
          </a:prstGeom>
          <a:ln/>
        </p:spPr>
      </p:pic>
      <p:sp>
        <p:nvSpPr>
          <p:cNvPr id="8" name="Slide Number Placeholder 7">
            <a:extLst>
              <a:ext uri="{FF2B5EF4-FFF2-40B4-BE49-F238E27FC236}">
                <a16:creationId xmlns:a16="http://schemas.microsoft.com/office/drawing/2014/main" id="{5DDCCEB4-4438-A2B0-8C0C-F16222BE122C}"/>
              </a:ext>
            </a:extLst>
          </p:cNvPr>
          <p:cNvSpPr>
            <a:spLocks noGrp="1"/>
          </p:cNvSpPr>
          <p:nvPr>
            <p:ph type="sldNum" sz="quarter" idx="12"/>
          </p:nvPr>
        </p:nvSpPr>
        <p:spPr/>
        <p:txBody>
          <a:bodyPr/>
          <a:lstStyle/>
          <a:p>
            <a:fld id="{8E8ED22B-7BB9-4E67-AA73-D679401F9E6D}" type="slidenum">
              <a:rPr lang="en-US" smtClean="0"/>
              <a:t>21</a:t>
            </a:fld>
            <a:endParaRPr lang="en-US"/>
          </a:p>
        </p:txBody>
      </p:sp>
    </p:spTree>
    <p:extLst>
      <p:ext uri="{BB962C8B-B14F-4D97-AF65-F5344CB8AC3E}">
        <p14:creationId xmlns:p14="http://schemas.microsoft.com/office/powerpoint/2010/main" val="38995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91521-3D46-4F31-B7C2-A9759C784C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53" y="6393820"/>
            <a:ext cx="2896650" cy="376564"/>
          </a:xfrm>
          <a:prstGeom prst="rect">
            <a:avLst/>
          </a:prstGeom>
        </p:spPr>
      </p:pic>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11. Confirmatory Factor Analysis</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3999" y="1219200"/>
            <a:ext cx="9226163"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We also performed CFA for several selected scales to assess whether the items reflect a unidimensional underlying construct. </a:t>
            </a:r>
            <a:r>
              <a:rPr lang="en-US" sz="2200" b="1" dirty="0"/>
              <a:t>Concerns arise with the physical demand scale in particular</a:t>
            </a:r>
            <a:r>
              <a:rPr lang="en-US" sz="2200" dirty="0"/>
              <a:t>, which suggests caution with analyzing this as a single scale (WLSMV is best for categorical items).  </a:t>
            </a:r>
          </a:p>
        </p:txBody>
      </p:sp>
      <p:graphicFrame>
        <p:nvGraphicFramePr>
          <p:cNvPr id="7" name="Table 6">
            <a:extLst>
              <a:ext uri="{FF2B5EF4-FFF2-40B4-BE49-F238E27FC236}">
                <a16:creationId xmlns:a16="http://schemas.microsoft.com/office/drawing/2014/main" id="{66D6B2D4-3749-1FC9-90F8-A37652195012}"/>
              </a:ext>
            </a:extLst>
          </p:cNvPr>
          <p:cNvGraphicFramePr>
            <a:graphicFrameLocks noGrp="1"/>
          </p:cNvGraphicFramePr>
          <p:nvPr>
            <p:extLst>
              <p:ext uri="{D42A27DB-BD31-4B8C-83A1-F6EECF244321}">
                <p14:modId xmlns:p14="http://schemas.microsoft.com/office/powerpoint/2010/main" val="1272467689"/>
              </p:ext>
            </p:extLst>
          </p:nvPr>
        </p:nvGraphicFramePr>
        <p:xfrm>
          <a:off x="1384802" y="2565902"/>
          <a:ext cx="9274806" cy="3633094"/>
        </p:xfrm>
        <a:graphic>
          <a:graphicData uri="http://schemas.openxmlformats.org/drawingml/2006/table">
            <a:tbl>
              <a:tblPr firstRow="1"/>
              <a:tblGrid>
                <a:gridCol w="1160670">
                  <a:extLst>
                    <a:ext uri="{9D8B030D-6E8A-4147-A177-3AD203B41FA5}">
                      <a16:colId xmlns:a16="http://schemas.microsoft.com/office/drawing/2014/main" val="1978653711"/>
                    </a:ext>
                  </a:extLst>
                </a:gridCol>
                <a:gridCol w="1866236">
                  <a:extLst>
                    <a:ext uri="{9D8B030D-6E8A-4147-A177-3AD203B41FA5}">
                      <a16:colId xmlns:a16="http://schemas.microsoft.com/office/drawing/2014/main" val="3013800805"/>
                    </a:ext>
                  </a:extLst>
                </a:gridCol>
                <a:gridCol w="1284696">
                  <a:extLst>
                    <a:ext uri="{9D8B030D-6E8A-4147-A177-3AD203B41FA5}">
                      <a16:colId xmlns:a16="http://schemas.microsoft.com/office/drawing/2014/main" val="1012649197"/>
                    </a:ext>
                  </a:extLst>
                </a:gridCol>
                <a:gridCol w="1240801">
                  <a:extLst>
                    <a:ext uri="{9D8B030D-6E8A-4147-A177-3AD203B41FA5}">
                      <a16:colId xmlns:a16="http://schemas.microsoft.com/office/drawing/2014/main" val="1381710947"/>
                    </a:ext>
                  </a:extLst>
                </a:gridCol>
                <a:gridCol w="1240801">
                  <a:extLst>
                    <a:ext uri="{9D8B030D-6E8A-4147-A177-3AD203B41FA5}">
                      <a16:colId xmlns:a16="http://schemas.microsoft.com/office/drawing/2014/main" val="933095452"/>
                    </a:ext>
                  </a:extLst>
                </a:gridCol>
                <a:gridCol w="1240801">
                  <a:extLst>
                    <a:ext uri="{9D8B030D-6E8A-4147-A177-3AD203B41FA5}">
                      <a16:colId xmlns:a16="http://schemas.microsoft.com/office/drawing/2014/main" val="4051369275"/>
                    </a:ext>
                  </a:extLst>
                </a:gridCol>
                <a:gridCol w="1240801">
                  <a:extLst>
                    <a:ext uri="{9D8B030D-6E8A-4147-A177-3AD203B41FA5}">
                      <a16:colId xmlns:a16="http://schemas.microsoft.com/office/drawing/2014/main" val="259444851"/>
                    </a:ext>
                  </a:extLst>
                </a:gridCol>
              </a:tblGrid>
              <a:tr h="273685">
                <a:tc>
                  <a:txBody>
                    <a:bodyPr/>
                    <a:lstStyle/>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Estimator</a:t>
                      </a:r>
                      <a:endParaRPr lang="es-CO" sz="1400" dirty="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Scale</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Mode</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Arial" panose="020B0604020202020204" pitchFamily="34" charset="0"/>
                          <a:ea typeface="Arial" panose="020B0604020202020204" pitchFamily="34" charset="0"/>
                        </a:rPr>
                        <a:t>CFI </a:t>
                      </a:r>
                      <a:endParaRPr lang="es-CO" sz="1400">
                        <a:effectLst/>
                        <a:latin typeface="Arial" panose="020B0604020202020204" pitchFamily="34" charset="0"/>
                        <a:ea typeface="Times New Roman" panose="02020603050405020304" pitchFamily="18" charset="0"/>
                      </a:endParaRPr>
                    </a:p>
                    <a:p>
                      <a:pPr marL="0" marR="0" algn="ctr">
                        <a:lnSpc>
                          <a:spcPct val="115000"/>
                        </a:lnSpc>
                        <a:buNone/>
                      </a:pPr>
                      <a:r>
                        <a:rPr lang="es-CO" sz="1400" b="1">
                          <a:solidFill>
                            <a:srgbClr val="000000"/>
                          </a:solidFill>
                          <a:effectLst/>
                          <a:latin typeface="Arial" panose="020B0604020202020204" pitchFamily="34" charset="0"/>
                          <a:ea typeface="Arial" panose="020B0604020202020204" pitchFamily="34" charset="0"/>
                        </a:rPr>
                        <a:t>(&gt;0.9 is good) </a:t>
                      </a:r>
                      <a:endParaRPr lang="es-CO" sz="14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Arial" panose="020B0604020202020204" pitchFamily="34" charset="0"/>
                          <a:ea typeface="Arial" panose="020B0604020202020204" pitchFamily="34" charset="0"/>
                        </a:rPr>
                        <a:t>TLI </a:t>
                      </a:r>
                      <a:endParaRPr lang="es-CO" sz="1400">
                        <a:effectLst/>
                        <a:latin typeface="Arial" panose="020B0604020202020204" pitchFamily="34" charset="0"/>
                        <a:ea typeface="Times New Roman" panose="02020603050405020304" pitchFamily="18" charset="0"/>
                      </a:endParaRPr>
                    </a:p>
                    <a:p>
                      <a:pPr marL="0" marR="0" algn="ctr">
                        <a:lnSpc>
                          <a:spcPct val="115000"/>
                        </a:lnSpc>
                        <a:buNone/>
                      </a:pPr>
                      <a:r>
                        <a:rPr lang="es-CO" sz="1400" b="1">
                          <a:solidFill>
                            <a:srgbClr val="000000"/>
                          </a:solidFill>
                          <a:effectLst/>
                          <a:latin typeface="Arial" panose="020B0604020202020204" pitchFamily="34" charset="0"/>
                          <a:ea typeface="Arial" panose="020B0604020202020204" pitchFamily="34" charset="0"/>
                        </a:rPr>
                        <a:t>(&gt;0.9 is good)</a:t>
                      </a:r>
                      <a:endParaRPr lang="es-CO" sz="14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Arial" panose="020B0604020202020204" pitchFamily="34" charset="0"/>
                          <a:ea typeface="Arial" panose="020B0604020202020204" pitchFamily="34" charset="0"/>
                        </a:rPr>
                        <a:t>RMSEA </a:t>
                      </a:r>
                      <a:endParaRPr lang="es-CO" sz="1400">
                        <a:effectLst/>
                        <a:latin typeface="Arial" panose="020B0604020202020204" pitchFamily="34" charset="0"/>
                        <a:ea typeface="Times New Roman" panose="02020603050405020304" pitchFamily="18" charset="0"/>
                      </a:endParaRPr>
                    </a:p>
                    <a:p>
                      <a:pPr marL="0" marR="0" algn="ctr">
                        <a:lnSpc>
                          <a:spcPct val="115000"/>
                        </a:lnSpc>
                        <a:buNone/>
                      </a:pPr>
                      <a:r>
                        <a:rPr lang="es-CO" sz="1400" b="1">
                          <a:solidFill>
                            <a:srgbClr val="000000"/>
                          </a:solidFill>
                          <a:effectLst/>
                          <a:latin typeface="Arial" panose="020B0604020202020204" pitchFamily="34" charset="0"/>
                          <a:ea typeface="Arial" panose="020B0604020202020204" pitchFamily="34" charset="0"/>
                        </a:rPr>
                        <a:t>(&lt;.08 is good)</a:t>
                      </a:r>
                      <a:endParaRPr lang="es-CO" sz="14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Arial" panose="020B0604020202020204" pitchFamily="34" charset="0"/>
                          <a:ea typeface="Arial" panose="020B0604020202020204" pitchFamily="34" charset="0"/>
                        </a:rPr>
                        <a:t>SRMR </a:t>
                      </a:r>
                      <a:endParaRPr lang="es-CO" sz="1400">
                        <a:effectLst/>
                        <a:latin typeface="Arial" panose="020B0604020202020204" pitchFamily="34" charset="0"/>
                        <a:ea typeface="Times New Roman" panose="02020603050405020304" pitchFamily="18" charset="0"/>
                      </a:endParaRPr>
                    </a:p>
                    <a:p>
                      <a:pPr marL="0" marR="0" algn="ctr">
                        <a:lnSpc>
                          <a:spcPct val="115000"/>
                        </a:lnSpc>
                        <a:buNone/>
                      </a:pPr>
                      <a:r>
                        <a:rPr lang="es-CO" sz="1400" b="1">
                          <a:solidFill>
                            <a:srgbClr val="000000"/>
                          </a:solidFill>
                          <a:effectLst/>
                          <a:latin typeface="Arial" panose="020B0604020202020204" pitchFamily="34" charset="0"/>
                          <a:ea typeface="Arial" panose="020B0604020202020204" pitchFamily="34" charset="0"/>
                        </a:rPr>
                        <a:t>(&lt;.08 is good)</a:t>
                      </a:r>
                      <a:endParaRPr lang="es-CO" sz="14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774963685"/>
                  </a:ext>
                </a:extLst>
              </a:tr>
              <a:tr h="27368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WLSMV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Physical demand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Face-to-Face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0.830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0.327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0.162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697976"/>
                  </a:ext>
                </a:extLst>
              </a:tr>
              <a:tr h="27368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WLSMV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Physical demand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Telephone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0.908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0.227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0.127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07645"/>
                  </a:ext>
                </a:extLst>
              </a:tr>
              <a:tr h="27368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WLSMV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Physical demand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Web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0.893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0.409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0.131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2169065"/>
                  </a:ext>
                </a:extLst>
              </a:tr>
              <a:tr h="27368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WLSMV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err="1">
                          <a:effectLst/>
                          <a:latin typeface="Arial" panose="020B0604020202020204" pitchFamily="34" charset="0"/>
                          <a:ea typeface="Arial" panose="020B0604020202020204" pitchFamily="34" charset="0"/>
                        </a:rPr>
                        <a:t>Religiosity</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Paper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0.142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4135231"/>
                  </a:ext>
                </a:extLst>
              </a:tr>
              <a:tr h="273685">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WLSMV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Anxiety symptoms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Paper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0.091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0.045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1142765"/>
                  </a:ext>
                </a:extLst>
              </a:tr>
              <a:tr h="27368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WLSMV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Life satisfaction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Paper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0.120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4494574"/>
                  </a:ext>
                </a:extLst>
              </a:tr>
              <a:tr h="27368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ML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Religiosity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Paper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0.232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0.023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5292792"/>
                  </a:ext>
                </a:extLst>
              </a:tr>
              <a:tr h="27368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ML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Anxiety symptoms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Paper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20000"/>
                        </a:lnSpc>
                        <a:buNone/>
                      </a:pPr>
                      <a:r>
                        <a:rPr lang="es-CO" sz="1400">
                          <a:effectLst/>
                          <a:latin typeface="Arial" panose="020B0604020202020204" pitchFamily="34" charset="0"/>
                          <a:ea typeface="Arial" panose="020B0604020202020204" pitchFamily="34" charset="0"/>
                        </a:rPr>
                        <a:t>0.869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0.149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0.047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5283688"/>
                  </a:ext>
                </a:extLst>
              </a:tr>
              <a:tr h="27368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ML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Life satisfaction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Paper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20000"/>
                        </a:lnSpc>
                        <a:buNone/>
                      </a:pPr>
                      <a:r>
                        <a:rPr lang="es-CO" sz="1400">
                          <a:effectLst/>
                          <a:latin typeface="Arial" panose="020B0604020202020204" pitchFamily="34" charset="0"/>
                          <a:ea typeface="Arial" panose="020B0604020202020204" pitchFamily="34" charset="0"/>
                        </a:rPr>
                        <a:t>0.906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0.198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0.028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185938"/>
                  </a:ext>
                </a:extLst>
              </a:tr>
            </a:tbl>
          </a:graphicData>
        </a:graphic>
      </p:graphicFrame>
      <p:sp>
        <p:nvSpPr>
          <p:cNvPr id="10" name="TextBox 9">
            <a:extLst>
              <a:ext uri="{FF2B5EF4-FFF2-40B4-BE49-F238E27FC236}">
                <a16:creationId xmlns:a16="http://schemas.microsoft.com/office/drawing/2014/main" id="{299A98E3-3D83-17E0-6454-A6C0828E91E7}"/>
              </a:ext>
            </a:extLst>
          </p:cNvPr>
          <p:cNvSpPr txBox="1"/>
          <p:nvPr/>
        </p:nvSpPr>
        <p:spPr>
          <a:xfrm>
            <a:off x="1523998" y="6251447"/>
            <a:ext cx="8996415" cy="523220"/>
          </a:xfrm>
          <a:prstGeom prst="rect">
            <a:avLst/>
          </a:prstGeom>
          <a:noFill/>
        </p:spPr>
        <p:txBody>
          <a:bodyPr wrap="square" rtlCol="0">
            <a:spAutoFit/>
          </a:bodyPr>
          <a:lstStyle/>
          <a:p>
            <a:r>
              <a:rPr lang="en-US" sz="1400" dirty="0"/>
              <a:t>WLSMV: Weighted Least Square Mean and Variance, ML: Maximum Likelihood, CFI: Comparative fit index, TLI: Tucker-Lewis Index, RMSEA: root mean square error of approximation, SRMR: standardized root mean square residual</a:t>
            </a:r>
          </a:p>
        </p:txBody>
      </p:sp>
      <p:sp>
        <p:nvSpPr>
          <p:cNvPr id="11" name="Slide Number Placeholder 10">
            <a:extLst>
              <a:ext uri="{FF2B5EF4-FFF2-40B4-BE49-F238E27FC236}">
                <a16:creationId xmlns:a16="http://schemas.microsoft.com/office/drawing/2014/main" id="{97993F1B-77C2-ABAA-6114-C86018B705BA}"/>
              </a:ext>
            </a:extLst>
          </p:cNvPr>
          <p:cNvSpPr>
            <a:spLocks noGrp="1"/>
          </p:cNvSpPr>
          <p:nvPr>
            <p:ph type="sldNum" sz="quarter" idx="12"/>
          </p:nvPr>
        </p:nvSpPr>
        <p:spPr/>
        <p:txBody>
          <a:bodyPr/>
          <a:lstStyle/>
          <a:p>
            <a:fld id="{8E8ED22B-7BB9-4E67-AA73-D679401F9E6D}" type="slidenum">
              <a:rPr lang="en-US" smtClean="0"/>
              <a:t>22</a:t>
            </a:fld>
            <a:endParaRPr lang="en-US"/>
          </a:p>
        </p:txBody>
      </p:sp>
    </p:spTree>
    <p:extLst>
      <p:ext uri="{BB962C8B-B14F-4D97-AF65-F5344CB8AC3E}">
        <p14:creationId xmlns:p14="http://schemas.microsoft.com/office/powerpoint/2010/main" val="288988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91521-3D46-4F31-B7C2-A9759C784C9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53" y="6393820"/>
            <a:ext cx="2896650" cy="376564"/>
          </a:xfrm>
          <a:prstGeom prst="rect">
            <a:avLst/>
          </a:prstGeom>
        </p:spPr>
      </p:pic>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314616" y="441477"/>
            <a:ext cx="9353384"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12. Interviewer Variance in Key Measures</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232451" y="1308934"/>
            <a:ext cx="10508975" cy="4596031"/>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We present estimated interclass correlation coefficients (ICC) </a:t>
            </a:r>
          </a:p>
          <a:p>
            <a:pPr lvl="1"/>
            <a:r>
              <a:rPr lang="en-US" sz="2000" dirty="0"/>
              <a:t>Based on simple multilevel (linear and logistic) models </a:t>
            </a:r>
          </a:p>
          <a:p>
            <a:pPr lvl="1"/>
            <a:r>
              <a:rPr lang="en-US" sz="2000" dirty="0"/>
              <a:t>With no adjustments for other covariates (likely necessary, given the lack of interpenetration)</a:t>
            </a:r>
          </a:p>
          <a:p>
            <a:pPr lvl="1"/>
            <a:r>
              <a:rPr lang="en-US" sz="2000" dirty="0"/>
              <a:t>Significant likelihood ratio tests indicate interviewer effects</a:t>
            </a:r>
          </a:p>
          <a:p>
            <a:pPr lvl="1"/>
            <a:r>
              <a:rPr lang="en-US" sz="2000" dirty="0"/>
              <a:t>The magnitude of the interviewer-level clustering is relatively small</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Given that these are the “raw” ICCs, there would seem to be </a:t>
            </a:r>
            <a:r>
              <a:rPr lang="en-US" sz="2400" b="1" dirty="0"/>
              <a:t>very</a:t>
            </a:r>
            <a:r>
              <a:rPr lang="en-US" sz="2400" dirty="0"/>
              <a:t> </a:t>
            </a:r>
            <a:r>
              <a:rPr lang="en-US" sz="2400" b="1" dirty="0"/>
              <a:t>little evidence of interviewer variance </a:t>
            </a:r>
            <a:r>
              <a:rPr lang="en-US" sz="2400" dirty="0"/>
              <a:t>in these key measures (whatever the cause may be).</a:t>
            </a:r>
          </a:p>
        </p:txBody>
      </p:sp>
      <p:graphicFrame>
        <p:nvGraphicFramePr>
          <p:cNvPr id="7" name="Table 6">
            <a:extLst>
              <a:ext uri="{FF2B5EF4-FFF2-40B4-BE49-F238E27FC236}">
                <a16:creationId xmlns:a16="http://schemas.microsoft.com/office/drawing/2014/main" id="{AE1121F8-8D49-D772-04AD-6E81A434E3F4}"/>
              </a:ext>
            </a:extLst>
          </p:cNvPr>
          <p:cNvGraphicFramePr>
            <a:graphicFrameLocks noGrp="1"/>
          </p:cNvGraphicFramePr>
          <p:nvPr>
            <p:extLst>
              <p:ext uri="{D42A27DB-BD31-4B8C-83A1-F6EECF244321}">
                <p14:modId xmlns:p14="http://schemas.microsoft.com/office/powerpoint/2010/main" val="789184100"/>
              </p:ext>
            </p:extLst>
          </p:nvPr>
        </p:nvGraphicFramePr>
        <p:xfrm>
          <a:off x="3517014" y="3406700"/>
          <a:ext cx="4948587" cy="2142366"/>
        </p:xfrm>
        <a:graphic>
          <a:graphicData uri="http://schemas.openxmlformats.org/drawingml/2006/table">
            <a:tbl>
              <a:tblPr firstRow="1"/>
              <a:tblGrid>
                <a:gridCol w="1430337">
                  <a:extLst>
                    <a:ext uri="{9D8B030D-6E8A-4147-A177-3AD203B41FA5}">
                      <a16:colId xmlns:a16="http://schemas.microsoft.com/office/drawing/2014/main" val="302554669"/>
                    </a:ext>
                  </a:extLst>
                </a:gridCol>
                <a:gridCol w="1085850">
                  <a:extLst>
                    <a:ext uri="{9D8B030D-6E8A-4147-A177-3AD203B41FA5}">
                      <a16:colId xmlns:a16="http://schemas.microsoft.com/office/drawing/2014/main" val="766250377"/>
                    </a:ext>
                  </a:extLst>
                </a:gridCol>
                <a:gridCol w="984250">
                  <a:extLst>
                    <a:ext uri="{9D8B030D-6E8A-4147-A177-3AD203B41FA5}">
                      <a16:colId xmlns:a16="http://schemas.microsoft.com/office/drawing/2014/main" val="1838208379"/>
                    </a:ext>
                  </a:extLst>
                </a:gridCol>
                <a:gridCol w="1448150">
                  <a:extLst>
                    <a:ext uri="{9D8B030D-6E8A-4147-A177-3AD203B41FA5}">
                      <a16:colId xmlns:a16="http://schemas.microsoft.com/office/drawing/2014/main" val="4028764418"/>
                    </a:ext>
                  </a:extLst>
                </a:gridCol>
              </a:tblGrid>
              <a:tr h="342900">
                <a:tc>
                  <a:txBody>
                    <a:bodyPr/>
                    <a:lstStyle/>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Variable</a:t>
                      </a:r>
                      <a:endParaRPr lang="es-CO" sz="1400" dirty="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Estimated</a:t>
                      </a:r>
                      <a:endParaRPr lang="es-CO" sz="1400" dirty="0">
                        <a:effectLst/>
                        <a:latin typeface="Arial" panose="020B0604020202020204" pitchFamily="34" charset="0"/>
                        <a:ea typeface="Arial" panose="020B0604020202020204" pitchFamily="34" charset="0"/>
                      </a:endParaRPr>
                    </a:p>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Interviewer</a:t>
                      </a:r>
                      <a:r>
                        <a:rPr lang="es-CO" sz="1400" b="1" dirty="0">
                          <a:solidFill>
                            <a:srgbClr val="000000"/>
                          </a:solidFill>
                          <a:effectLst/>
                          <a:latin typeface="Arial" panose="020B0604020202020204" pitchFamily="34" charset="0"/>
                          <a:ea typeface="Arial" panose="020B0604020202020204" pitchFamily="34" charset="0"/>
                        </a:rPr>
                        <a:t> </a:t>
                      </a:r>
                    </a:p>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variance</a:t>
                      </a:r>
                      <a:endParaRPr lang="es-CO" sz="1400" dirty="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Likelihood</a:t>
                      </a:r>
                      <a:endParaRPr lang="es-CO" sz="1400" b="1" dirty="0">
                        <a:solidFill>
                          <a:srgbClr val="000000"/>
                        </a:solidFill>
                        <a:effectLst/>
                        <a:latin typeface="Arial" panose="020B0604020202020204" pitchFamily="34" charset="0"/>
                        <a:ea typeface="Arial" panose="020B0604020202020204" pitchFamily="34" charset="0"/>
                      </a:endParaRPr>
                    </a:p>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Ratio Test</a:t>
                      </a:r>
                      <a:endParaRPr lang="es-CO" sz="1400" dirty="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Intraclass</a:t>
                      </a:r>
                      <a:r>
                        <a:rPr lang="es-CO" sz="1400" b="1" dirty="0">
                          <a:solidFill>
                            <a:srgbClr val="000000"/>
                          </a:solidFill>
                          <a:effectLst/>
                          <a:latin typeface="Arial" panose="020B0604020202020204" pitchFamily="34" charset="0"/>
                          <a:ea typeface="Arial" panose="020B0604020202020204" pitchFamily="34" charset="0"/>
                        </a:rPr>
                        <a:t> </a:t>
                      </a:r>
                      <a:r>
                        <a:rPr lang="es-CO" sz="1400" b="1" dirty="0" err="1">
                          <a:solidFill>
                            <a:srgbClr val="000000"/>
                          </a:solidFill>
                          <a:effectLst/>
                          <a:latin typeface="Arial" panose="020B0604020202020204" pitchFamily="34" charset="0"/>
                          <a:ea typeface="Arial" panose="020B0604020202020204" pitchFamily="34" charset="0"/>
                        </a:rPr>
                        <a:t>Correlation</a:t>
                      </a:r>
                      <a:r>
                        <a:rPr lang="es-CO" sz="1400" b="1" dirty="0">
                          <a:solidFill>
                            <a:srgbClr val="000000"/>
                          </a:solidFill>
                          <a:effectLst/>
                          <a:latin typeface="Arial" panose="020B0604020202020204" pitchFamily="34" charset="0"/>
                          <a:ea typeface="Arial" panose="020B0604020202020204" pitchFamily="34" charset="0"/>
                        </a:rPr>
                        <a:t> </a:t>
                      </a:r>
                      <a:r>
                        <a:rPr lang="es-CO" sz="1400" b="1" dirty="0" err="1">
                          <a:solidFill>
                            <a:srgbClr val="000000"/>
                          </a:solidFill>
                          <a:effectLst/>
                          <a:latin typeface="Arial" panose="020B0604020202020204" pitchFamily="34" charset="0"/>
                          <a:ea typeface="Arial" panose="020B0604020202020204" pitchFamily="34" charset="0"/>
                        </a:rPr>
                        <a:t>Coefficient</a:t>
                      </a:r>
                      <a:r>
                        <a:rPr lang="es-CO" sz="1400" b="1" dirty="0">
                          <a:solidFill>
                            <a:srgbClr val="000000"/>
                          </a:solidFill>
                          <a:effectLst/>
                          <a:latin typeface="Arial" panose="020B0604020202020204" pitchFamily="34" charset="0"/>
                          <a:ea typeface="Arial" panose="020B0604020202020204" pitchFamily="34" charset="0"/>
                        </a:rPr>
                        <a:t> (ICC)</a:t>
                      </a:r>
                      <a:endParaRPr lang="es-CO" sz="1400" dirty="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093046451"/>
                  </a:ext>
                </a:extLst>
              </a:tr>
              <a:tr h="200025">
                <a:tc>
                  <a:txBody>
                    <a:bodyPr/>
                    <a:lstStyle/>
                    <a:p>
                      <a:pPr marL="0" marR="0" algn="ctr">
                        <a:lnSpc>
                          <a:spcPct val="115000"/>
                        </a:lnSpc>
                        <a:buNone/>
                      </a:pPr>
                      <a:r>
                        <a:rPr lang="es-CO" sz="1400" dirty="0" err="1">
                          <a:effectLst/>
                          <a:latin typeface="Arial" panose="020B0604020202020204" pitchFamily="34" charset="0"/>
                          <a:ea typeface="Arial" panose="020B0604020202020204" pitchFamily="34" charset="0"/>
                        </a:rPr>
                        <a:t>Cognition</a:t>
                      </a:r>
                      <a:r>
                        <a:rPr lang="es-CO" sz="1400" dirty="0">
                          <a:effectLst/>
                          <a:latin typeface="Arial" panose="020B0604020202020204" pitchFamily="34" charset="0"/>
                          <a:ea typeface="Arial" panose="020B0604020202020204" pitchFamily="34" charset="0"/>
                        </a:rPr>
                        <a:t> </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0.50</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136.4***</a:t>
                      </a: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2.7%</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4478761"/>
                  </a:ext>
                </a:extLst>
              </a:tr>
              <a:tr h="20002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Depression</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0.03</a:t>
                      </a: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33.9***</a:t>
                      </a: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0.9%</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8535391"/>
                  </a:ext>
                </a:extLst>
              </a:tr>
              <a:tr h="16192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Self-rated Health</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0.05</a:t>
                      </a: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103.6***</a:t>
                      </a: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1.5%</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6358911"/>
                  </a:ext>
                </a:extLst>
              </a:tr>
              <a:tr h="20002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Nagi</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0.17</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88.5***</a:t>
                      </a: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1.4%</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3956610"/>
                  </a:ext>
                </a:extLst>
              </a:tr>
              <a:tr h="200025">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Work for pay</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0.19</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84.7***</a:t>
                      </a: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3.0%</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0635339"/>
                  </a:ext>
                </a:extLst>
              </a:tr>
            </a:tbl>
          </a:graphicData>
        </a:graphic>
      </p:graphicFrame>
      <p:sp>
        <p:nvSpPr>
          <p:cNvPr id="6" name="Slide Number Placeholder 5">
            <a:extLst>
              <a:ext uri="{FF2B5EF4-FFF2-40B4-BE49-F238E27FC236}">
                <a16:creationId xmlns:a16="http://schemas.microsoft.com/office/drawing/2014/main" id="{F62A1AEB-4515-E6AF-255F-8AC120F49007}"/>
              </a:ext>
            </a:extLst>
          </p:cNvPr>
          <p:cNvSpPr>
            <a:spLocks noGrp="1"/>
          </p:cNvSpPr>
          <p:nvPr>
            <p:ph type="sldNum" sz="quarter" idx="12"/>
          </p:nvPr>
        </p:nvSpPr>
        <p:spPr/>
        <p:txBody>
          <a:bodyPr/>
          <a:lstStyle/>
          <a:p>
            <a:fld id="{8E8ED22B-7BB9-4E67-AA73-D679401F9E6D}" type="slidenum">
              <a:rPr lang="en-US" smtClean="0"/>
              <a:t>23</a:t>
            </a:fld>
            <a:endParaRPr lang="en-US"/>
          </a:p>
        </p:txBody>
      </p:sp>
    </p:spTree>
    <p:extLst>
      <p:ext uri="{BB962C8B-B14F-4D97-AF65-F5344CB8AC3E}">
        <p14:creationId xmlns:p14="http://schemas.microsoft.com/office/powerpoint/2010/main" val="915634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13. </a:t>
            </a:r>
            <a:r>
              <a:rPr kumimoji="0" lang="en-US" sz="4400" b="1" i="0" u="none" strike="noStrike" kern="1200" cap="none" spc="0" normalizeH="0" baseline="0" noProof="0" dirty="0" err="1">
                <a:ln>
                  <a:noFill/>
                </a:ln>
                <a:solidFill>
                  <a:srgbClr val="00274C"/>
                </a:solidFill>
                <a:effectLst/>
                <a:uLnTx/>
                <a:uFillTx/>
                <a:latin typeface="+mj-lt"/>
                <a:ea typeface="+mj-ea"/>
                <a:cs typeface="+mj-cs"/>
              </a:rPr>
              <a:t>Straightlining</a:t>
            </a:r>
            <a:r>
              <a:rPr kumimoji="0" lang="en-US" sz="4400" b="1" i="0" u="none" strike="noStrike" kern="1200" cap="none" spc="0" normalizeH="0" baseline="0" noProof="0" dirty="0">
                <a:ln>
                  <a:noFill/>
                </a:ln>
                <a:solidFill>
                  <a:srgbClr val="00274C"/>
                </a:solidFill>
                <a:effectLst/>
                <a:uLnTx/>
                <a:uFillTx/>
                <a:latin typeface="+mj-lt"/>
                <a:ea typeface="+mj-ea"/>
                <a:cs typeface="+mj-cs"/>
              </a:rPr>
              <a:t> and Speeding (1)</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420633" y="1129048"/>
            <a:ext cx="9933167" cy="5137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Straightlining</a:t>
            </a:r>
            <a:r>
              <a:rPr lang="en-US" sz="2000" dirty="0"/>
              <a:t> was assessed separately within two sections of the questionnaire: sections J and P.  We calculated the </a:t>
            </a:r>
            <a:r>
              <a:rPr lang="en-US" sz="2000" u="sng" dirty="0"/>
              <a:t>within-section standard deviation (SD) of responses across all items in each section</a:t>
            </a:r>
            <a:r>
              <a:rPr lang="en-US" sz="2000" dirty="0"/>
              <a:t>. This approach provides a scale-agnostic measure of response differentiation and allows consistent assessment across scales that differ in item format (Kim et al., 2019; McCarty &amp; Shrum, 2000). </a:t>
            </a:r>
          </a:p>
          <a:p>
            <a:endParaRPr lang="en-US" sz="1800" b="1" dirty="0"/>
          </a:p>
          <a:p>
            <a:endParaRPr lang="en-US" sz="1800" b="1" dirty="0"/>
          </a:p>
          <a:p>
            <a:endParaRPr lang="en-US" sz="1800" b="1" dirty="0"/>
          </a:p>
          <a:p>
            <a:endParaRPr lang="en-US" sz="1800" b="1" dirty="0"/>
          </a:p>
          <a:p>
            <a:endParaRPr lang="en-US" sz="1800" b="1" dirty="0"/>
          </a:p>
          <a:p>
            <a:endParaRPr lang="en-US" sz="1800" b="1" dirty="0"/>
          </a:p>
          <a:p>
            <a:endParaRPr lang="en-US" sz="1800" b="1" dirty="0"/>
          </a:p>
          <a:p>
            <a:pPr marL="0" indent="0">
              <a:buNone/>
            </a:pPr>
            <a:endParaRPr lang="en-US" sz="2000" b="1" dirty="0"/>
          </a:p>
          <a:p>
            <a:pPr marL="0" indent="0">
              <a:buNone/>
            </a:pPr>
            <a:r>
              <a:rPr lang="en-US" sz="2000" b="1" dirty="0"/>
              <a:t>Overall, the results present minimal evidence of straightlining behavior under both definitions.</a:t>
            </a:r>
          </a:p>
        </p:txBody>
      </p:sp>
      <p:pic>
        <p:nvPicPr>
          <p:cNvPr id="2" name="Picture 1">
            <a:extLst>
              <a:ext uri="{FF2B5EF4-FFF2-40B4-BE49-F238E27FC236}">
                <a16:creationId xmlns:a16="http://schemas.microsoft.com/office/drawing/2014/main" id="{3ECADC7A-0451-87EE-863B-EEE786779A1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8" name="Subtitle 2">
            <a:extLst>
              <a:ext uri="{FF2B5EF4-FFF2-40B4-BE49-F238E27FC236}">
                <a16:creationId xmlns:a16="http://schemas.microsoft.com/office/drawing/2014/main" id="{0CF67281-F6CD-5BEE-3372-7C6206E6861E}"/>
              </a:ext>
            </a:extLst>
          </p:cNvPr>
          <p:cNvSpPr txBox="1">
            <a:spLocks/>
          </p:cNvSpPr>
          <p:nvPr/>
        </p:nvSpPr>
        <p:spPr>
          <a:xfrm>
            <a:off x="1524000" y="2981525"/>
            <a:ext cx="3725333" cy="2371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Straightlining is defined as:</a:t>
            </a:r>
          </a:p>
          <a:p>
            <a:r>
              <a:rPr lang="en-US" sz="1600" dirty="0"/>
              <a:t>“strict” when the within-section SD = 0, indicating identical responses across all items </a:t>
            </a:r>
          </a:p>
          <a:p>
            <a:r>
              <a:rPr lang="en-US" sz="1600" dirty="0"/>
              <a:t>“moderate” when within-section 0 &lt; SD &lt; 0.25, reflecting limited response variation </a:t>
            </a:r>
          </a:p>
          <a:p>
            <a:endParaRPr lang="en-US" sz="1800" b="1" dirty="0"/>
          </a:p>
          <a:p>
            <a:endParaRPr lang="en-US" sz="1800" b="1" dirty="0"/>
          </a:p>
        </p:txBody>
      </p:sp>
      <p:graphicFrame>
        <p:nvGraphicFramePr>
          <p:cNvPr id="3" name="Table 2">
            <a:extLst>
              <a:ext uri="{FF2B5EF4-FFF2-40B4-BE49-F238E27FC236}">
                <a16:creationId xmlns:a16="http://schemas.microsoft.com/office/drawing/2014/main" id="{B4D36F73-2638-FD46-301E-341943315E9E}"/>
              </a:ext>
            </a:extLst>
          </p:cNvPr>
          <p:cNvGraphicFramePr>
            <a:graphicFrameLocks noGrp="1"/>
          </p:cNvGraphicFramePr>
          <p:nvPr>
            <p:extLst>
              <p:ext uri="{D42A27DB-BD31-4B8C-83A1-F6EECF244321}">
                <p14:modId xmlns:p14="http://schemas.microsoft.com/office/powerpoint/2010/main" val="4054630438"/>
              </p:ext>
            </p:extLst>
          </p:nvPr>
        </p:nvGraphicFramePr>
        <p:xfrm>
          <a:off x="5352701" y="2544478"/>
          <a:ext cx="6467417" cy="2808639"/>
        </p:xfrm>
        <a:graphic>
          <a:graphicData uri="http://schemas.openxmlformats.org/drawingml/2006/table">
            <a:tbl>
              <a:tblPr firstRow="1"/>
              <a:tblGrid>
                <a:gridCol w="1498860">
                  <a:extLst>
                    <a:ext uri="{9D8B030D-6E8A-4147-A177-3AD203B41FA5}">
                      <a16:colId xmlns:a16="http://schemas.microsoft.com/office/drawing/2014/main" val="339623049"/>
                    </a:ext>
                  </a:extLst>
                </a:gridCol>
                <a:gridCol w="1224032">
                  <a:extLst>
                    <a:ext uri="{9D8B030D-6E8A-4147-A177-3AD203B41FA5}">
                      <a16:colId xmlns:a16="http://schemas.microsoft.com/office/drawing/2014/main" val="733728152"/>
                    </a:ext>
                  </a:extLst>
                </a:gridCol>
                <a:gridCol w="891727">
                  <a:extLst>
                    <a:ext uri="{9D8B030D-6E8A-4147-A177-3AD203B41FA5}">
                      <a16:colId xmlns:a16="http://schemas.microsoft.com/office/drawing/2014/main" val="2749007929"/>
                    </a:ext>
                  </a:extLst>
                </a:gridCol>
                <a:gridCol w="930783">
                  <a:extLst>
                    <a:ext uri="{9D8B030D-6E8A-4147-A177-3AD203B41FA5}">
                      <a16:colId xmlns:a16="http://schemas.microsoft.com/office/drawing/2014/main" val="4080963103"/>
                    </a:ext>
                  </a:extLst>
                </a:gridCol>
                <a:gridCol w="1030288">
                  <a:extLst>
                    <a:ext uri="{9D8B030D-6E8A-4147-A177-3AD203B41FA5}">
                      <a16:colId xmlns:a16="http://schemas.microsoft.com/office/drawing/2014/main" val="2664034944"/>
                    </a:ext>
                  </a:extLst>
                </a:gridCol>
                <a:gridCol w="891727">
                  <a:extLst>
                    <a:ext uri="{9D8B030D-6E8A-4147-A177-3AD203B41FA5}">
                      <a16:colId xmlns:a16="http://schemas.microsoft.com/office/drawing/2014/main" val="446724186"/>
                    </a:ext>
                  </a:extLst>
                </a:gridCol>
              </a:tblGrid>
              <a:tr h="526954">
                <a:tc>
                  <a:txBody>
                    <a:bodyPr/>
                    <a:lstStyle/>
                    <a:p>
                      <a:pPr marL="0" marR="0" algn="ctr">
                        <a:lnSpc>
                          <a:spcPct val="115000"/>
                        </a:lnSpc>
                        <a:buNone/>
                      </a:pPr>
                      <a:r>
                        <a:rPr lang="es-CO" sz="1400" b="1" dirty="0">
                          <a:solidFill>
                            <a:srgbClr val="000000"/>
                          </a:solidFill>
                          <a:effectLst/>
                          <a:latin typeface="+mn-lt"/>
                          <a:ea typeface="Arial" panose="020B0604020202020204" pitchFamily="34" charset="0"/>
                        </a:rPr>
                        <a:t>Section</a:t>
                      </a:r>
                      <a:endParaRPr lang="es-CO" sz="1400" dirty="0">
                        <a:effectLst/>
                        <a:latin typeface="+mn-lt"/>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err="1">
                          <a:solidFill>
                            <a:srgbClr val="000000"/>
                          </a:solidFill>
                          <a:effectLst/>
                          <a:latin typeface="+mn-lt"/>
                          <a:ea typeface="Arial" panose="020B0604020202020204" pitchFamily="34" charset="0"/>
                        </a:rPr>
                        <a:t>Type</a:t>
                      </a:r>
                      <a:r>
                        <a:rPr lang="es-CO" sz="1400" b="1" dirty="0">
                          <a:solidFill>
                            <a:srgbClr val="000000"/>
                          </a:solidFill>
                          <a:effectLst/>
                          <a:latin typeface="+mn-lt"/>
                          <a:ea typeface="Arial" panose="020B0604020202020204" pitchFamily="34" charset="0"/>
                        </a:rPr>
                        <a:t> </a:t>
                      </a:r>
                      <a:r>
                        <a:rPr lang="es-CO" sz="1400" b="1" dirty="0" err="1">
                          <a:solidFill>
                            <a:srgbClr val="000000"/>
                          </a:solidFill>
                          <a:effectLst/>
                          <a:latin typeface="+mn-lt"/>
                          <a:ea typeface="Arial" panose="020B0604020202020204" pitchFamily="34" charset="0"/>
                        </a:rPr>
                        <a:t>of</a:t>
                      </a:r>
                      <a:endParaRPr lang="es-CO" sz="1400" b="1" dirty="0">
                        <a:solidFill>
                          <a:srgbClr val="000000"/>
                        </a:solidFill>
                        <a:effectLst/>
                        <a:latin typeface="+mn-lt"/>
                        <a:ea typeface="Arial" panose="020B0604020202020204" pitchFamily="34" charset="0"/>
                      </a:endParaRPr>
                    </a:p>
                    <a:p>
                      <a:pPr marL="0" marR="0" algn="ctr">
                        <a:lnSpc>
                          <a:spcPct val="115000"/>
                        </a:lnSpc>
                        <a:buNone/>
                      </a:pPr>
                      <a:r>
                        <a:rPr lang="es-CO" sz="1400" b="1" dirty="0" err="1">
                          <a:solidFill>
                            <a:srgbClr val="000000"/>
                          </a:solidFill>
                          <a:effectLst/>
                          <a:latin typeface="+mn-lt"/>
                          <a:ea typeface="Arial" panose="020B0604020202020204" pitchFamily="34" charset="0"/>
                        </a:rPr>
                        <a:t>Straightlining</a:t>
                      </a:r>
                      <a:r>
                        <a:rPr lang="es-CO" sz="1400" b="1" dirty="0">
                          <a:solidFill>
                            <a:srgbClr val="000000"/>
                          </a:solidFill>
                          <a:effectLst/>
                          <a:latin typeface="+mn-lt"/>
                          <a:ea typeface="Arial" panose="020B0604020202020204" pitchFamily="34" charset="0"/>
                        </a:rPr>
                        <a:t> </a:t>
                      </a:r>
                      <a:endParaRPr lang="es-CO" sz="1400" dirty="0">
                        <a:effectLst/>
                        <a:latin typeface="+mn-lt"/>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a:solidFill>
                            <a:srgbClr val="000000"/>
                          </a:solidFill>
                          <a:effectLst/>
                          <a:latin typeface="+mn-lt"/>
                          <a:ea typeface="Arial" panose="020B0604020202020204" pitchFamily="34" charset="0"/>
                        </a:rPr>
                        <a:t>Mode:</a:t>
                      </a:r>
                    </a:p>
                    <a:p>
                      <a:pPr marL="0" marR="0" algn="ctr">
                        <a:lnSpc>
                          <a:spcPct val="115000"/>
                        </a:lnSpc>
                        <a:buNone/>
                      </a:pPr>
                      <a:r>
                        <a:rPr lang="es-CO" sz="1400" b="1" dirty="0" err="1">
                          <a:solidFill>
                            <a:srgbClr val="000000"/>
                          </a:solidFill>
                          <a:effectLst/>
                          <a:latin typeface="+mn-lt"/>
                          <a:ea typeface="Arial" panose="020B0604020202020204" pitchFamily="34" charset="0"/>
                        </a:rPr>
                        <a:t>Face-to-Face</a:t>
                      </a:r>
                      <a:endParaRPr lang="es-CO" sz="1400" dirty="0">
                        <a:effectLst/>
                        <a:latin typeface="+mn-lt"/>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a:solidFill>
                            <a:srgbClr val="000000"/>
                          </a:solidFill>
                          <a:effectLst/>
                          <a:latin typeface="+mn-lt"/>
                          <a:ea typeface="Arial" panose="020B0604020202020204" pitchFamily="34" charset="0"/>
                        </a:rPr>
                        <a:t>Mode: </a:t>
                      </a:r>
                    </a:p>
                    <a:p>
                      <a:pPr marL="0" marR="0" algn="ctr">
                        <a:lnSpc>
                          <a:spcPct val="115000"/>
                        </a:lnSpc>
                        <a:buNone/>
                      </a:pPr>
                      <a:r>
                        <a:rPr lang="es-CO" sz="1400" b="1" dirty="0" err="1">
                          <a:solidFill>
                            <a:srgbClr val="000000"/>
                          </a:solidFill>
                          <a:effectLst/>
                          <a:latin typeface="+mn-lt"/>
                          <a:ea typeface="Arial" panose="020B0604020202020204" pitchFamily="34" charset="0"/>
                        </a:rPr>
                        <a:t>Telephone</a:t>
                      </a:r>
                      <a:endParaRPr lang="es-CO" sz="1400" dirty="0">
                        <a:effectLst/>
                        <a:latin typeface="+mn-lt"/>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a:solidFill>
                            <a:srgbClr val="000000"/>
                          </a:solidFill>
                          <a:effectLst/>
                          <a:latin typeface="+mn-lt"/>
                          <a:ea typeface="Arial" panose="020B0604020202020204" pitchFamily="34" charset="0"/>
                        </a:rPr>
                        <a:t>Mode:</a:t>
                      </a:r>
                    </a:p>
                    <a:p>
                      <a:pPr marL="0" marR="0" algn="ctr">
                        <a:lnSpc>
                          <a:spcPct val="115000"/>
                        </a:lnSpc>
                        <a:buNone/>
                      </a:pPr>
                      <a:r>
                        <a:rPr lang="es-CO" sz="1400" b="1" dirty="0">
                          <a:solidFill>
                            <a:srgbClr val="000000"/>
                          </a:solidFill>
                          <a:effectLst/>
                          <a:latin typeface="+mn-lt"/>
                          <a:ea typeface="Arial" panose="020B0604020202020204" pitchFamily="34" charset="0"/>
                        </a:rPr>
                        <a:t>Web</a:t>
                      </a:r>
                      <a:endParaRPr lang="es-CO" sz="1400" dirty="0">
                        <a:effectLst/>
                        <a:latin typeface="+mn-lt"/>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a:solidFill>
                            <a:srgbClr val="000000"/>
                          </a:solidFill>
                          <a:effectLst/>
                          <a:latin typeface="+mn-lt"/>
                          <a:ea typeface="Arial" panose="020B0604020202020204" pitchFamily="34" charset="0"/>
                        </a:rPr>
                        <a:t>Total</a:t>
                      </a:r>
                      <a:endParaRPr lang="es-CO" sz="1400" dirty="0">
                        <a:effectLst/>
                        <a:latin typeface="+mn-lt"/>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67107606"/>
                  </a:ext>
                </a:extLst>
              </a:tr>
              <a:tr h="515403">
                <a:tc rowSpan="2">
                  <a:txBody>
                    <a:bodyPr/>
                    <a:lstStyle/>
                    <a:p>
                      <a:pPr marL="0" marR="0" algn="l">
                        <a:lnSpc>
                          <a:spcPct val="115000"/>
                        </a:lnSpc>
                        <a:buNone/>
                      </a:pPr>
                      <a:r>
                        <a:rPr lang="es-CO" sz="1400" dirty="0">
                          <a:effectLst/>
                          <a:latin typeface="+mn-lt"/>
                          <a:ea typeface="Arial" panose="020B0604020202020204" pitchFamily="34" charset="0"/>
                        </a:rPr>
                        <a:t>J</a:t>
                      </a:r>
                    </a:p>
                    <a:p>
                      <a:pPr marL="0" marR="0" algn="l">
                        <a:lnSpc>
                          <a:spcPct val="115000"/>
                        </a:lnSpc>
                        <a:buNone/>
                      </a:pPr>
                      <a:r>
                        <a:rPr lang="es-CO" sz="1400" dirty="0">
                          <a:effectLst/>
                          <a:latin typeface="+mn-lt"/>
                          <a:ea typeface="Arial" panose="020B0604020202020204" pitchFamily="34" charset="0"/>
                        </a:rPr>
                        <a:t>(</a:t>
                      </a:r>
                      <a:r>
                        <a:rPr lang="es-CO" sz="1400" dirty="0" err="1">
                          <a:effectLst/>
                          <a:latin typeface="+mn-lt"/>
                          <a:ea typeface="Arial" panose="020B0604020202020204" pitchFamily="34" charset="0"/>
                        </a:rPr>
                        <a:t>Employment</a:t>
                      </a:r>
                      <a:r>
                        <a:rPr lang="es-CO" sz="1400" dirty="0">
                          <a:effectLst/>
                          <a:latin typeface="+mn-lt"/>
                          <a:ea typeface="Arial" panose="020B0604020202020204" pitchFamily="34" charset="0"/>
                        </a:rPr>
                        <a:t>, 14 Likert-</a:t>
                      </a:r>
                      <a:r>
                        <a:rPr lang="es-CO" sz="1400" dirty="0" err="1">
                          <a:effectLst/>
                          <a:latin typeface="+mn-lt"/>
                          <a:ea typeface="Arial" panose="020B0604020202020204" pitchFamily="34" charset="0"/>
                        </a:rPr>
                        <a:t>type</a:t>
                      </a:r>
                      <a:r>
                        <a:rPr lang="es-CO" sz="1400" dirty="0">
                          <a:effectLst/>
                          <a:latin typeface="+mn-lt"/>
                          <a:ea typeface="Arial" panose="020B0604020202020204" pitchFamily="34" charset="0"/>
                        </a:rPr>
                        <a:t> ítems)</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err="1">
                          <a:effectLst/>
                          <a:latin typeface="+mn-lt"/>
                          <a:ea typeface="Arial" panose="020B0604020202020204" pitchFamily="34" charset="0"/>
                        </a:rPr>
                        <a:t>Strict</a:t>
                      </a:r>
                      <a:endParaRPr lang="es-CO" sz="1400" dirty="0">
                        <a:effectLst/>
                        <a:latin typeface="+mn-lt"/>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0.1%</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0.0%</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0.4%</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0.11%</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397512"/>
                  </a:ext>
                </a:extLst>
              </a:tr>
              <a:tr h="0">
                <a:tc vMerge="1">
                  <a:txBody>
                    <a:bodyPr/>
                    <a:lstStyle/>
                    <a:p>
                      <a:endParaRPr lang="es-CO"/>
                    </a:p>
                  </a:txBody>
                  <a:tcPr/>
                </a:tc>
                <a:tc>
                  <a:txBody>
                    <a:bodyPr/>
                    <a:lstStyle/>
                    <a:p>
                      <a:pPr marL="0" marR="0" algn="ctr">
                        <a:lnSpc>
                          <a:spcPct val="115000"/>
                        </a:lnSpc>
                        <a:buNone/>
                      </a:pPr>
                      <a:r>
                        <a:rPr lang="es-CO" sz="1400">
                          <a:effectLst/>
                          <a:latin typeface="+mn-lt"/>
                          <a:ea typeface="Arial" panose="020B0604020202020204" pitchFamily="34" charset="0"/>
                        </a:rPr>
                        <a:t>Moderate</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0.8%</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0.6%</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0.6%</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0.6%</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5587394"/>
                  </a:ext>
                </a:extLst>
              </a:tr>
              <a:tr h="0">
                <a:tc rowSpan="2">
                  <a:txBody>
                    <a:bodyPr/>
                    <a:lstStyle/>
                    <a:p>
                      <a:pPr marL="0" marR="0" algn="l">
                        <a:lnSpc>
                          <a:spcPct val="115000"/>
                        </a:lnSpc>
                        <a:buNone/>
                      </a:pPr>
                      <a:r>
                        <a:rPr lang="es-CO" sz="1400" dirty="0">
                          <a:effectLst/>
                          <a:latin typeface="+mn-lt"/>
                          <a:ea typeface="Arial" panose="020B0604020202020204" pitchFamily="34" charset="0"/>
                        </a:rPr>
                        <a:t>P</a:t>
                      </a:r>
                    </a:p>
                    <a:p>
                      <a:pPr marL="0" marR="0" algn="l">
                        <a:lnSpc>
                          <a:spcPct val="115000"/>
                        </a:lnSpc>
                        <a:buNone/>
                      </a:pPr>
                      <a:r>
                        <a:rPr lang="es-CO" sz="1400" dirty="0">
                          <a:effectLst/>
                          <a:latin typeface="+mn-lt"/>
                          <a:ea typeface="Arial" panose="020B0604020202020204" pitchFamily="34" charset="0"/>
                        </a:rPr>
                        <a:t>(</a:t>
                      </a:r>
                      <a:r>
                        <a:rPr lang="es-CO" sz="1400" dirty="0" err="1">
                          <a:effectLst/>
                          <a:latin typeface="+mn-lt"/>
                          <a:ea typeface="Arial" panose="020B0604020202020204" pitchFamily="34" charset="0"/>
                        </a:rPr>
                        <a:t>Expectations</a:t>
                      </a:r>
                      <a:r>
                        <a:rPr lang="es-CO" sz="1400" dirty="0">
                          <a:effectLst/>
                          <a:latin typeface="+mn-lt"/>
                          <a:ea typeface="Arial" panose="020B0604020202020204" pitchFamily="34" charset="0"/>
                        </a:rPr>
                        <a:t>, 14 </a:t>
                      </a:r>
                      <a:r>
                        <a:rPr lang="es-CO" sz="1400" dirty="0" err="1">
                          <a:effectLst/>
                          <a:latin typeface="+mn-lt"/>
                          <a:ea typeface="Arial" panose="020B0604020202020204" pitchFamily="34" charset="0"/>
                        </a:rPr>
                        <a:t>items</a:t>
                      </a:r>
                      <a:r>
                        <a:rPr lang="es-CO" sz="1400" dirty="0">
                          <a:effectLst/>
                          <a:latin typeface="+mn-lt"/>
                          <a:ea typeface="Arial" panose="020B0604020202020204" pitchFamily="34" charset="0"/>
                        </a:rPr>
                        <a:t>, 0-100 </a:t>
                      </a:r>
                      <a:r>
                        <a:rPr lang="es-CO" sz="1400" dirty="0" err="1">
                          <a:effectLst/>
                          <a:latin typeface="+mn-lt"/>
                          <a:ea typeface="Arial" panose="020B0604020202020204" pitchFamily="34" charset="0"/>
                        </a:rPr>
                        <a:t>scale</a:t>
                      </a:r>
                      <a:r>
                        <a:rPr lang="es-CO" sz="1400" dirty="0">
                          <a:effectLst/>
                          <a:latin typeface="+mn-lt"/>
                          <a:ea typeface="Arial" panose="020B0604020202020204" pitchFamily="34" charset="0"/>
                        </a:rPr>
                        <a:t>)</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err="1">
                          <a:effectLst/>
                          <a:latin typeface="+mn-lt"/>
                          <a:ea typeface="Arial" panose="020B0604020202020204" pitchFamily="34" charset="0"/>
                        </a:rPr>
                        <a:t>Strict</a:t>
                      </a:r>
                      <a:endParaRPr lang="es-CO" sz="1400" dirty="0">
                        <a:effectLst/>
                        <a:latin typeface="+mn-lt"/>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6.0%</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4.5%</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3.2%</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5.0%</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5475369"/>
                  </a:ext>
                </a:extLst>
              </a:tr>
              <a:tr h="728658">
                <a:tc vMerge="1">
                  <a:txBody>
                    <a:bodyPr/>
                    <a:lstStyle/>
                    <a:p>
                      <a:endParaRPr lang="es-CO"/>
                    </a:p>
                  </a:txBody>
                  <a:tcPr/>
                </a:tc>
                <a:tc>
                  <a:txBody>
                    <a:bodyPr/>
                    <a:lstStyle/>
                    <a:p>
                      <a:pPr marL="0" marR="0" algn="ctr">
                        <a:lnSpc>
                          <a:spcPct val="115000"/>
                        </a:lnSpc>
                        <a:buNone/>
                      </a:pPr>
                      <a:r>
                        <a:rPr lang="es-CO" sz="1400" dirty="0" err="1">
                          <a:effectLst/>
                          <a:latin typeface="+mn-lt"/>
                          <a:ea typeface="Arial" panose="020B0604020202020204" pitchFamily="34" charset="0"/>
                        </a:rPr>
                        <a:t>Moderate</a:t>
                      </a:r>
                      <a:endParaRPr lang="es-CO" sz="1400" dirty="0">
                        <a:effectLst/>
                        <a:latin typeface="+mn-lt"/>
                        <a:ea typeface="Arial" panose="020B0604020202020204" pitchFamily="34"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8.5%</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mn-lt"/>
                          <a:ea typeface="Arial" panose="020B0604020202020204" pitchFamily="34" charset="0"/>
                        </a:rPr>
                        <a:t>7.5%</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5.3%</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mn-lt"/>
                          <a:ea typeface="Arial" panose="020B0604020202020204" pitchFamily="34" charset="0"/>
                        </a:rPr>
                        <a:t>7.6%</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0657396"/>
                  </a:ext>
                </a:extLst>
              </a:tr>
            </a:tbl>
          </a:graphicData>
        </a:graphic>
      </p:graphicFrame>
      <p:sp>
        <p:nvSpPr>
          <p:cNvPr id="7" name="Slide Number Placeholder 6">
            <a:extLst>
              <a:ext uri="{FF2B5EF4-FFF2-40B4-BE49-F238E27FC236}">
                <a16:creationId xmlns:a16="http://schemas.microsoft.com/office/drawing/2014/main" id="{25AC529E-29A9-9AA8-2132-34BE08F931A7}"/>
              </a:ext>
            </a:extLst>
          </p:cNvPr>
          <p:cNvSpPr>
            <a:spLocks noGrp="1"/>
          </p:cNvSpPr>
          <p:nvPr>
            <p:ph type="sldNum" sz="quarter" idx="12"/>
          </p:nvPr>
        </p:nvSpPr>
        <p:spPr/>
        <p:txBody>
          <a:bodyPr/>
          <a:lstStyle/>
          <a:p>
            <a:fld id="{8E8ED22B-7BB9-4E67-AA73-D679401F9E6D}" type="slidenum">
              <a:rPr lang="en-US" smtClean="0"/>
              <a:t>24</a:t>
            </a:fld>
            <a:endParaRPr lang="en-US"/>
          </a:p>
        </p:txBody>
      </p:sp>
    </p:spTree>
    <p:extLst>
      <p:ext uri="{BB962C8B-B14F-4D97-AF65-F5344CB8AC3E}">
        <p14:creationId xmlns:p14="http://schemas.microsoft.com/office/powerpoint/2010/main" val="41966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524C9-0FFB-0C37-333D-00E2AAFF33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2D2C67B1-E85E-28EB-FC74-2C6F32418B5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13. </a:t>
            </a:r>
            <a:r>
              <a:rPr kumimoji="0" lang="en-US" sz="4400" b="1" i="0" u="none" strike="noStrike" kern="1200" cap="none" spc="0" normalizeH="0" baseline="0" noProof="0" dirty="0" err="1">
                <a:ln>
                  <a:noFill/>
                </a:ln>
                <a:solidFill>
                  <a:srgbClr val="00274C"/>
                </a:solidFill>
                <a:effectLst/>
                <a:uLnTx/>
                <a:uFillTx/>
                <a:latin typeface="+mj-lt"/>
                <a:ea typeface="+mj-ea"/>
                <a:cs typeface="+mj-cs"/>
              </a:rPr>
              <a:t>Straightlining</a:t>
            </a:r>
            <a:r>
              <a:rPr kumimoji="0" lang="en-US" sz="4400" b="1" i="0" u="none" strike="noStrike" kern="1200" cap="none" spc="0" normalizeH="0" baseline="0" noProof="0" dirty="0">
                <a:ln>
                  <a:noFill/>
                </a:ln>
                <a:solidFill>
                  <a:srgbClr val="00274C"/>
                </a:solidFill>
                <a:effectLst/>
                <a:uLnTx/>
                <a:uFillTx/>
                <a:latin typeface="+mj-lt"/>
                <a:ea typeface="+mj-ea"/>
                <a:cs typeface="+mj-cs"/>
              </a:rPr>
              <a:t> and Speeding (2)</a:t>
            </a:r>
          </a:p>
        </p:txBody>
      </p:sp>
      <p:sp>
        <p:nvSpPr>
          <p:cNvPr id="5" name="Subtitle 2">
            <a:extLst>
              <a:ext uri="{FF2B5EF4-FFF2-40B4-BE49-F238E27FC236}">
                <a16:creationId xmlns:a16="http://schemas.microsoft.com/office/drawing/2014/main" id="{38C746F7-9B5B-90BF-C715-A5EA0D9BFA68}"/>
              </a:ext>
            </a:extLst>
          </p:cNvPr>
          <p:cNvSpPr txBox="1">
            <a:spLocks/>
          </p:cNvSpPr>
          <p:nvPr/>
        </p:nvSpPr>
        <p:spPr>
          <a:xfrm>
            <a:off x="1524000" y="1128563"/>
            <a:ext cx="98298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Speeding: </a:t>
            </a:r>
            <a:r>
              <a:rPr lang="en-US" sz="2400" dirty="0"/>
              <a:t>Calculate an indicator of </a:t>
            </a:r>
            <a:r>
              <a:rPr lang="en-US" sz="2400" b="1" dirty="0"/>
              <a:t>unusually fast section completion.</a:t>
            </a:r>
            <a:r>
              <a:rPr lang="en-US" sz="2400" dirty="0"/>
              <a:t> </a:t>
            </a:r>
          </a:p>
          <a:p>
            <a:r>
              <a:rPr lang="en-US" sz="2400" dirty="0"/>
              <a:t>Include IWs completed either face-to-face or by telephone with timing information (n = 11,655)</a:t>
            </a:r>
          </a:p>
          <a:p>
            <a:r>
              <a:rPr lang="en-US" sz="2400" dirty="0"/>
              <a:t>Use section-level response times from the first </a:t>
            </a:r>
            <a:r>
              <a:rPr lang="en-US" sz="2400" b="1" dirty="0"/>
              <a:t>five</a:t>
            </a:r>
            <a:r>
              <a:rPr lang="en-US" sz="2400" dirty="0"/>
              <a:t> sections (asked of all Rs)</a:t>
            </a:r>
          </a:p>
          <a:p>
            <a:r>
              <a:rPr lang="en-US" sz="2400" dirty="0"/>
              <a:t>Using method proposed by </a:t>
            </a:r>
            <a:r>
              <a:rPr lang="en-US" sz="2400" dirty="0" err="1"/>
              <a:t>Leiner</a:t>
            </a:r>
            <a:r>
              <a:rPr lang="en-US" sz="2400" dirty="0"/>
              <a:t> (2019)</a:t>
            </a:r>
          </a:p>
          <a:p>
            <a:pPr lvl="1"/>
            <a:r>
              <a:rPr lang="en-US" sz="2000" dirty="0"/>
              <a:t>For each section </a:t>
            </a:r>
          </a:p>
          <a:p>
            <a:pPr lvl="2"/>
            <a:r>
              <a:rPr lang="en-US" sz="1600" dirty="0"/>
              <a:t>Calculate a speed factor as the ratio </a:t>
            </a:r>
            <a:r>
              <a:rPr lang="en-US" sz="1600" b="1" dirty="0"/>
              <a:t>(median section completion time) : (R’s completion time) </a:t>
            </a:r>
          </a:p>
          <a:p>
            <a:pPr lvl="2"/>
            <a:r>
              <a:rPr lang="en-US" sz="1600" dirty="0"/>
              <a:t>Cap the speed factor at three</a:t>
            </a:r>
          </a:p>
          <a:p>
            <a:pPr lvl="1"/>
            <a:r>
              <a:rPr lang="en-US" sz="2000" dirty="0"/>
              <a:t>Averaged the capped speed factors across the five sections </a:t>
            </a:r>
          </a:p>
          <a:p>
            <a:pPr lvl="1"/>
            <a:r>
              <a:rPr lang="en-US" sz="2000" dirty="0"/>
              <a:t>A higher speed factor indicates faster-than-typical completion relative to other respondents. </a:t>
            </a:r>
          </a:p>
          <a:p>
            <a:r>
              <a:rPr lang="en-US" sz="2400" dirty="0"/>
              <a:t>Classify respondents based on average speed factor: </a:t>
            </a:r>
          </a:p>
          <a:p>
            <a:pPr lvl="1"/>
            <a:r>
              <a:rPr lang="en-US" sz="2000" dirty="0"/>
              <a:t>slower than typical, slightly faster than typical, moderately faster than typical, and very fast</a:t>
            </a:r>
          </a:p>
        </p:txBody>
      </p:sp>
      <p:sp>
        <p:nvSpPr>
          <p:cNvPr id="2" name="Slide Number Placeholder 1">
            <a:extLst>
              <a:ext uri="{FF2B5EF4-FFF2-40B4-BE49-F238E27FC236}">
                <a16:creationId xmlns:a16="http://schemas.microsoft.com/office/drawing/2014/main" id="{14D4C65D-77D3-0936-9F48-C6C3DE7D405B}"/>
              </a:ext>
            </a:extLst>
          </p:cNvPr>
          <p:cNvSpPr>
            <a:spLocks noGrp="1"/>
          </p:cNvSpPr>
          <p:nvPr>
            <p:ph type="sldNum" sz="quarter" idx="12"/>
          </p:nvPr>
        </p:nvSpPr>
        <p:spPr/>
        <p:txBody>
          <a:bodyPr/>
          <a:lstStyle/>
          <a:p>
            <a:fld id="{8E8ED22B-7BB9-4E67-AA73-D679401F9E6D}" type="slidenum">
              <a:rPr lang="en-US" smtClean="0"/>
              <a:t>25</a:t>
            </a:fld>
            <a:endParaRPr lang="en-US"/>
          </a:p>
        </p:txBody>
      </p:sp>
    </p:spTree>
    <p:extLst>
      <p:ext uri="{BB962C8B-B14F-4D97-AF65-F5344CB8AC3E}">
        <p14:creationId xmlns:p14="http://schemas.microsoft.com/office/powerpoint/2010/main" val="89866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13. </a:t>
            </a:r>
            <a:r>
              <a:rPr kumimoji="0" lang="en-US" sz="4400" b="1" i="0" u="none" strike="noStrike" kern="1200" cap="none" spc="0" normalizeH="0" baseline="0" noProof="0" dirty="0" err="1">
                <a:ln>
                  <a:noFill/>
                </a:ln>
                <a:solidFill>
                  <a:srgbClr val="00274C"/>
                </a:solidFill>
                <a:effectLst/>
                <a:uLnTx/>
                <a:uFillTx/>
                <a:latin typeface="+mj-lt"/>
                <a:ea typeface="+mj-ea"/>
                <a:cs typeface="+mj-cs"/>
              </a:rPr>
              <a:t>Straightlining</a:t>
            </a:r>
            <a:r>
              <a:rPr kumimoji="0" lang="en-US" sz="4400" b="1" i="0" u="none" strike="noStrike" kern="1200" cap="none" spc="0" normalizeH="0" baseline="0" noProof="0" dirty="0">
                <a:ln>
                  <a:noFill/>
                </a:ln>
                <a:solidFill>
                  <a:srgbClr val="00274C"/>
                </a:solidFill>
                <a:effectLst/>
                <a:uLnTx/>
                <a:uFillTx/>
                <a:latin typeface="+mj-lt"/>
                <a:ea typeface="+mj-ea"/>
                <a:cs typeface="+mj-cs"/>
              </a:rPr>
              <a:t> and Speeding (3)</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Only 0.2% of responders had an average speed factor of 2 or higher. </a:t>
            </a:r>
          </a:p>
          <a:p>
            <a:pPr lvl="1"/>
            <a:r>
              <a:rPr lang="en-US" sz="2000" dirty="0"/>
              <a:t>Differences by interview mode were modest. </a:t>
            </a:r>
          </a:p>
          <a:p>
            <a:pPr lvl="1"/>
            <a:r>
              <a:rPr lang="en-US" sz="2000" dirty="0"/>
              <a:t>In both modes, extremely rapid completion was uncommon, indicating that unusually fast responding was not strongly associated with interview mode.</a:t>
            </a:r>
          </a:p>
        </p:txBody>
      </p:sp>
      <p:pic>
        <p:nvPicPr>
          <p:cNvPr id="6" name="Picture 5">
            <a:extLst>
              <a:ext uri="{FF2B5EF4-FFF2-40B4-BE49-F238E27FC236}">
                <a16:creationId xmlns:a16="http://schemas.microsoft.com/office/drawing/2014/main" id="{0225A8E9-AC17-FF53-FFA3-E13E801BDB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graphicFrame>
        <p:nvGraphicFramePr>
          <p:cNvPr id="8" name="Table 7">
            <a:extLst>
              <a:ext uri="{FF2B5EF4-FFF2-40B4-BE49-F238E27FC236}">
                <a16:creationId xmlns:a16="http://schemas.microsoft.com/office/drawing/2014/main" id="{47C6F4D7-55B6-A709-624B-4957F32F1E0F}"/>
              </a:ext>
            </a:extLst>
          </p:cNvPr>
          <p:cNvGraphicFramePr>
            <a:graphicFrameLocks noGrp="1"/>
          </p:cNvGraphicFramePr>
          <p:nvPr>
            <p:extLst>
              <p:ext uri="{D42A27DB-BD31-4B8C-83A1-F6EECF244321}">
                <p14:modId xmlns:p14="http://schemas.microsoft.com/office/powerpoint/2010/main" val="917287413"/>
              </p:ext>
            </p:extLst>
          </p:nvPr>
        </p:nvGraphicFramePr>
        <p:xfrm>
          <a:off x="2208874" y="3294171"/>
          <a:ext cx="7774251" cy="2051421"/>
        </p:xfrm>
        <a:graphic>
          <a:graphicData uri="http://schemas.openxmlformats.org/drawingml/2006/table">
            <a:tbl>
              <a:tblPr firstRow="1"/>
              <a:tblGrid>
                <a:gridCol w="2183854">
                  <a:extLst>
                    <a:ext uri="{9D8B030D-6E8A-4147-A177-3AD203B41FA5}">
                      <a16:colId xmlns:a16="http://schemas.microsoft.com/office/drawing/2014/main" val="3081572114"/>
                    </a:ext>
                  </a:extLst>
                </a:gridCol>
                <a:gridCol w="1997191">
                  <a:extLst>
                    <a:ext uri="{9D8B030D-6E8A-4147-A177-3AD203B41FA5}">
                      <a16:colId xmlns:a16="http://schemas.microsoft.com/office/drawing/2014/main" val="3989196759"/>
                    </a:ext>
                  </a:extLst>
                </a:gridCol>
                <a:gridCol w="1468192">
                  <a:extLst>
                    <a:ext uri="{9D8B030D-6E8A-4147-A177-3AD203B41FA5}">
                      <a16:colId xmlns:a16="http://schemas.microsoft.com/office/drawing/2014/main" val="3980421695"/>
                    </a:ext>
                  </a:extLst>
                </a:gridCol>
                <a:gridCol w="1223492">
                  <a:extLst>
                    <a:ext uri="{9D8B030D-6E8A-4147-A177-3AD203B41FA5}">
                      <a16:colId xmlns:a16="http://schemas.microsoft.com/office/drawing/2014/main" val="3100522857"/>
                    </a:ext>
                  </a:extLst>
                </a:gridCol>
                <a:gridCol w="901522">
                  <a:extLst>
                    <a:ext uri="{9D8B030D-6E8A-4147-A177-3AD203B41FA5}">
                      <a16:colId xmlns:a16="http://schemas.microsoft.com/office/drawing/2014/main" val="3613607109"/>
                    </a:ext>
                  </a:extLst>
                </a:gridCol>
              </a:tblGrid>
              <a:tr h="273685">
                <a:tc>
                  <a:txBody>
                    <a:bodyPr/>
                    <a:lstStyle/>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Classification</a:t>
                      </a:r>
                      <a:r>
                        <a:rPr lang="es-CO" sz="1400" dirty="0">
                          <a:effectLst/>
                          <a:latin typeface="Arial" panose="020B0604020202020204" pitchFamily="34" charset="0"/>
                          <a:ea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Criterion</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Mode: </a:t>
                      </a:r>
                    </a:p>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Face-to-face</a:t>
                      </a:r>
                      <a:endParaRPr lang="es-CO" sz="1400" dirty="0">
                        <a:effectLst/>
                        <a:latin typeface="Arial" panose="020B0604020202020204" pitchFamily="34" charset="0"/>
                        <a:ea typeface="Arial" panose="020B0604020202020204" pitchFamily="34" charset="0"/>
                      </a:endParaRPr>
                    </a:p>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(n=5595)</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Mode: </a:t>
                      </a:r>
                    </a:p>
                    <a:p>
                      <a:pPr marL="0" marR="0" algn="ctr">
                        <a:lnSpc>
                          <a:spcPct val="115000"/>
                        </a:lnSpc>
                        <a:buNone/>
                      </a:pPr>
                      <a:r>
                        <a:rPr lang="es-CO" sz="1400" b="1" dirty="0" err="1">
                          <a:solidFill>
                            <a:srgbClr val="000000"/>
                          </a:solidFill>
                          <a:effectLst/>
                          <a:latin typeface="Arial" panose="020B0604020202020204" pitchFamily="34" charset="0"/>
                          <a:ea typeface="Arial" panose="020B0604020202020204" pitchFamily="34" charset="0"/>
                        </a:rPr>
                        <a:t>Telephone</a:t>
                      </a:r>
                      <a:endParaRPr lang="es-CO" sz="1400" dirty="0">
                        <a:effectLst/>
                        <a:latin typeface="Arial" panose="020B0604020202020204" pitchFamily="34" charset="0"/>
                        <a:ea typeface="Arial" panose="020B0604020202020204" pitchFamily="34" charset="0"/>
                      </a:endParaRPr>
                    </a:p>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(n=5402)</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Total</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474543057"/>
                  </a:ext>
                </a:extLst>
              </a:tr>
              <a:tr h="370305">
                <a:tc>
                  <a:txBody>
                    <a:bodyPr/>
                    <a:lstStyle/>
                    <a:p>
                      <a:pPr marL="0" marR="0" algn="ctr">
                        <a:lnSpc>
                          <a:spcPct val="115000"/>
                        </a:lnSpc>
                        <a:buNone/>
                      </a:pPr>
                      <a:r>
                        <a:rPr lang="es-CO" sz="1400" dirty="0" err="1">
                          <a:effectLst/>
                          <a:latin typeface="Arial" panose="020B0604020202020204" pitchFamily="34" charset="0"/>
                          <a:ea typeface="Arial" panose="020B0604020202020204" pitchFamily="34" charset="0"/>
                        </a:rPr>
                        <a:t>Slower</a:t>
                      </a:r>
                      <a:r>
                        <a:rPr lang="es-CO" sz="1400" dirty="0">
                          <a:effectLst/>
                          <a:latin typeface="Arial" panose="020B0604020202020204" pitchFamily="34" charset="0"/>
                          <a:ea typeface="Arial" panose="020B0604020202020204" pitchFamily="34" charset="0"/>
                        </a:rPr>
                        <a:t> </a:t>
                      </a:r>
                      <a:r>
                        <a:rPr lang="es-CO" sz="1400" dirty="0" err="1">
                          <a:effectLst/>
                          <a:latin typeface="Arial" panose="020B0604020202020204" pitchFamily="34" charset="0"/>
                          <a:ea typeface="Arial" panose="020B0604020202020204" pitchFamily="34" charset="0"/>
                        </a:rPr>
                        <a:t>than</a:t>
                      </a:r>
                      <a:r>
                        <a:rPr lang="es-CO" sz="1400" dirty="0">
                          <a:effectLst/>
                          <a:latin typeface="Arial" panose="020B0604020202020204" pitchFamily="34" charset="0"/>
                          <a:ea typeface="Arial" panose="020B0604020202020204" pitchFamily="34" charset="0"/>
                        </a:rPr>
                        <a:t> </a:t>
                      </a:r>
                      <a:r>
                        <a:rPr lang="es-CO" sz="1400" dirty="0" err="1">
                          <a:effectLst/>
                          <a:latin typeface="Arial" panose="020B0604020202020204" pitchFamily="34" charset="0"/>
                          <a:ea typeface="Arial" panose="020B0604020202020204" pitchFamily="34" charset="0"/>
                        </a:rPr>
                        <a:t>typical</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Unicode MS"/>
                        </a:rPr>
                        <a:t>0≤speed factor≤1</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098508"/>
                  </a:ext>
                </a:extLst>
              </a:tr>
              <a:tr h="309093">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Slightly faster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Unicode MS"/>
                        </a:rPr>
                        <a:t>1&lt;</a:t>
                      </a:r>
                      <a:r>
                        <a:rPr lang="es-CO" sz="1400" dirty="0" err="1">
                          <a:effectLst/>
                          <a:latin typeface="Arial" panose="020B0604020202020204" pitchFamily="34" charset="0"/>
                          <a:ea typeface="Arial Unicode MS"/>
                        </a:rPr>
                        <a:t>speed</a:t>
                      </a:r>
                      <a:r>
                        <a:rPr lang="es-CO" sz="1400" dirty="0">
                          <a:effectLst/>
                          <a:latin typeface="Arial" panose="020B0604020202020204" pitchFamily="34" charset="0"/>
                          <a:ea typeface="Arial Unicode MS"/>
                        </a:rPr>
                        <a:t> factor≤1.5</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586349"/>
                  </a:ext>
                </a:extLst>
              </a:tr>
              <a:tr h="347729">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Moderately faster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Unicode MS"/>
                        </a:rPr>
                        <a:t>1.5&lt;</a:t>
                      </a:r>
                      <a:r>
                        <a:rPr lang="es-CO" sz="1400" dirty="0" err="1">
                          <a:effectLst/>
                          <a:latin typeface="Arial" panose="020B0604020202020204" pitchFamily="34" charset="0"/>
                          <a:ea typeface="Arial Unicode MS"/>
                        </a:rPr>
                        <a:t>speed</a:t>
                      </a:r>
                      <a:r>
                        <a:rPr lang="es-CO" sz="1400" dirty="0">
                          <a:effectLst/>
                          <a:latin typeface="Arial" panose="020B0604020202020204" pitchFamily="34" charset="0"/>
                          <a:ea typeface="Arial Unicode MS"/>
                        </a:rPr>
                        <a:t> factor≤2</a:t>
                      </a:r>
                      <a:endParaRPr lang="es-CO" sz="14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9910875"/>
                  </a:ext>
                </a:extLst>
              </a:tr>
              <a:tr h="309093">
                <a:tc>
                  <a:txBody>
                    <a:bodyPr/>
                    <a:lstStyle/>
                    <a:p>
                      <a:pPr marL="0" marR="0" algn="ctr">
                        <a:lnSpc>
                          <a:spcPct val="115000"/>
                        </a:lnSpc>
                        <a:buNone/>
                      </a:pPr>
                      <a:r>
                        <a:rPr lang="es-CO" sz="1400">
                          <a:effectLst/>
                          <a:latin typeface="Arial" panose="020B0604020202020204" pitchFamily="34" charset="0"/>
                          <a:ea typeface="Arial" panose="020B0604020202020204" pitchFamily="34" charset="0"/>
                        </a:rPr>
                        <a:t>Very fast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a:effectLst/>
                          <a:latin typeface="Arial" panose="020B0604020202020204" pitchFamily="34" charset="0"/>
                          <a:ea typeface="Arial Unicode MS"/>
                        </a:rPr>
                        <a:t>2&lt;speed factor≤3</a:t>
                      </a:r>
                      <a:endParaRPr lang="es-CO" sz="14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0569348"/>
                  </a:ext>
                </a:extLst>
              </a:tr>
            </a:tbl>
          </a:graphicData>
        </a:graphic>
      </p:graphicFrame>
      <p:sp>
        <p:nvSpPr>
          <p:cNvPr id="7" name="Slide Number Placeholder 6">
            <a:extLst>
              <a:ext uri="{FF2B5EF4-FFF2-40B4-BE49-F238E27FC236}">
                <a16:creationId xmlns:a16="http://schemas.microsoft.com/office/drawing/2014/main" id="{0F445A46-AECF-2BB2-751A-2F8E9701C7A3}"/>
              </a:ext>
            </a:extLst>
          </p:cNvPr>
          <p:cNvSpPr>
            <a:spLocks noGrp="1"/>
          </p:cNvSpPr>
          <p:nvPr>
            <p:ph type="sldNum" sz="quarter" idx="12"/>
          </p:nvPr>
        </p:nvSpPr>
        <p:spPr/>
        <p:txBody>
          <a:bodyPr/>
          <a:lstStyle/>
          <a:p>
            <a:fld id="{8E8ED22B-7BB9-4E67-AA73-D679401F9E6D}" type="slidenum">
              <a:rPr lang="en-US" smtClean="0"/>
              <a:t>26</a:t>
            </a:fld>
            <a:endParaRPr lang="en-US"/>
          </a:p>
        </p:txBody>
      </p:sp>
    </p:spTree>
    <p:extLst>
      <p:ext uri="{BB962C8B-B14F-4D97-AF65-F5344CB8AC3E}">
        <p14:creationId xmlns:p14="http://schemas.microsoft.com/office/powerpoint/2010/main" val="769119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14. Breakoff Rate</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In the HRS, interviews suspended prior to the delayed word recall test in section D are considered “breakoffs”. </a:t>
            </a:r>
            <a:r>
              <a:rPr lang="en-US" sz="2400" b="1" dirty="0"/>
              <a:t>The breakoff rate among panelists who started the 2022 HRS core survey is minimal: 0.6%. </a:t>
            </a:r>
            <a:r>
              <a:rPr lang="en-US" sz="2400" dirty="0"/>
              <a:t>This estimate includes all responses from all three modes.</a:t>
            </a:r>
          </a:p>
        </p:txBody>
      </p:sp>
      <p:pic>
        <p:nvPicPr>
          <p:cNvPr id="6" name="Picture 5">
            <a:extLst>
              <a:ext uri="{FF2B5EF4-FFF2-40B4-BE49-F238E27FC236}">
                <a16:creationId xmlns:a16="http://schemas.microsoft.com/office/drawing/2014/main" id="{53B427C4-3AB9-2DC0-70B5-C4A0B535430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graphicFrame>
        <p:nvGraphicFramePr>
          <p:cNvPr id="8" name="Table 7">
            <a:extLst>
              <a:ext uri="{FF2B5EF4-FFF2-40B4-BE49-F238E27FC236}">
                <a16:creationId xmlns:a16="http://schemas.microsoft.com/office/drawing/2014/main" id="{CA13BADD-7638-260E-70B3-F537285F36E5}"/>
              </a:ext>
            </a:extLst>
          </p:cNvPr>
          <p:cNvGraphicFramePr>
            <a:graphicFrameLocks noGrp="1"/>
          </p:cNvGraphicFramePr>
          <p:nvPr>
            <p:extLst>
              <p:ext uri="{D42A27DB-BD31-4B8C-83A1-F6EECF244321}">
                <p14:modId xmlns:p14="http://schemas.microsoft.com/office/powerpoint/2010/main" val="2205540841"/>
              </p:ext>
            </p:extLst>
          </p:nvPr>
        </p:nvGraphicFramePr>
        <p:xfrm>
          <a:off x="3148007" y="3303139"/>
          <a:ext cx="5895986" cy="1789038"/>
        </p:xfrm>
        <a:graphic>
          <a:graphicData uri="http://schemas.openxmlformats.org/drawingml/2006/table">
            <a:tbl>
              <a:tblPr firstRow="1"/>
              <a:tblGrid>
                <a:gridCol w="3330448">
                  <a:extLst>
                    <a:ext uri="{9D8B030D-6E8A-4147-A177-3AD203B41FA5}">
                      <a16:colId xmlns:a16="http://schemas.microsoft.com/office/drawing/2014/main" val="547935122"/>
                    </a:ext>
                  </a:extLst>
                </a:gridCol>
                <a:gridCol w="2565538">
                  <a:extLst>
                    <a:ext uri="{9D8B030D-6E8A-4147-A177-3AD203B41FA5}">
                      <a16:colId xmlns:a16="http://schemas.microsoft.com/office/drawing/2014/main" val="601225038"/>
                    </a:ext>
                  </a:extLst>
                </a:gridCol>
              </a:tblGrid>
              <a:tr h="383146">
                <a:tc>
                  <a:txBody>
                    <a:bodyPr/>
                    <a:lstStyle/>
                    <a:p>
                      <a:pPr marL="0" marR="0" algn="ctr">
                        <a:lnSpc>
                          <a:spcPct val="115000"/>
                        </a:lnSpc>
                        <a:buNone/>
                      </a:pPr>
                      <a:r>
                        <a:rPr lang="es-CO" sz="1400" b="1" dirty="0">
                          <a:solidFill>
                            <a:srgbClr val="000000"/>
                          </a:solidFill>
                          <a:effectLst/>
                          <a:latin typeface="Arial" panose="020B0604020202020204" pitchFamily="34" charset="0"/>
                          <a:ea typeface="Arial" panose="020B0604020202020204" pitchFamily="34" charset="0"/>
                        </a:rPr>
                        <a:t>Interview status</a:t>
                      </a:r>
                      <a:endParaRPr lang="es-CO"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Arial" panose="020B0604020202020204" pitchFamily="34" charset="0"/>
                          <a:ea typeface="Arial" panose="020B0604020202020204" pitchFamily="34" charset="0"/>
                        </a:rPr>
                        <a:t>Count (% of started)</a:t>
                      </a:r>
                      <a:endParaRPr lang="es-CO" sz="14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641673916"/>
                  </a:ext>
                </a:extLst>
              </a:tr>
              <a:tr h="0">
                <a:tc>
                  <a:txBody>
                    <a:bodyPr/>
                    <a:lstStyle/>
                    <a:p>
                      <a:pPr marL="0" marR="0">
                        <a:lnSpc>
                          <a:spcPct val="115000"/>
                        </a:lnSpc>
                        <a:buNone/>
                      </a:pPr>
                      <a:r>
                        <a:rPr lang="es-CO" sz="1400" dirty="0" err="1">
                          <a:effectLst/>
                          <a:latin typeface="Arial" panose="020B0604020202020204" pitchFamily="34" charset="0"/>
                          <a:ea typeface="Arial" panose="020B0604020202020204" pitchFamily="34" charset="0"/>
                        </a:rPr>
                        <a:t>Started</a:t>
                      </a:r>
                      <a:endParaRPr lang="es-CO"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13,300</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129351"/>
                  </a:ext>
                </a:extLst>
              </a:tr>
              <a:tr h="0">
                <a:tc>
                  <a:txBody>
                    <a:bodyPr/>
                    <a:lstStyle/>
                    <a:p>
                      <a:pPr marL="0" marR="0">
                        <a:lnSpc>
                          <a:spcPct val="115000"/>
                        </a:lnSpc>
                        <a:buNone/>
                      </a:pPr>
                      <a:r>
                        <a:rPr lang="es-CO" sz="1400" dirty="0" err="1">
                          <a:effectLst/>
                          <a:latin typeface="Arial" panose="020B0604020202020204" pitchFamily="34" charset="0"/>
                          <a:ea typeface="Arial" panose="020B0604020202020204" pitchFamily="34" charset="0"/>
                        </a:rPr>
                        <a:t>Completed</a:t>
                      </a:r>
                      <a:endParaRPr lang="es-CO"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13,087 (98.4%)</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3959125"/>
                  </a:ext>
                </a:extLst>
              </a:tr>
              <a:tr h="0">
                <a:tc>
                  <a:txBody>
                    <a:bodyPr/>
                    <a:lstStyle/>
                    <a:p>
                      <a:pPr marL="0" marR="0">
                        <a:lnSpc>
                          <a:spcPct val="115000"/>
                        </a:lnSpc>
                        <a:buNone/>
                      </a:pPr>
                      <a:r>
                        <a:rPr lang="es-CO" sz="1400" dirty="0" err="1">
                          <a:effectLst/>
                          <a:latin typeface="Arial" panose="020B0604020202020204" pitchFamily="34" charset="0"/>
                          <a:ea typeface="Arial" panose="020B0604020202020204" pitchFamily="34" charset="0"/>
                        </a:rPr>
                        <a:t>Accepted</a:t>
                      </a:r>
                      <a:r>
                        <a:rPr lang="es-CO" sz="1400" dirty="0">
                          <a:effectLst/>
                          <a:latin typeface="Arial" panose="020B0604020202020204" pitchFamily="34" charset="0"/>
                          <a:ea typeface="Arial" panose="020B0604020202020204" pitchFamily="34" charset="0"/>
                        </a:rPr>
                        <a:t> </a:t>
                      </a:r>
                      <a:r>
                        <a:rPr lang="es-CO" sz="1400" dirty="0" err="1">
                          <a:effectLst/>
                          <a:latin typeface="Arial" panose="020B0604020202020204" pitchFamily="34" charset="0"/>
                          <a:ea typeface="Arial" panose="020B0604020202020204" pitchFamily="34" charset="0"/>
                        </a:rPr>
                        <a:t>partial</a:t>
                      </a:r>
                      <a:endParaRPr lang="es-CO"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134 (1.0%)</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079835"/>
                  </a:ext>
                </a:extLst>
              </a:tr>
              <a:tr h="0">
                <a:tc>
                  <a:txBody>
                    <a:bodyPr/>
                    <a:lstStyle/>
                    <a:p>
                      <a:pPr marL="0" marR="0">
                        <a:lnSpc>
                          <a:spcPct val="115000"/>
                        </a:lnSpc>
                        <a:buNone/>
                      </a:pPr>
                      <a:r>
                        <a:rPr lang="es-CO" sz="1400">
                          <a:effectLst/>
                          <a:latin typeface="Arial" panose="020B0604020202020204" pitchFamily="34" charset="0"/>
                          <a:ea typeface="Arial" panose="020B0604020202020204" pitchFamily="34" charset="0"/>
                        </a:rPr>
                        <a:t>Break off (before accepted partial cutoff)</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400" dirty="0">
                          <a:effectLst/>
                          <a:latin typeface="Arial" panose="020B0604020202020204" pitchFamily="34" charset="0"/>
                          <a:ea typeface="Arial" panose="020B0604020202020204" pitchFamily="34" charset="0"/>
                        </a:rPr>
                        <a:t>79 (0.6%)</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6994699"/>
                  </a:ext>
                </a:extLst>
              </a:tr>
            </a:tbl>
          </a:graphicData>
        </a:graphic>
      </p:graphicFrame>
      <p:sp>
        <p:nvSpPr>
          <p:cNvPr id="7" name="Slide Number Placeholder 6">
            <a:extLst>
              <a:ext uri="{FF2B5EF4-FFF2-40B4-BE49-F238E27FC236}">
                <a16:creationId xmlns:a16="http://schemas.microsoft.com/office/drawing/2014/main" id="{47E53D4E-EB6D-767F-0A90-40AFB84A41D3}"/>
              </a:ext>
            </a:extLst>
          </p:cNvPr>
          <p:cNvSpPr>
            <a:spLocks noGrp="1"/>
          </p:cNvSpPr>
          <p:nvPr>
            <p:ph type="sldNum" sz="quarter" idx="12"/>
          </p:nvPr>
        </p:nvSpPr>
        <p:spPr/>
        <p:txBody>
          <a:bodyPr/>
          <a:lstStyle/>
          <a:p>
            <a:fld id="{8E8ED22B-7BB9-4E67-AA73-D679401F9E6D}" type="slidenum">
              <a:rPr lang="en-US" smtClean="0"/>
              <a:t>27</a:t>
            </a:fld>
            <a:endParaRPr lang="en-US"/>
          </a:p>
        </p:txBody>
      </p:sp>
    </p:spTree>
    <p:extLst>
      <p:ext uri="{BB962C8B-B14F-4D97-AF65-F5344CB8AC3E}">
        <p14:creationId xmlns:p14="http://schemas.microsoft.com/office/powerpoint/2010/main" val="124081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15. Mode Effects</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388828" y="1130984"/>
            <a:ext cx="9536264" cy="1779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To evaluate potential mode effects, we </a:t>
            </a:r>
            <a:r>
              <a:rPr lang="en-US" sz="1800" b="1" dirty="0"/>
              <a:t>compared responses across face-to-face, telephone, and web interviews</a:t>
            </a:r>
            <a:r>
              <a:rPr lang="en-US" sz="1800" dirty="0"/>
              <a:t>. </a:t>
            </a:r>
          </a:p>
          <a:p>
            <a:pPr marL="0" indent="0">
              <a:buNone/>
            </a:pPr>
            <a:r>
              <a:rPr lang="en-US" sz="1800" dirty="0"/>
              <a:t>The table below presents </a:t>
            </a:r>
            <a:r>
              <a:rPr lang="en-US" sz="1800" u="sng" dirty="0"/>
              <a:t>unweighted estimates </a:t>
            </a:r>
            <a:r>
              <a:rPr lang="en-US" sz="1800" dirty="0"/>
              <a:t>of the mean (or proportion) of each key variable by interview mode. One-way ANOVA was used for continuous outcomes, and chi-square tests were used for categorical outcomes.</a:t>
            </a:r>
          </a:p>
        </p:txBody>
      </p:sp>
      <p:graphicFrame>
        <p:nvGraphicFramePr>
          <p:cNvPr id="2" name="Table 1">
            <a:extLst>
              <a:ext uri="{FF2B5EF4-FFF2-40B4-BE49-F238E27FC236}">
                <a16:creationId xmlns:a16="http://schemas.microsoft.com/office/drawing/2014/main" id="{5FBE5033-0E9A-EA57-1ABC-71BDFB845C7F}"/>
              </a:ext>
            </a:extLst>
          </p:cNvPr>
          <p:cNvGraphicFramePr>
            <a:graphicFrameLocks noGrp="1"/>
          </p:cNvGraphicFramePr>
          <p:nvPr>
            <p:extLst>
              <p:ext uri="{D42A27DB-BD31-4B8C-83A1-F6EECF244321}">
                <p14:modId xmlns:p14="http://schemas.microsoft.com/office/powerpoint/2010/main" val="4141159566"/>
              </p:ext>
            </p:extLst>
          </p:nvPr>
        </p:nvGraphicFramePr>
        <p:xfrm>
          <a:off x="1067889" y="2760584"/>
          <a:ext cx="6729630" cy="3179064"/>
        </p:xfrm>
        <a:graphic>
          <a:graphicData uri="http://schemas.openxmlformats.org/drawingml/2006/table">
            <a:tbl>
              <a:tblPr firstRow="1"/>
              <a:tblGrid>
                <a:gridCol w="1121605">
                  <a:extLst>
                    <a:ext uri="{9D8B030D-6E8A-4147-A177-3AD203B41FA5}">
                      <a16:colId xmlns:a16="http://schemas.microsoft.com/office/drawing/2014/main" val="2471588992"/>
                    </a:ext>
                  </a:extLst>
                </a:gridCol>
                <a:gridCol w="1121605">
                  <a:extLst>
                    <a:ext uri="{9D8B030D-6E8A-4147-A177-3AD203B41FA5}">
                      <a16:colId xmlns:a16="http://schemas.microsoft.com/office/drawing/2014/main" val="3304797098"/>
                    </a:ext>
                  </a:extLst>
                </a:gridCol>
                <a:gridCol w="1121605">
                  <a:extLst>
                    <a:ext uri="{9D8B030D-6E8A-4147-A177-3AD203B41FA5}">
                      <a16:colId xmlns:a16="http://schemas.microsoft.com/office/drawing/2014/main" val="3424075336"/>
                    </a:ext>
                  </a:extLst>
                </a:gridCol>
                <a:gridCol w="1121605">
                  <a:extLst>
                    <a:ext uri="{9D8B030D-6E8A-4147-A177-3AD203B41FA5}">
                      <a16:colId xmlns:a16="http://schemas.microsoft.com/office/drawing/2014/main" val="2821506561"/>
                    </a:ext>
                  </a:extLst>
                </a:gridCol>
                <a:gridCol w="1121605">
                  <a:extLst>
                    <a:ext uri="{9D8B030D-6E8A-4147-A177-3AD203B41FA5}">
                      <a16:colId xmlns:a16="http://schemas.microsoft.com/office/drawing/2014/main" val="3979912516"/>
                    </a:ext>
                  </a:extLst>
                </a:gridCol>
                <a:gridCol w="1121605">
                  <a:extLst>
                    <a:ext uri="{9D8B030D-6E8A-4147-A177-3AD203B41FA5}">
                      <a16:colId xmlns:a16="http://schemas.microsoft.com/office/drawing/2014/main" val="1728570046"/>
                    </a:ext>
                  </a:extLst>
                </a:gridCol>
              </a:tblGrid>
              <a:tr h="365760">
                <a:tc>
                  <a:txBody>
                    <a:bodyPr/>
                    <a:lstStyle/>
                    <a:p>
                      <a:pPr marL="0" marR="0" algn="ctr">
                        <a:lnSpc>
                          <a:spcPct val="115000"/>
                        </a:lnSpc>
                        <a:buNone/>
                      </a:pPr>
                      <a:r>
                        <a:rPr lang="es-CO" sz="1100" b="1">
                          <a:solidFill>
                            <a:srgbClr val="000000"/>
                          </a:solidFill>
                          <a:effectLst/>
                          <a:latin typeface="Arial" panose="020B0604020202020204" pitchFamily="34" charset="0"/>
                          <a:ea typeface="Arial" panose="020B0604020202020204" pitchFamily="34" charset="0"/>
                        </a:rPr>
                        <a:t>Variable</a:t>
                      </a:r>
                      <a:endParaRPr lang="es-CO" sz="11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100" b="1" dirty="0">
                          <a:solidFill>
                            <a:srgbClr val="000000"/>
                          </a:solidFill>
                          <a:effectLst/>
                          <a:latin typeface="Arial" panose="020B0604020202020204" pitchFamily="34" charset="0"/>
                          <a:ea typeface="Arial" panose="020B0604020202020204" pitchFamily="34" charset="0"/>
                        </a:rPr>
                        <a:t>FTF</a:t>
                      </a:r>
                      <a:endParaRPr lang="es-CO" sz="1100" dirty="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100" b="1">
                          <a:solidFill>
                            <a:srgbClr val="000000"/>
                          </a:solidFill>
                          <a:effectLst/>
                          <a:latin typeface="Arial" panose="020B0604020202020204" pitchFamily="34" charset="0"/>
                          <a:ea typeface="Arial" panose="020B0604020202020204" pitchFamily="34" charset="0"/>
                        </a:rPr>
                        <a:t>Telephone</a:t>
                      </a:r>
                      <a:endParaRPr lang="es-CO" sz="11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100" b="1">
                          <a:solidFill>
                            <a:srgbClr val="000000"/>
                          </a:solidFill>
                          <a:effectLst/>
                          <a:latin typeface="Arial" panose="020B0604020202020204" pitchFamily="34" charset="0"/>
                          <a:ea typeface="Arial" panose="020B0604020202020204" pitchFamily="34" charset="0"/>
                        </a:rPr>
                        <a:t>Web</a:t>
                      </a:r>
                      <a:endParaRPr lang="es-CO" sz="11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100" b="1">
                          <a:solidFill>
                            <a:srgbClr val="000000"/>
                          </a:solidFill>
                          <a:effectLst/>
                          <a:latin typeface="Arial" panose="020B0604020202020204" pitchFamily="34" charset="0"/>
                          <a:ea typeface="Arial" panose="020B0604020202020204" pitchFamily="34" charset="0"/>
                        </a:rPr>
                        <a:t>Total</a:t>
                      </a:r>
                      <a:endParaRPr lang="es-CO" sz="11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100" b="1">
                          <a:solidFill>
                            <a:srgbClr val="000000"/>
                          </a:solidFill>
                          <a:effectLst/>
                          <a:latin typeface="Arial" panose="020B0604020202020204" pitchFamily="34" charset="0"/>
                          <a:ea typeface="Arial" panose="020B0604020202020204" pitchFamily="34" charset="0"/>
                        </a:rPr>
                        <a:t>Test and Effect Size</a:t>
                      </a:r>
                      <a:endParaRPr lang="es-CO" sz="1100">
                        <a:effectLst/>
                        <a:latin typeface="Arial" panose="020B0604020202020204" pitchFamily="34" charset="0"/>
                        <a:ea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06910472"/>
                  </a:ext>
                </a:extLst>
              </a:tr>
              <a:tr h="365760">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Cognition </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14.988</a:t>
                      </a:r>
                    </a:p>
                    <a:p>
                      <a:pPr marL="0" marR="0" algn="ctr">
                        <a:lnSpc>
                          <a:spcPct val="115000"/>
                        </a:lnSpc>
                        <a:buNone/>
                      </a:pPr>
                      <a:r>
                        <a:rPr lang="es-CO" sz="1100">
                          <a:effectLst/>
                          <a:latin typeface="Arial" panose="020B0604020202020204" pitchFamily="34" charset="0"/>
                          <a:ea typeface="Arial" panose="020B0604020202020204" pitchFamily="34" charset="0"/>
                        </a:rPr>
                        <a:t>(n=5,485)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15.986</a:t>
                      </a:r>
                    </a:p>
                    <a:p>
                      <a:pPr marL="0" marR="0" algn="ctr">
                        <a:lnSpc>
                          <a:spcPct val="115000"/>
                        </a:lnSpc>
                        <a:buNone/>
                      </a:pPr>
                      <a:r>
                        <a:rPr lang="es-CO" sz="1100">
                          <a:effectLst/>
                          <a:latin typeface="Arial" panose="020B0604020202020204" pitchFamily="34" charset="0"/>
                          <a:ea typeface="Arial" panose="020B0604020202020204" pitchFamily="34" charset="0"/>
                        </a:rPr>
                        <a:t>(n=4,907)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14.643</a:t>
                      </a:r>
                    </a:p>
                    <a:p>
                      <a:pPr marL="0" marR="0" algn="ctr">
                        <a:lnSpc>
                          <a:spcPct val="115000"/>
                        </a:lnSpc>
                        <a:buNone/>
                      </a:pPr>
                      <a:r>
                        <a:rPr lang="es-CO" sz="1100">
                          <a:effectLst/>
                          <a:latin typeface="Arial" panose="020B0604020202020204" pitchFamily="34" charset="0"/>
                          <a:ea typeface="Arial" panose="020B0604020202020204" pitchFamily="34" charset="0"/>
                        </a:rPr>
                        <a:t>(n=1,438)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15.360</a:t>
                      </a:r>
                    </a:p>
                    <a:p>
                      <a:pPr marL="0" marR="0" algn="ctr">
                        <a:lnSpc>
                          <a:spcPct val="115000"/>
                        </a:lnSpc>
                        <a:buNone/>
                      </a:pPr>
                      <a:r>
                        <a:rPr lang="es-CO" sz="1100">
                          <a:effectLst/>
                          <a:latin typeface="Arial" panose="020B0604020202020204" pitchFamily="34" charset="0"/>
                          <a:ea typeface="Arial" panose="020B0604020202020204" pitchFamily="34" charset="0"/>
                        </a:rPr>
                        <a:t>(n= 11,830)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F statistic: 9.943***</a:t>
                      </a:r>
                    </a:p>
                    <a:p>
                      <a:pPr marL="0" marR="0" algn="ctr">
                        <a:lnSpc>
                          <a:spcPct val="115000"/>
                        </a:lnSpc>
                        <a:buNone/>
                      </a:pPr>
                      <a:r>
                        <a:rPr lang="es-CO" sz="1100">
                          <a:effectLst/>
                          <a:latin typeface="Arial" panose="020B0604020202020204" pitchFamily="34" charset="0"/>
                          <a:ea typeface="Arial" panose="020B0604020202020204" pitchFamily="34" charset="0"/>
                        </a:rPr>
                        <a:t>η2: 0.01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41146"/>
                  </a:ext>
                </a:extLst>
              </a:tr>
              <a:tr h="365760">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Depression</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1.487</a:t>
                      </a:r>
                    </a:p>
                    <a:p>
                      <a:pPr marL="0" marR="0" algn="ctr">
                        <a:lnSpc>
                          <a:spcPct val="115000"/>
                        </a:lnSpc>
                        <a:buNone/>
                      </a:pPr>
                      <a:r>
                        <a:rPr lang="es-CO" sz="1100">
                          <a:effectLst/>
                          <a:latin typeface="Arial" panose="020B0604020202020204" pitchFamily="34" charset="0"/>
                          <a:ea typeface="Arial" panose="020B0604020202020204" pitchFamily="34" charset="0"/>
                        </a:rPr>
                        <a:t>(n=5,781)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1.563</a:t>
                      </a:r>
                    </a:p>
                    <a:p>
                      <a:pPr marL="0" marR="0" algn="ctr">
                        <a:lnSpc>
                          <a:spcPct val="115000"/>
                        </a:lnSpc>
                        <a:buNone/>
                      </a:pPr>
                      <a:r>
                        <a:rPr lang="es-CO" sz="1100">
                          <a:effectLst/>
                          <a:latin typeface="Arial" panose="020B0604020202020204" pitchFamily="34" charset="0"/>
                          <a:ea typeface="Arial" panose="020B0604020202020204" pitchFamily="34" charset="0"/>
                        </a:rPr>
                        <a:t>(n=5,162)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1.156</a:t>
                      </a:r>
                    </a:p>
                    <a:p>
                      <a:pPr marL="0" marR="0" algn="ctr">
                        <a:lnSpc>
                          <a:spcPct val="115000"/>
                        </a:lnSpc>
                        <a:buNone/>
                      </a:pPr>
                      <a:r>
                        <a:rPr lang="es-CO" sz="1100">
                          <a:effectLst/>
                          <a:latin typeface="Arial" panose="020B0604020202020204" pitchFamily="34" charset="0"/>
                          <a:ea typeface="Arial" panose="020B0604020202020204" pitchFamily="34" charset="0"/>
                        </a:rPr>
                        <a:t>(n=1,369)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1.482</a:t>
                      </a:r>
                    </a:p>
                    <a:p>
                      <a:pPr marL="0" marR="0" algn="ctr">
                        <a:lnSpc>
                          <a:spcPct val="115000"/>
                        </a:lnSpc>
                        <a:buNone/>
                      </a:pPr>
                      <a:r>
                        <a:rPr lang="es-CO" sz="1100">
                          <a:effectLst/>
                          <a:latin typeface="Arial" panose="020B0604020202020204" pitchFamily="34" charset="0"/>
                          <a:ea typeface="Arial" panose="020B0604020202020204" pitchFamily="34" charset="0"/>
                        </a:rPr>
                        <a:t>(n=12,312)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F statistic: 10.16***</a:t>
                      </a:r>
                    </a:p>
                    <a:p>
                      <a:pPr marL="0" marR="0" algn="ctr">
                        <a:lnSpc>
                          <a:spcPct val="115000"/>
                        </a:lnSpc>
                        <a:buNone/>
                      </a:pPr>
                      <a:r>
                        <a:rPr lang="es-CO" sz="1100">
                          <a:effectLst/>
                          <a:latin typeface="Arial" panose="020B0604020202020204" pitchFamily="34" charset="0"/>
                          <a:ea typeface="Arial" panose="020B0604020202020204" pitchFamily="34" charset="0"/>
                        </a:rPr>
                        <a:t>η2: &lt;0.1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088386"/>
                  </a:ext>
                </a:extLst>
              </a:tr>
              <a:tr h="365760">
                <a:tc>
                  <a:txBody>
                    <a:bodyPr/>
                    <a:lstStyle/>
                    <a:p>
                      <a:pPr marL="0" marR="0" algn="ctr">
                        <a:lnSpc>
                          <a:spcPct val="115000"/>
                        </a:lnSpc>
                        <a:buNone/>
                      </a:pPr>
                      <a:r>
                        <a:rPr lang="es-CO" sz="1100" dirty="0">
                          <a:effectLst/>
                          <a:latin typeface="Arial" panose="020B0604020202020204" pitchFamily="34" charset="0"/>
                          <a:ea typeface="Arial" panose="020B0604020202020204" pitchFamily="34" charset="0"/>
                        </a:rPr>
                        <a:t>Self-</a:t>
                      </a:r>
                      <a:r>
                        <a:rPr lang="es-CO" sz="1100" dirty="0" err="1">
                          <a:effectLst/>
                          <a:latin typeface="Arial" panose="020B0604020202020204" pitchFamily="34" charset="0"/>
                          <a:ea typeface="Arial" panose="020B0604020202020204" pitchFamily="34" charset="0"/>
                        </a:rPr>
                        <a:t>rated</a:t>
                      </a:r>
                      <a:r>
                        <a:rPr lang="es-CO" sz="1100" dirty="0">
                          <a:effectLst/>
                          <a:latin typeface="Arial" panose="020B0604020202020204" pitchFamily="34" charset="0"/>
                          <a:ea typeface="Arial" panose="020B0604020202020204" pitchFamily="34" charset="0"/>
                        </a:rPr>
                        <a:t> Health</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0.345</a:t>
                      </a:r>
                    </a:p>
                    <a:p>
                      <a:pPr marL="0" marR="0" algn="ctr">
                        <a:lnSpc>
                          <a:spcPct val="115000"/>
                        </a:lnSpc>
                        <a:buNone/>
                      </a:pPr>
                      <a:r>
                        <a:rPr lang="es-CO" sz="1100">
                          <a:effectLst/>
                          <a:latin typeface="Arial" panose="020B0604020202020204" pitchFamily="34" charset="0"/>
                          <a:ea typeface="Arial" panose="020B0604020202020204" pitchFamily="34" charset="0"/>
                        </a:rPr>
                        <a:t>(n=5,880)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dirty="0">
                          <a:effectLst/>
                          <a:latin typeface="Arial" panose="020B0604020202020204" pitchFamily="34" charset="0"/>
                          <a:ea typeface="Arial" panose="020B0604020202020204" pitchFamily="34" charset="0"/>
                        </a:rPr>
                        <a:t>0.322</a:t>
                      </a:r>
                    </a:p>
                    <a:p>
                      <a:pPr marL="0" marR="0" algn="ctr">
                        <a:lnSpc>
                          <a:spcPct val="115000"/>
                        </a:lnSpc>
                        <a:buNone/>
                      </a:pPr>
                      <a:r>
                        <a:rPr lang="es-CO" sz="1100" dirty="0">
                          <a:effectLst/>
                          <a:latin typeface="Arial" panose="020B0604020202020204" pitchFamily="34" charset="0"/>
                          <a:ea typeface="Arial" panose="020B0604020202020204" pitchFamily="34" charset="0"/>
                        </a:rPr>
                        <a:t>(n=5,767)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0.485</a:t>
                      </a:r>
                    </a:p>
                    <a:p>
                      <a:pPr marL="0" marR="0" algn="ctr">
                        <a:lnSpc>
                          <a:spcPct val="115000"/>
                        </a:lnSpc>
                        <a:buNone/>
                      </a:pPr>
                      <a:r>
                        <a:rPr lang="es-CO" sz="1100">
                          <a:effectLst/>
                          <a:latin typeface="Arial" panose="020B0604020202020204" pitchFamily="34" charset="0"/>
                          <a:ea typeface="Arial" panose="020B0604020202020204" pitchFamily="34" charset="0"/>
                        </a:rPr>
                        <a:t>(n=1,467)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0.352</a:t>
                      </a:r>
                    </a:p>
                    <a:p>
                      <a:pPr marL="0" marR="0" algn="ctr">
                        <a:lnSpc>
                          <a:spcPct val="115000"/>
                        </a:lnSpc>
                        <a:buNone/>
                      </a:pPr>
                      <a:r>
                        <a:rPr lang="es-CO" sz="1100">
                          <a:effectLst/>
                          <a:latin typeface="Arial" panose="020B0604020202020204" pitchFamily="34" charset="0"/>
                          <a:ea typeface="Arial" panose="020B0604020202020204" pitchFamily="34" charset="0"/>
                        </a:rPr>
                        <a:t>(n=13,114)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X-squared: 136.16***</a:t>
                      </a:r>
                    </a:p>
                    <a:p>
                      <a:pPr marL="0" marR="0" algn="ctr">
                        <a:lnSpc>
                          <a:spcPct val="115000"/>
                        </a:lnSpc>
                        <a:buNone/>
                      </a:pPr>
                      <a:r>
                        <a:rPr lang="es-CO" sz="1100">
                          <a:effectLst/>
                          <a:latin typeface="Arial" panose="020B0604020202020204" pitchFamily="34" charset="0"/>
                          <a:ea typeface="Arial" panose="020B0604020202020204" pitchFamily="34" charset="0"/>
                        </a:rPr>
                        <a:t>Cramer's V: 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8889060"/>
                  </a:ext>
                </a:extLst>
              </a:tr>
              <a:tr h="365760">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Nagi</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3.933</a:t>
                      </a:r>
                    </a:p>
                    <a:p>
                      <a:pPr marL="0" marR="0" algn="ctr">
                        <a:lnSpc>
                          <a:spcPct val="115000"/>
                        </a:lnSpc>
                        <a:buNone/>
                      </a:pPr>
                      <a:r>
                        <a:rPr lang="es-CO" sz="1100">
                          <a:effectLst/>
                          <a:latin typeface="Arial" panose="020B0604020202020204" pitchFamily="34" charset="0"/>
                          <a:ea typeface="Arial" panose="020B0604020202020204" pitchFamily="34" charset="0"/>
                        </a:rPr>
                        <a:t>(n=5,872)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3.943</a:t>
                      </a:r>
                    </a:p>
                    <a:p>
                      <a:pPr marL="0" marR="0" algn="ctr">
                        <a:lnSpc>
                          <a:spcPct val="115000"/>
                        </a:lnSpc>
                        <a:buNone/>
                      </a:pPr>
                      <a:r>
                        <a:rPr lang="es-CO" sz="1100">
                          <a:effectLst/>
                          <a:latin typeface="Arial" panose="020B0604020202020204" pitchFamily="34" charset="0"/>
                          <a:ea typeface="Arial" panose="020B0604020202020204" pitchFamily="34" charset="0"/>
                        </a:rPr>
                        <a:t>(n=5,746)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2.740</a:t>
                      </a:r>
                    </a:p>
                    <a:p>
                      <a:pPr marL="0" marR="0" algn="ctr">
                        <a:lnSpc>
                          <a:spcPct val="115000"/>
                        </a:lnSpc>
                        <a:buNone/>
                      </a:pPr>
                      <a:r>
                        <a:rPr lang="es-CO" sz="1100">
                          <a:effectLst/>
                          <a:latin typeface="Arial" panose="020B0604020202020204" pitchFamily="34" charset="0"/>
                          <a:ea typeface="Arial" panose="020B0604020202020204" pitchFamily="34" charset="0"/>
                        </a:rPr>
                        <a:t>(n=1,464)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3.817</a:t>
                      </a:r>
                    </a:p>
                    <a:p>
                      <a:pPr marL="0" marR="0" algn="ctr">
                        <a:lnSpc>
                          <a:spcPct val="115000"/>
                        </a:lnSpc>
                        <a:buNone/>
                      </a:pPr>
                      <a:r>
                        <a:rPr lang="es-CO" sz="1100">
                          <a:effectLst/>
                          <a:latin typeface="Arial" panose="020B0604020202020204" pitchFamily="34" charset="0"/>
                          <a:ea typeface="Arial" panose="020B0604020202020204" pitchFamily="34" charset="0"/>
                        </a:rPr>
                        <a:t>(n=13,082)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F statistic: </a:t>
                      </a:r>
                    </a:p>
                    <a:p>
                      <a:pPr marL="0" marR="0" algn="ctr">
                        <a:lnSpc>
                          <a:spcPct val="115000"/>
                        </a:lnSpc>
                        <a:buNone/>
                      </a:pPr>
                      <a:r>
                        <a:rPr lang="es-CO" sz="1100">
                          <a:effectLst/>
                          <a:latin typeface="Arial" panose="020B0604020202020204" pitchFamily="34" charset="0"/>
                          <a:ea typeface="Arial" panose="020B0604020202020204" pitchFamily="34" charset="0"/>
                        </a:rPr>
                        <a:t>62.3***</a:t>
                      </a:r>
                    </a:p>
                    <a:p>
                      <a:pPr marL="0" marR="0" algn="ctr">
                        <a:lnSpc>
                          <a:spcPct val="115000"/>
                        </a:lnSpc>
                        <a:buNone/>
                      </a:pPr>
                      <a:r>
                        <a:rPr lang="es-CO" sz="1100">
                          <a:effectLst/>
                          <a:latin typeface="Arial" panose="020B0604020202020204" pitchFamily="34" charset="0"/>
                          <a:ea typeface="Arial" panose="020B0604020202020204" pitchFamily="34" charset="0"/>
                        </a:rPr>
                        <a:t>η2: &lt;0.1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1149555"/>
                  </a:ext>
                </a:extLst>
              </a:tr>
              <a:tr h="365760">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Work for pay</a:t>
                      </a: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0.306</a:t>
                      </a:r>
                    </a:p>
                    <a:p>
                      <a:pPr marL="0" marR="0" algn="ctr">
                        <a:lnSpc>
                          <a:spcPct val="115000"/>
                        </a:lnSpc>
                        <a:buNone/>
                      </a:pPr>
                      <a:r>
                        <a:rPr lang="es-CO" sz="1100">
                          <a:effectLst/>
                          <a:latin typeface="Arial" panose="020B0604020202020204" pitchFamily="34" charset="0"/>
                          <a:ea typeface="Arial" panose="020B0604020202020204" pitchFamily="34" charset="0"/>
                        </a:rPr>
                        <a:t>(n=5,851)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0.358</a:t>
                      </a:r>
                    </a:p>
                    <a:p>
                      <a:pPr marL="0" marR="0" algn="ctr">
                        <a:lnSpc>
                          <a:spcPct val="115000"/>
                        </a:lnSpc>
                        <a:buNone/>
                      </a:pPr>
                      <a:r>
                        <a:rPr lang="es-CO" sz="1100">
                          <a:effectLst/>
                          <a:latin typeface="Arial" panose="020B0604020202020204" pitchFamily="34" charset="0"/>
                          <a:ea typeface="Arial" panose="020B0604020202020204" pitchFamily="34" charset="0"/>
                        </a:rPr>
                        <a:t>(n=5,732)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0.334</a:t>
                      </a:r>
                    </a:p>
                    <a:p>
                      <a:pPr marL="0" marR="0" algn="ctr">
                        <a:lnSpc>
                          <a:spcPct val="115000"/>
                        </a:lnSpc>
                        <a:buNone/>
                      </a:pPr>
                      <a:r>
                        <a:rPr lang="es-CO" sz="1100">
                          <a:effectLst/>
                          <a:latin typeface="Arial" panose="020B0604020202020204" pitchFamily="34" charset="0"/>
                          <a:ea typeface="Arial" panose="020B0604020202020204" pitchFamily="34" charset="0"/>
                        </a:rPr>
                        <a:t>(n=1,455)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a:effectLst/>
                          <a:latin typeface="Arial" panose="020B0604020202020204" pitchFamily="34" charset="0"/>
                          <a:ea typeface="Arial" panose="020B0604020202020204" pitchFamily="34" charset="0"/>
                        </a:rPr>
                        <a:t>0.332</a:t>
                      </a:r>
                    </a:p>
                    <a:p>
                      <a:pPr marL="0" marR="0" algn="ctr">
                        <a:lnSpc>
                          <a:spcPct val="115000"/>
                        </a:lnSpc>
                        <a:buNone/>
                      </a:pPr>
                      <a:r>
                        <a:rPr lang="es-CO" sz="1100">
                          <a:effectLst/>
                          <a:latin typeface="Arial" panose="020B0604020202020204" pitchFamily="34" charset="0"/>
                          <a:ea typeface="Arial" panose="020B0604020202020204" pitchFamily="34" charset="0"/>
                        </a:rPr>
                        <a:t>(n=13,038)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s-CO" sz="1100" dirty="0">
                          <a:effectLst/>
                          <a:latin typeface="Arial" panose="020B0604020202020204" pitchFamily="34" charset="0"/>
                          <a:ea typeface="Arial" panose="020B0604020202020204" pitchFamily="34" charset="0"/>
                        </a:rPr>
                        <a:t>X-</a:t>
                      </a:r>
                      <a:r>
                        <a:rPr lang="es-CO" sz="1100" dirty="0" err="1">
                          <a:effectLst/>
                          <a:latin typeface="Arial" panose="020B0604020202020204" pitchFamily="34" charset="0"/>
                          <a:ea typeface="Arial" panose="020B0604020202020204" pitchFamily="34" charset="0"/>
                        </a:rPr>
                        <a:t>squared</a:t>
                      </a:r>
                      <a:r>
                        <a:rPr lang="es-CO" sz="1100" dirty="0">
                          <a:effectLst/>
                          <a:latin typeface="Arial" panose="020B0604020202020204" pitchFamily="34" charset="0"/>
                          <a:ea typeface="Arial" panose="020B0604020202020204" pitchFamily="34" charset="0"/>
                        </a:rPr>
                        <a:t>: 35.43***</a:t>
                      </a:r>
                    </a:p>
                    <a:p>
                      <a:pPr marL="0" marR="0" algn="ctr">
                        <a:lnSpc>
                          <a:spcPct val="115000"/>
                        </a:lnSpc>
                        <a:buNone/>
                      </a:pPr>
                      <a:r>
                        <a:rPr lang="es-CO" sz="1100" dirty="0" err="1">
                          <a:effectLst/>
                          <a:latin typeface="Arial" panose="020B0604020202020204" pitchFamily="34" charset="0"/>
                          <a:ea typeface="Arial" panose="020B0604020202020204" pitchFamily="34" charset="0"/>
                        </a:rPr>
                        <a:t>Cramer's</a:t>
                      </a:r>
                      <a:r>
                        <a:rPr lang="es-CO" sz="1100" dirty="0">
                          <a:effectLst/>
                          <a:latin typeface="Arial" panose="020B0604020202020204" pitchFamily="34" charset="0"/>
                          <a:ea typeface="Arial" panose="020B0604020202020204" pitchFamily="34" charset="0"/>
                        </a:rPr>
                        <a:t> V:  0.05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1483880"/>
                  </a:ext>
                </a:extLst>
              </a:tr>
            </a:tbl>
          </a:graphicData>
        </a:graphic>
      </p:graphicFrame>
      <p:sp>
        <p:nvSpPr>
          <p:cNvPr id="6" name="TextBox 5">
            <a:extLst>
              <a:ext uri="{FF2B5EF4-FFF2-40B4-BE49-F238E27FC236}">
                <a16:creationId xmlns:a16="http://schemas.microsoft.com/office/drawing/2014/main" id="{769D115C-9BE3-2B40-A3A7-E648DD4E7405}"/>
              </a:ext>
            </a:extLst>
          </p:cNvPr>
          <p:cNvSpPr txBox="1"/>
          <p:nvPr/>
        </p:nvSpPr>
        <p:spPr>
          <a:xfrm>
            <a:off x="8054965" y="2902903"/>
            <a:ext cx="3498574" cy="3139321"/>
          </a:xfrm>
          <a:prstGeom prst="rect">
            <a:avLst/>
          </a:prstGeom>
          <a:noFill/>
        </p:spPr>
        <p:txBody>
          <a:bodyPr wrap="square" rtlCol="0">
            <a:spAutoFit/>
          </a:bodyPr>
          <a:lstStyle/>
          <a:p>
            <a:r>
              <a:rPr lang="en-US" b="1" dirty="0"/>
              <a:t>Key takeaways:</a:t>
            </a:r>
          </a:p>
          <a:p>
            <a:pPr marL="342900" indent="-342900">
              <a:buAutoNum type="arabicPeriod"/>
            </a:pPr>
            <a:r>
              <a:rPr lang="en-US" dirty="0"/>
              <a:t>Despite the significant results (given the large sample sizes), </a:t>
            </a:r>
            <a:r>
              <a:rPr lang="en-US" b="1" dirty="0"/>
              <a:t>effect sizes were extremely small.</a:t>
            </a:r>
          </a:p>
          <a:p>
            <a:pPr marL="342900" indent="-342900">
              <a:buAutoNum type="arabicPeriod"/>
            </a:pPr>
            <a:r>
              <a:rPr lang="en-US" dirty="0"/>
              <a:t>Web respondents had lower cognition and depression scores, reported higher self-rated health, and reported fewer </a:t>
            </a:r>
            <a:r>
              <a:rPr lang="en-US" dirty="0" err="1"/>
              <a:t>Nagi</a:t>
            </a:r>
            <a:r>
              <a:rPr lang="en-US" dirty="0"/>
              <a:t> limitations.</a:t>
            </a:r>
          </a:p>
          <a:p>
            <a:pPr marL="342900" indent="-342900">
              <a:buAutoNum type="arabicPeriod"/>
            </a:pPr>
            <a:endParaRPr lang="en-US" dirty="0"/>
          </a:p>
        </p:txBody>
      </p:sp>
      <p:pic>
        <p:nvPicPr>
          <p:cNvPr id="7" name="Picture 6">
            <a:extLst>
              <a:ext uri="{FF2B5EF4-FFF2-40B4-BE49-F238E27FC236}">
                <a16:creationId xmlns:a16="http://schemas.microsoft.com/office/drawing/2014/main" id="{A0AE403D-FEFC-E773-DBE5-EDFB10C101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8" name="Slide Number Placeholder 7">
            <a:extLst>
              <a:ext uri="{FF2B5EF4-FFF2-40B4-BE49-F238E27FC236}">
                <a16:creationId xmlns:a16="http://schemas.microsoft.com/office/drawing/2014/main" id="{72C38FE9-EC93-ADB9-3C97-AD406B062CF8}"/>
              </a:ext>
            </a:extLst>
          </p:cNvPr>
          <p:cNvSpPr>
            <a:spLocks noGrp="1"/>
          </p:cNvSpPr>
          <p:nvPr>
            <p:ph type="sldNum" sz="quarter" idx="12"/>
          </p:nvPr>
        </p:nvSpPr>
        <p:spPr/>
        <p:txBody>
          <a:bodyPr/>
          <a:lstStyle/>
          <a:p>
            <a:fld id="{8E8ED22B-7BB9-4E67-AA73-D679401F9E6D}" type="slidenum">
              <a:rPr lang="en-US" smtClean="0"/>
              <a:t>28</a:t>
            </a:fld>
            <a:endParaRPr lang="en-US"/>
          </a:p>
        </p:txBody>
      </p:sp>
    </p:spTree>
    <p:extLst>
      <p:ext uri="{BB962C8B-B14F-4D97-AF65-F5344CB8AC3E}">
        <p14:creationId xmlns:p14="http://schemas.microsoft.com/office/powerpoint/2010/main" val="44937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16. Survey Design</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183957"/>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15000"/>
              </a:lnSpc>
              <a:spcBef>
                <a:spcPts val="1200"/>
              </a:spcBef>
              <a:spcAft>
                <a:spcPts val="1200"/>
              </a:spcAft>
              <a:buNone/>
            </a:pPr>
            <a:r>
              <a:rPr lang="en-US" sz="1800" dirty="0">
                <a:effectLst/>
                <a:ea typeface="Arial" panose="020B0604020202020204" pitchFamily="34" charset="0"/>
              </a:rPr>
              <a:t>A summary of the initial HRS design can be found </a:t>
            </a:r>
            <a:r>
              <a:rPr lang="en-US" sz="1800" u="sng" dirty="0">
                <a:solidFill>
                  <a:srgbClr val="1155CC"/>
                </a:solidFill>
                <a:effectLst/>
                <a:ea typeface="Arial" panose="020B0604020202020204" pitchFamily="34" charset="0"/>
                <a:hlinkClick r:id="rId2"/>
              </a:rPr>
              <a:t>here</a:t>
            </a:r>
            <a:r>
              <a:rPr lang="en-US" sz="1800" dirty="0">
                <a:effectLst/>
                <a:ea typeface="Arial" panose="020B0604020202020204" pitchFamily="34" charset="0"/>
              </a:rPr>
              <a:t>. </a:t>
            </a:r>
          </a:p>
          <a:p>
            <a:pPr marL="0" marR="0" indent="0">
              <a:lnSpc>
                <a:spcPct val="115000"/>
              </a:lnSpc>
              <a:spcBef>
                <a:spcPts val="1200"/>
              </a:spcBef>
              <a:spcAft>
                <a:spcPts val="1200"/>
              </a:spcAft>
              <a:buNone/>
            </a:pPr>
            <a:r>
              <a:rPr lang="en-US" sz="1800" u="sng" dirty="0">
                <a:effectLst/>
                <a:ea typeface="Arial" panose="020B0604020202020204" pitchFamily="34" charset="0"/>
              </a:rPr>
              <a:t>Survey content:</a:t>
            </a:r>
            <a:r>
              <a:rPr lang="en-US" sz="1800" dirty="0">
                <a:effectLst/>
                <a:ea typeface="Arial" panose="020B0604020202020204" pitchFamily="34" charset="0"/>
              </a:rPr>
              <a:t> The HRS survey content was created by </a:t>
            </a:r>
            <a:r>
              <a:rPr lang="en-US" sz="1800" b="1" dirty="0">
                <a:effectLst/>
                <a:ea typeface="Arial" panose="020B0604020202020204" pitchFamily="34" charset="0"/>
              </a:rPr>
              <a:t>four expert working groups</a:t>
            </a:r>
            <a:r>
              <a:rPr lang="en-US" sz="1800" dirty="0">
                <a:effectLst/>
                <a:ea typeface="Arial" panose="020B0604020202020204" pitchFamily="34" charset="0"/>
              </a:rPr>
              <a:t>, including Labor Force Participation and Pensions, Health Conditions and Health Status, Family Structure and Mobility, and Economic Status. The HRS co-Is </a:t>
            </a:r>
            <a:r>
              <a:rPr lang="en-US" sz="1800" b="1" dirty="0">
                <a:effectLst/>
                <a:ea typeface="Arial" panose="020B0604020202020204" pitchFamily="34" charset="0"/>
              </a:rPr>
              <a:t>continually monitor </a:t>
            </a:r>
            <a:r>
              <a:rPr lang="en-US" sz="1800" dirty="0">
                <a:effectLst/>
                <a:ea typeface="Arial" panose="020B0604020202020204" pitchFamily="34" charset="0"/>
              </a:rPr>
              <a:t>the HRS core content to maintain the relevance of the HRS data. They incorporate </a:t>
            </a:r>
            <a:r>
              <a:rPr lang="en-US" sz="1800" b="1" dirty="0">
                <a:effectLst/>
                <a:ea typeface="Arial" panose="020B0604020202020204" pitchFamily="34" charset="0"/>
              </a:rPr>
              <a:t>feedback from both the HRS data user community and feedback received from HRS interviewers</a:t>
            </a:r>
            <a:r>
              <a:rPr lang="en-US" sz="1800" dirty="0">
                <a:effectLst/>
                <a:ea typeface="Arial" panose="020B0604020202020204" pitchFamily="34" charset="0"/>
              </a:rPr>
              <a:t> about respondent experiences. </a:t>
            </a:r>
          </a:p>
          <a:p>
            <a:pPr marL="0" marR="0" indent="0">
              <a:lnSpc>
                <a:spcPct val="115000"/>
              </a:lnSpc>
              <a:spcBef>
                <a:spcPts val="1200"/>
              </a:spcBef>
              <a:spcAft>
                <a:spcPts val="1200"/>
              </a:spcAft>
              <a:buNone/>
            </a:pPr>
            <a:r>
              <a:rPr lang="en-US" sz="1800" u="sng" dirty="0">
                <a:effectLst/>
                <a:ea typeface="Arial" panose="020B0604020202020204" pitchFamily="34" charset="0"/>
              </a:rPr>
              <a:t>Pre-tests:</a:t>
            </a:r>
            <a:r>
              <a:rPr lang="en-US" sz="1800" dirty="0">
                <a:effectLst/>
                <a:ea typeface="Arial" panose="020B0604020202020204" pitchFamily="34" charset="0"/>
              </a:rPr>
              <a:t> Each wave HRS conducts a </a:t>
            </a:r>
            <a:r>
              <a:rPr lang="en-US" sz="1800" b="1" dirty="0">
                <a:effectLst/>
                <a:ea typeface="Arial" panose="020B0604020202020204" pitchFamily="34" charset="0"/>
              </a:rPr>
              <a:t>pre-test</a:t>
            </a:r>
            <a:r>
              <a:rPr lang="en-US" sz="1800" dirty="0">
                <a:effectLst/>
                <a:ea typeface="Arial" panose="020B0604020202020204" pitchFamily="34" charset="0"/>
              </a:rPr>
              <a:t> with a small subset of HRS respondents to rigorously test, identify, and address survey instrument concerns. Data collected from this set of pre-test respondents is not included in final HRS data products.</a:t>
            </a:r>
          </a:p>
          <a:p>
            <a:pPr marL="0" marR="0" indent="0">
              <a:lnSpc>
                <a:spcPct val="115000"/>
              </a:lnSpc>
              <a:spcBef>
                <a:spcPts val="1200"/>
              </a:spcBef>
              <a:spcAft>
                <a:spcPts val="1200"/>
              </a:spcAft>
              <a:buNone/>
            </a:pPr>
            <a:r>
              <a:rPr lang="en-US" sz="1800" u="sng" dirty="0">
                <a:ea typeface="Arial" panose="020B0604020202020204" pitchFamily="34" charset="0"/>
              </a:rPr>
              <a:t>Proxy Rs:</a:t>
            </a:r>
            <a:r>
              <a:rPr lang="en-US" sz="1800" dirty="0">
                <a:ea typeface="Arial" panose="020B0604020202020204" pitchFamily="34" charset="0"/>
              </a:rPr>
              <a:t> Some </a:t>
            </a:r>
            <a:r>
              <a:rPr lang="en-US" sz="1800" dirty="0">
                <a:effectLst/>
                <a:ea typeface="Arial" panose="020B0604020202020204" pitchFamily="34" charset="0"/>
              </a:rPr>
              <a:t>respondents become unable to directly participate, and therefore a proxy respondent must be identified.</a:t>
            </a:r>
            <a:r>
              <a:rPr lang="en-US" sz="1800" b="1" dirty="0">
                <a:effectLst/>
                <a:ea typeface="Arial" panose="020B0604020202020204" pitchFamily="34" charset="0"/>
              </a:rPr>
              <a:t> Careful work is done by interviewers and project staff to select proxies to help respondents continue to participate as they begin to experience physical and mental health limitations. </a:t>
            </a:r>
            <a:r>
              <a:rPr lang="en-US" sz="1800" dirty="0">
                <a:effectLst/>
                <a:ea typeface="Arial" panose="020B0604020202020204" pitchFamily="34" charset="0"/>
              </a:rPr>
              <a:t>Further details on proxy selection can be found</a:t>
            </a:r>
            <a:r>
              <a:rPr lang="en-US" sz="1800" u="sng" strike="noStrike" dirty="0">
                <a:solidFill>
                  <a:srgbClr val="0000FF"/>
                </a:solidFill>
                <a:effectLst/>
                <a:ea typeface="Arial" panose="020B0604020202020204" pitchFamily="34" charset="0"/>
                <a:hlinkClick r:id="rId3"/>
              </a:rPr>
              <a:t> </a:t>
            </a:r>
            <a:r>
              <a:rPr lang="en-US" sz="1800" u="sng" dirty="0">
                <a:solidFill>
                  <a:srgbClr val="1155CC"/>
                </a:solidFill>
                <a:effectLst/>
                <a:ea typeface="Arial" panose="020B0604020202020204" pitchFamily="34" charset="0"/>
                <a:hlinkClick r:id="rId3"/>
              </a:rPr>
              <a:t>here</a:t>
            </a:r>
            <a:r>
              <a:rPr lang="en-US" sz="1800" dirty="0">
                <a:effectLst/>
                <a:ea typeface="Arial" panose="020B0604020202020204" pitchFamily="34" charset="0"/>
              </a:rPr>
              <a:t>. </a:t>
            </a:r>
          </a:p>
          <a:p>
            <a:pPr marL="0" indent="0">
              <a:buNone/>
            </a:pPr>
            <a:endParaRPr lang="en-US" sz="2400" dirty="0"/>
          </a:p>
        </p:txBody>
      </p:sp>
      <p:pic>
        <p:nvPicPr>
          <p:cNvPr id="2" name="Picture 1">
            <a:extLst>
              <a:ext uri="{FF2B5EF4-FFF2-40B4-BE49-F238E27FC236}">
                <a16:creationId xmlns:a16="http://schemas.microsoft.com/office/drawing/2014/main" id="{E432FB44-F84F-789E-9EF7-99E41D91AE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6" name="Slide Number Placeholder 5">
            <a:extLst>
              <a:ext uri="{FF2B5EF4-FFF2-40B4-BE49-F238E27FC236}">
                <a16:creationId xmlns:a16="http://schemas.microsoft.com/office/drawing/2014/main" id="{5E8D5D0A-4F73-6FC3-09A4-246DC51175E6}"/>
              </a:ext>
            </a:extLst>
          </p:cNvPr>
          <p:cNvSpPr>
            <a:spLocks noGrp="1"/>
          </p:cNvSpPr>
          <p:nvPr>
            <p:ph type="sldNum" sz="quarter" idx="12"/>
          </p:nvPr>
        </p:nvSpPr>
        <p:spPr/>
        <p:txBody>
          <a:bodyPr/>
          <a:lstStyle/>
          <a:p>
            <a:fld id="{8E8ED22B-7BB9-4E67-AA73-D679401F9E6D}" type="slidenum">
              <a:rPr lang="en-US" smtClean="0"/>
              <a:t>29</a:t>
            </a:fld>
            <a:endParaRPr lang="en-US"/>
          </a:p>
        </p:txBody>
      </p:sp>
    </p:spTree>
    <p:extLst>
      <p:ext uri="{BB962C8B-B14F-4D97-AF65-F5344CB8AC3E}">
        <p14:creationId xmlns:p14="http://schemas.microsoft.com/office/powerpoint/2010/main" val="162802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2154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Key variables used throughout the DQP</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936625"/>
            <a:ext cx="10256874" cy="4817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Lesson 1: </a:t>
            </a:r>
            <a:r>
              <a:rPr lang="en-US" sz="2400" dirty="0"/>
              <a:t>A project needs to have a thorough discussion about “key” variables in the eyes of the project (important to stakeholders, widely used in publications, etc.). These may also be measures of change!</a:t>
            </a:r>
            <a:endParaRPr lang="en-US" sz="2400" b="1" dirty="0"/>
          </a:p>
          <a:p>
            <a:pPr marL="0" indent="0">
              <a:buNone/>
            </a:pPr>
            <a:r>
              <a:rPr lang="en-US" sz="2000" b="1" dirty="0"/>
              <a:t>Selected HRS Key Variables:</a:t>
            </a:r>
          </a:p>
          <a:p>
            <a:r>
              <a:rPr lang="en-US" sz="2000" u="sng" dirty="0"/>
              <a:t>Work for Pay </a:t>
            </a:r>
            <a:r>
              <a:rPr lang="en-US" sz="2000" dirty="0"/>
              <a:t>(binary)</a:t>
            </a:r>
          </a:p>
          <a:p>
            <a:pPr lvl="1"/>
            <a:r>
              <a:rPr lang="en-US" sz="1800" dirty="0"/>
              <a:t> Are you currently working for pay? (yes/no)</a:t>
            </a:r>
          </a:p>
          <a:p>
            <a:r>
              <a:rPr lang="en-US" sz="2000" u="sng" dirty="0"/>
              <a:t>Cognition Score </a:t>
            </a:r>
            <a:r>
              <a:rPr lang="en-US" sz="2000" dirty="0"/>
              <a:t>(0-27)  (treated as continuous)</a:t>
            </a:r>
          </a:p>
          <a:p>
            <a:pPr lvl="1"/>
            <a:r>
              <a:rPr lang="en-US" sz="1800" dirty="0"/>
              <a:t>Summary of 3 cognition tests: immediate word recall (max of 10), delayed word recall (max of 10), subtract 7 from 100 (5 times), count backwards from 20 </a:t>
            </a:r>
          </a:p>
          <a:p>
            <a:r>
              <a:rPr lang="en-US" sz="2000" u="sng" dirty="0"/>
              <a:t>CES-D Score </a:t>
            </a:r>
            <a:r>
              <a:rPr lang="en-US" sz="2000" dirty="0"/>
              <a:t>(0-8) (treated as continuous)</a:t>
            </a:r>
          </a:p>
          <a:p>
            <a:pPr lvl="1"/>
            <a:r>
              <a:rPr lang="en-US" sz="1800" dirty="0"/>
              <a:t>Count of “yes” responses to 8 CES-D depression symptom questions </a:t>
            </a:r>
          </a:p>
          <a:p>
            <a:r>
              <a:rPr lang="en-US" sz="2000" u="sng" dirty="0"/>
              <a:t>Excellent or very good self-rated health </a:t>
            </a:r>
            <a:r>
              <a:rPr lang="en-US" sz="2000" dirty="0"/>
              <a:t>(binary)</a:t>
            </a:r>
          </a:p>
          <a:p>
            <a:pPr lvl="1"/>
            <a:r>
              <a:rPr lang="en-US" sz="1800" dirty="0"/>
              <a:t>Original response categories: Excellent, very good, good, fair, poor</a:t>
            </a:r>
          </a:p>
          <a:p>
            <a:r>
              <a:rPr lang="en-US" sz="2000" u="sng" dirty="0" err="1"/>
              <a:t>Nagi</a:t>
            </a:r>
            <a:r>
              <a:rPr lang="en-US" sz="2000" u="sng" dirty="0"/>
              <a:t> limitation count </a:t>
            </a:r>
            <a:r>
              <a:rPr lang="en-US" sz="2000" dirty="0"/>
              <a:t>(0-12) (treated as continuous)</a:t>
            </a:r>
          </a:p>
          <a:p>
            <a:pPr lvl="1"/>
            <a:r>
              <a:rPr lang="en-US" sz="1800" dirty="0"/>
              <a:t>Count of “yes” responses to 12 questions about difficulties with daily living activities</a:t>
            </a:r>
          </a:p>
          <a:p>
            <a:pPr marL="0" indent="0">
              <a:buNone/>
            </a:pPr>
            <a:endParaRPr lang="en-US" sz="2400" dirty="0"/>
          </a:p>
        </p:txBody>
      </p:sp>
      <p:sp>
        <p:nvSpPr>
          <p:cNvPr id="6" name="Slide Number Placeholder 5">
            <a:extLst>
              <a:ext uri="{FF2B5EF4-FFF2-40B4-BE49-F238E27FC236}">
                <a16:creationId xmlns:a16="http://schemas.microsoft.com/office/drawing/2014/main" id="{B882F5BC-DD77-E47C-44EA-112E37DFBA33}"/>
              </a:ext>
            </a:extLst>
          </p:cNvPr>
          <p:cNvSpPr>
            <a:spLocks noGrp="1"/>
          </p:cNvSpPr>
          <p:nvPr>
            <p:ph type="sldNum" sz="quarter" idx="12"/>
          </p:nvPr>
        </p:nvSpPr>
        <p:spPr/>
        <p:txBody>
          <a:bodyPr/>
          <a:lstStyle/>
          <a:p>
            <a:fld id="{8E8ED22B-7BB9-4E67-AA73-D679401F9E6D}" type="slidenum">
              <a:rPr lang="en-US" smtClean="0"/>
              <a:t>3</a:t>
            </a:fld>
            <a:endParaRPr lang="en-US"/>
          </a:p>
        </p:txBody>
      </p:sp>
    </p:spTree>
    <p:extLst>
      <p:ext uri="{BB962C8B-B14F-4D97-AF65-F5344CB8AC3E}">
        <p14:creationId xmlns:p14="http://schemas.microsoft.com/office/powerpoint/2010/main" val="4198973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17. Data Editing and Imputation</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ffectLst/>
                <a:ea typeface="Arial" panose="020B0604020202020204" pitchFamily="34" charset="0"/>
              </a:rPr>
              <a:t>Most sections of the core HRS data released to the public are not imputed. The one section that has a regular imputation process is the cognition section. Details of the cognition imputation work can be found </a:t>
            </a:r>
            <a:r>
              <a:rPr lang="en-US" sz="2400" u="sng" dirty="0">
                <a:solidFill>
                  <a:srgbClr val="1155CC"/>
                </a:solidFill>
                <a:effectLst/>
                <a:ea typeface="Arial" panose="020B0604020202020204" pitchFamily="34" charset="0"/>
                <a:hlinkClick r:id="rId2"/>
              </a:rPr>
              <a:t>here</a:t>
            </a:r>
            <a:r>
              <a:rPr lang="en-US" sz="2400" dirty="0">
                <a:effectLst/>
                <a:ea typeface="Arial" panose="020B0604020202020204" pitchFamily="34" charset="0"/>
              </a:rPr>
              <a:t>. </a:t>
            </a:r>
          </a:p>
          <a:p>
            <a:pPr marL="0" indent="0">
              <a:buNone/>
            </a:pPr>
            <a:endParaRPr lang="en-US" sz="2400" dirty="0">
              <a:ea typeface="Arial" panose="020B0604020202020204" pitchFamily="34" charset="0"/>
            </a:endParaRPr>
          </a:p>
          <a:p>
            <a:pPr marL="0" indent="0">
              <a:buNone/>
            </a:pPr>
            <a:r>
              <a:rPr lang="en-US" sz="2400" dirty="0">
                <a:effectLst/>
                <a:ea typeface="Arial" panose="020B0604020202020204" pitchFamily="34" charset="0"/>
              </a:rPr>
              <a:t>Select variables found in RAND data products that are created from core HRS data have imputed variables. More information on RAND imputations can be found </a:t>
            </a:r>
            <a:r>
              <a:rPr lang="en-US" sz="2400" u="sng" dirty="0">
                <a:solidFill>
                  <a:srgbClr val="1155CC"/>
                </a:solidFill>
                <a:effectLst/>
                <a:ea typeface="Arial" panose="020B0604020202020204" pitchFamily="34" charset="0"/>
                <a:hlinkClick r:id="rId3"/>
              </a:rPr>
              <a:t>here</a:t>
            </a:r>
            <a:r>
              <a:rPr lang="en-US" sz="2400" dirty="0">
                <a:effectLst/>
                <a:ea typeface="Arial" panose="020B0604020202020204" pitchFamily="34" charset="0"/>
              </a:rPr>
              <a:t>.</a:t>
            </a:r>
          </a:p>
          <a:p>
            <a:pPr marL="0" indent="0">
              <a:buNone/>
            </a:pPr>
            <a:endParaRPr lang="en-US" sz="2400" dirty="0"/>
          </a:p>
        </p:txBody>
      </p:sp>
      <p:pic>
        <p:nvPicPr>
          <p:cNvPr id="2" name="Picture 1">
            <a:extLst>
              <a:ext uri="{FF2B5EF4-FFF2-40B4-BE49-F238E27FC236}">
                <a16:creationId xmlns:a16="http://schemas.microsoft.com/office/drawing/2014/main" id="{09C2A776-3EA3-F5EF-8D25-94258D0C8DC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6" name="Slide Number Placeholder 5">
            <a:extLst>
              <a:ext uri="{FF2B5EF4-FFF2-40B4-BE49-F238E27FC236}">
                <a16:creationId xmlns:a16="http://schemas.microsoft.com/office/drawing/2014/main" id="{DB76D523-72B8-FB18-0AC0-47F29AD0B815}"/>
              </a:ext>
            </a:extLst>
          </p:cNvPr>
          <p:cNvSpPr>
            <a:spLocks noGrp="1"/>
          </p:cNvSpPr>
          <p:nvPr>
            <p:ph type="sldNum" sz="quarter" idx="12"/>
          </p:nvPr>
        </p:nvSpPr>
        <p:spPr/>
        <p:txBody>
          <a:bodyPr/>
          <a:lstStyle/>
          <a:p>
            <a:fld id="{8E8ED22B-7BB9-4E67-AA73-D679401F9E6D}" type="slidenum">
              <a:rPr lang="en-US" smtClean="0"/>
              <a:t>30</a:t>
            </a:fld>
            <a:endParaRPr lang="en-US"/>
          </a:p>
        </p:txBody>
      </p:sp>
    </p:spTree>
    <p:extLst>
      <p:ext uri="{BB962C8B-B14F-4D97-AF65-F5344CB8AC3E}">
        <p14:creationId xmlns:p14="http://schemas.microsoft.com/office/powerpoint/2010/main" val="2054402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237753" y="25649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Domain 3:</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Sampling Error</a:t>
            </a:r>
          </a:p>
        </p:txBody>
      </p:sp>
      <p:pic>
        <p:nvPicPr>
          <p:cNvPr id="2" name="Picture 1">
            <a:extLst>
              <a:ext uri="{FF2B5EF4-FFF2-40B4-BE49-F238E27FC236}">
                <a16:creationId xmlns:a16="http://schemas.microsoft.com/office/drawing/2014/main" id="{1EF13174-3FFC-2621-6D4D-EA0B92F34DA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5" name="Slide Number Placeholder 4">
            <a:extLst>
              <a:ext uri="{FF2B5EF4-FFF2-40B4-BE49-F238E27FC236}">
                <a16:creationId xmlns:a16="http://schemas.microsoft.com/office/drawing/2014/main" id="{973F86A7-5E90-B0AD-43DF-8AEA347B0B32}"/>
              </a:ext>
            </a:extLst>
          </p:cNvPr>
          <p:cNvSpPr>
            <a:spLocks noGrp="1"/>
          </p:cNvSpPr>
          <p:nvPr>
            <p:ph type="sldNum" sz="quarter" idx="12"/>
          </p:nvPr>
        </p:nvSpPr>
        <p:spPr/>
        <p:txBody>
          <a:bodyPr/>
          <a:lstStyle/>
          <a:p>
            <a:fld id="{8E8ED22B-7BB9-4E67-AA73-D679401F9E6D}" type="slidenum">
              <a:rPr lang="en-US" smtClean="0"/>
              <a:t>31</a:t>
            </a:fld>
            <a:endParaRPr lang="en-US"/>
          </a:p>
        </p:txBody>
      </p:sp>
    </p:spTree>
    <p:extLst>
      <p:ext uri="{BB962C8B-B14F-4D97-AF65-F5344CB8AC3E}">
        <p14:creationId xmlns:p14="http://schemas.microsoft.com/office/powerpoint/2010/main" val="1044363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13930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18. Target Population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19. Achieved Sample Size</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908313"/>
            <a:ext cx="9144000" cy="4076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15000"/>
              </a:lnSpc>
              <a:spcBef>
                <a:spcPts val="1200"/>
              </a:spcBef>
              <a:spcAft>
                <a:spcPts val="1200"/>
              </a:spcAft>
              <a:buNone/>
            </a:pPr>
            <a:r>
              <a:rPr lang="en-US" sz="1800" dirty="0">
                <a:effectLst/>
                <a:ea typeface="Arial" panose="020B0604020202020204" pitchFamily="34" charset="0"/>
              </a:rPr>
              <a:t>The target population for the HRS is </a:t>
            </a:r>
            <a:r>
              <a:rPr lang="en-US" sz="1800" b="1" dirty="0">
                <a:effectLst/>
                <a:ea typeface="Arial" panose="020B0604020202020204" pitchFamily="34" charset="0"/>
              </a:rPr>
              <a:t>the US population aged 51 and older who live in the contiguous United States who reside in a household, and their younger spouses. </a:t>
            </a:r>
          </a:p>
          <a:p>
            <a:pPr marL="0" marR="0" indent="0">
              <a:lnSpc>
                <a:spcPct val="115000"/>
              </a:lnSpc>
              <a:spcBef>
                <a:spcPts val="1200"/>
              </a:spcBef>
              <a:spcAft>
                <a:spcPts val="1200"/>
              </a:spcAft>
              <a:buNone/>
            </a:pPr>
            <a:r>
              <a:rPr lang="en-US" sz="1800" dirty="0">
                <a:effectLst/>
                <a:ea typeface="Arial" panose="020B0604020202020204" pitchFamily="34" charset="0"/>
              </a:rPr>
              <a:t>Following conventional practice for population surveys, institutionalized persons (those in prisons, jails, nursing homes, and long-term or dependent care facilities) are excluded from the survey population. The original sample and subsequent new cohorts recruited into the HRS exclude institutionalized persons. </a:t>
            </a:r>
          </a:p>
          <a:p>
            <a:pPr marL="0" marR="0" indent="0">
              <a:lnSpc>
                <a:spcPct val="115000"/>
              </a:lnSpc>
              <a:spcBef>
                <a:spcPts val="1200"/>
              </a:spcBef>
              <a:spcAft>
                <a:spcPts val="1200"/>
              </a:spcAft>
              <a:buNone/>
            </a:pPr>
            <a:r>
              <a:rPr lang="en-US" sz="1800" dirty="0">
                <a:effectLst/>
                <a:ea typeface="Arial" panose="020B0604020202020204" pitchFamily="34" charset="0"/>
              </a:rPr>
              <a:t>Panelists who subsequently move into nursing home facilities as they age remain in the sample. Therefore, we have nursing home representation in the HRS panel. For more details, see the</a:t>
            </a:r>
            <a:r>
              <a:rPr lang="en-US" sz="1800" u="none" strike="noStrike" dirty="0">
                <a:solidFill>
                  <a:srgbClr val="0000FF"/>
                </a:solidFill>
                <a:effectLst/>
                <a:ea typeface="Arial" panose="020B0604020202020204" pitchFamily="34" charset="0"/>
                <a:hlinkClick r:id="rId2"/>
              </a:rPr>
              <a:t> </a:t>
            </a:r>
            <a:r>
              <a:rPr lang="en-US" sz="1800" u="sng" dirty="0">
                <a:solidFill>
                  <a:srgbClr val="1155CC"/>
                </a:solidFill>
                <a:effectLst/>
                <a:ea typeface="Arial" panose="020B0604020202020204" pitchFamily="34" charset="0"/>
                <a:hlinkClick r:id="rId2"/>
              </a:rPr>
              <a:t>Original Sample Documentation</a:t>
            </a:r>
            <a:r>
              <a:rPr lang="en-US" sz="1800" dirty="0">
                <a:effectLst/>
                <a:ea typeface="Arial" panose="020B0604020202020204" pitchFamily="34" charset="0"/>
              </a:rPr>
              <a:t>, or the</a:t>
            </a:r>
            <a:r>
              <a:rPr lang="en-US" sz="1800" u="none" strike="noStrike" dirty="0">
                <a:solidFill>
                  <a:srgbClr val="1155CC"/>
                </a:solidFill>
                <a:effectLst/>
                <a:ea typeface="Arial" panose="020B0604020202020204" pitchFamily="34" charset="0"/>
                <a:hlinkClick r:id="rId3"/>
              </a:rPr>
              <a:t> </a:t>
            </a:r>
            <a:r>
              <a:rPr lang="en-US" sz="1800" u="sng" dirty="0">
                <a:solidFill>
                  <a:srgbClr val="1155CC"/>
                </a:solidFill>
                <a:effectLst/>
                <a:ea typeface="Arial" panose="020B0604020202020204" pitchFamily="34" charset="0"/>
                <a:hlinkClick r:id="rId3"/>
              </a:rPr>
              <a:t>HRS 2016 Weighting Documentation</a:t>
            </a:r>
            <a:r>
              <a:rPr lang="en-US" sz="1800" dirty="0">
                <a:effectLst/>
                <a:ea typeface="Arial" panose="020B0604020202020204" pitchFamily="34" charset="0"/>
              </a:rPr>
              <a:t>.</a:t>
            </a:r>
          </a:p>
          <a:p>
            <a:pPr marL="0" marR="0" indent="0">
              <a:lnSpc>
                <a:spcPct val="115000"/>
              </a:lnSpc>
              <a:spcBef>
                <a:spcPts val="1200"/>
              </a:spcBef>
              <a:spcAft>
                <a:spcPts val="1200"/>
              </a:spcAft>
              <a:buNone/>
            </a:pPr>
            <a:r>
              <a:rPr lang="en-US" sz="1800" b="1" dirty="0">
                <a:ea typeface="Arial" panose="020B0604020202020204" pitchFamily="34" charset="0"/>
              </a:rPr>
              <a:t>The achieved sample size in the 2022 HRS panel was 13,128 interviews.</a:t>
            </a:r>
            <a:endParaRPr lang="en-US" sz="1800" b="1" dirty="0">
              <a:effectLst/>
              <a:ea typeface="Arial" panose="020B0604020202020204" pitchFamily="34" charset="0"/>
            </a:endParaRPr>
          </a:p>
        </p:txBody>
      </p:sp>
      <p:pic>
        <p:nvPicPr>
          <p:cNvPr id="2" name="Picture 1">
            <a:extLst>
              <a:ext uri="{FF2B5EF4-FFF2-40B4-BE49-F238E27FC236}">
                <a16:creationId xmlns:a16="http://schemas.microsoft.com/office/drawing/2014/main" id="{E2C989E5-61CC-17CC-D0E3-CFDAAC410F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6" name="Slide Number Placeholder 5">
            <a:extLst>
              <a:ext uri="{FF2B5EF4-FFF2-40B4-BE49-F238E27FC236}">
                <a16:creationId xmlns:a16="http://schemas.microsoft.com/office/drawing/2014/main" id="{9AB9CBBF-4566-6A38-4744-57995548076E}"/>
              </a:ext>
            </a:extLst>
          </p:cNvPr>
          <p:cNvSpPr>
            <a:spLocks noGrp="1"/>
          </p:cNvSpPr>
          <p:nvPr>
            <p:ph type="sldNum" sz="quarter" idx="12"/>
          </p:nvPr>
        </p:nvSpPr>
        <p:spPr/>
        <p:txBody>
          <a:bodyPr/>
          <a:lstStyle/>
          <a:p>
            <a:fld id="{8E8ED22B-7BB9-4E67-AA73-D679401F9E6D}" type="slidenum">
              <a:rPr lang="en-US" smtClean="0"/>
              <a:t>32</a:t>
            </a:fld>
            <a:endParaRPr lang="en-US"/>
          </a:p>
        </p:txBody>
      </p:sp>
    </p:spTree>
    <p:extLst>
      <p:ext uri="{BB962C8B-B14F-4D97-AF65-F5344CB8AC3E}">
        <p14:creationId xmlns:p14="http://schemas.microsoft.com/office/powerpoint/2010/main" val="2664482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192696" y="355108"/>
            <a:ext cx="9475304"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274C"/>
                </a:solidFill>
                <a:effectLst/>
                <a:uLnTx/>
                <a:uFillTx/>
                <a:latin typeface="+mj-lt"/>
                <a:ea typeface="+mj-ea"/>
                <a:cs typeface="+mj-cs"/>
              </a:rPr>
              <a:t>20. Design Effects and Coefficients of Variation</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100695"/>
            <a:ext cx="9144000" cy="46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The design effects for the 2022 HRS panel range from approximately 2.8 to 3.6</a:t>
            </a:r>
            <a:r>
              <a:rPr lang="en-US" sz="2400" dirty="0"/>
              <a:t>, implying that the variances are about three to four times larger than they would be under simple random sampling. This reflects the influence of the complex sample design, including stratified cluster sampling and unequal weighting. </a:t>
            </a:r>
          </a:p>
          <a:p>
            <a:pPr marL="0" indent="0">
              <a:buNone/>
            </a:pPr>
            <a:r>
              <a:rPr lang="en-US" sz="2400" dirty="0"/>
              <a:t>In contrast, </a:t>
            </a:r>
            <a:r>
              <a:rPr lang="en-US" sz="2400" b="1" dirty="0"/>
              <a:t>coefficients of variation are low for all estimates, remaining below 2.5 percent, indicating good precision despite the variance inflation.</a:t>
            </a:r>
          </a:p>
        </p:txBody>
      </p:sp>
      <p:pic>
        <p:nvPicPr>
          <p:cNvPr id="6" name="Picture 5">
            <a:extLst>
              <a:ext uri="{FF2B5EF4-FFF2-40B4-BE49-F238E27FC236}">
                <a16:creationId xmlns:a16="http://schemas.microsoft.com/office/drawing/2014/main" id="{40833E92-660B-6678-657B-127469A87BF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graphicFrame>
        <p:nvGraphicFramePr>
          <p:cNvPr id="9" name="Table 8">
            <a:extLst>
              <a:ext uri="{FF2B5EF4-FFF2-40B4-BE49-F238E27FC236}">
                <a16:creationId xmlns:a16="http://schemas.microsoft.com/office/drawing/2014/main" id="{CC2CE474-51FC-8991-36DF-DC9611541D5D}"/>
              </a:ext>
            </a:extLst>
          </p:cNvPr>
          <p:cNvGraphicFramePr>
            <a:graphicFrameLocks noGrp="1"/>
          </p:cNvGraphicFramePr>
          <p:nvPr>
            <p:extLst>
              <p:ext uri="{D42A27DB-BD31-4B8C-83A1-F6EECF244321}">
                <p14:modId xmlns:p14="http://schemas.microsoft.com/office/powerpoint/2010/main" val="1345372334"/>
              </p:ext>
            </p:extLst>
          </p:nvPr>
        </p:nvGraphicFramePr>
        <p:xfrm>
          <a:off x="2234045" y="4048598"/>
          <a:ext cx="7208299" cy="1592202"/>
        </p:xfrm>
        <a:graphic>
          <a:graphicData uri="http://schemas.openxmlformats.org/drawingml/2006/table">
            <a:tbl>
              <a:tblPr firstRow="1"/>
              <a:tblGrid>
                <a:gridCol w="1705483">
                  <a:extLst>
                    <a:ext uri="{9D8B030D-6E8A-4147-A177-3AD203B41FA5}">
                      <a16:colId xmlns:a16="http://schemas.microsoft.com/office/drawing/2014/main" val="1054527179"/>
                    </a:ext>
                  </a:extLst>
                </a:gridCol>
                <a:gridCol w="1375704">
                  <a:extLst>
                    <a:ext uri="{9D8B030D-6E8A-4147-A177-3AD203B41FA5}">
                      <a16:colId xmlns:a16="http://schemas.microsoft.com/office/drawing/2014/main" val="2935014974"/>
                    </a:ext>
                  </a:extLst>
                </a:gridCol>
                <a:gridCol w="1375704">
                  <a:extLst>
                    <a:ext uri="{9D8B030D-6E8A-4147-A177-3AD203B41FA5}">
                      <a16:colId xmlns:a16="http://schemas.microsoft.com/office/drawing/2014/main" val="3965575035"/>
                    </a:ext>
                  </a:extLst>
                </a:gridCol>
                <a:gridCol w="1375704">
                  <a:extLst>
                    <a:ext uri="{9D8B030D-6E8A-4147-A177-3AD203B41FA5}">
                      <a16:colId xmlns:a16="http://schemas.microsoft.com/office/drawing/2014/main" val="3633593665"/>
                    </a:ext>
                  </a:extLst>
                </a:gridCol>
                <a:gridCol w="1375704">
                  <a:extLst>
                    <a:ext uri="{9D8B030D-6E8A-4147-A177-3AD203B41FA5}">
                      <a16:colId xmlns:a16="http://schemas.microsoft.com/office/drawing/2014/main" val="2254433374"/>
                    </a:ext>
                  </a:extLst>
                </a:gridCol>
              </a:tblGrid>
              <a:tr h="260988">
                <a:tc>
                  <a:txBody>
                    <a:bodyPr/>
                    <a:lstStyle/>
                    <a:p>
                      <a:pPr marL="0" marR="0" algn="ctr">
                        <a:lnSpc>
                          <a:spcPct val="115000"/>
                        </a:lnSpc>
                        <a:spcBef>
                          <a:spcPts val="1200"/>
                        </a:spcBef>
                        <a:buNone/>
                      </a:pPr>
                      <a:r>
                        <a:rPr lang="es-CO" sz="1400" b="1" dirty="0">
                          <a:solidFill>
                            <a:srgbClr val="000000"/>
                          </a:solidFill>
                          <a:effectLst/>
                          <a:latin typeface="Arial" panose="020B0604020202020204" pitchFamily="34" charset="0"/>
                          <a:ea typeface="Arial" panose="020B0604020202020204" pitchFamily="34" charset="0"/>
                        </a:rPr>
                        <a:t>Variable</a:t>
                      </a:r>
                      <a:endParaRPr lang="es-CO" sz="1400" dirty="0">
                        <a:effectLst/>
                        <a:latin typeface="Arial" panose="020B0604020202020204" pitchFamily="34" charset="0"/>
                        <a:ea typeface="Arial" panose="020B0604020202020204" pitchFamily="34"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1200"/>
                        </a:spcBef>
                        <a:buNone/>
                      </a:pPr>
                      <a:r>
                        <a:rPr lang="es-CO" sz="1400" b="1" dirty="0" err="1">
                          <a:solidFill>
                            <a:srgbClr val="000000"/>
                          </a:solidFill>
                          <a:effectLst/>
                          <a:latin typeface="Arial" panose="020B0604020202020204" pitchFamily="34" charset="0"/>
                          <a:ea typeface="Arial" panose="020B0604020202020204" pitchFamily="34" charset="0"/>
                        </a:rPr>
                        <a:t>Estimate</a:t>
                      </a:r>
                      <a:endParaRPr lang="es-CO" sz="1400" dirty="0">
                        <a:effectLst/>
                        <a:latin typeface="Arial" panose="020B0604020202020204" pitchFamily="34" charset="0"/>
                        <a:ea typeface="Arial" panose="020B0604020202020204" pitchFamily="34"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1200"/>
                        </a:spcBef>
                        <a:buNone/>
                      </a:pPr>
                      <a:r>
                        <a:rPr lang="es-CO" sz="1400" b="1" dirty="0">
                          <a:solidFill>
                            <a:srgbClr val="000000"/>
                          </a:solidFill>
                          <a:effectLst/>
                          <a:latin typeface="Arial" panose="020B0604020202020204" pitchFamily="34" charset="0"/>
                          <a:ea typeface="Arial" panose="020B0604020202020204" pitchFamily="34" charset="0"/>
                        </a:rPr>
                        <a:t>Standard Error</a:t>
                      </a:r>
                      <a:endParaRPr lang="es-CO" sz="1400" dirty="0">
                        <a:effectLst/>
                        <a:latin typeface="Arial" panose="020B0604020202020204" pitchFamily="34" charset="0"/>
                        <a:ea typeface="Arial" panose="020B0604020202020204" pitchFamily="34"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1200"/>
                        </a:spcBef>
                        <a:buNone/>
                      </a:pPr>
                      <a:r>
                        <a:rPr lang="es-CO" sz="1400" b="1" dirty="0" err="1">
                          <a:solidFill>
                            <a:srgbClr val="000000"/>
                          </a:solidFill>
                          <a:effectLst/>
                          <a:latin typeface="Arial" panose="020B0604020202020204" pitchFamily="34" charset="0"/>
                          <a:ea typeface="Arial" panose="020B0604020202020204" pitchFamily="34" charset="0"/>
                        </a:rPr>
                        <a:t>Design</a:t>
                      </a:r>
                      <a:r>
                        <a:rPr lang="es-CO" sz="1400" b="1" dirty="0">
                          <a:solidFill>
                            <a:srgbClr val="000000"/>
                          </a:solidFill>
                          <a:effectLst/>
                          <a:latin typeface="Arial" panose="020B0604020202020204" pitchFamily="34" charset="0"/>
                          <a:ea typeface="Arial" panose="020B0604020202020204" pitchFamily="34" charset="0"/>
                        </a:rPr>
                        <a:t> </a:t>
                      </a:r>
                      <a:r>
                        <a:rPr lang="es-CO" sz="1400" b="1" dirty="0" err="1">
                          <a:solidFill>
                            <a:srgbClr val="000000"/>
                          </a:solidFill>
                          <a:effectLst/>
                          <a:latin typeface="Arial" panose="020B0604020202020204" pitchFamily="34" charset="0"/>
                          <a:ea typeface="Arial" panose="020B0604020202020204" pitchFamily="34" charset="0"/>
                        </a:rPr>
                        <a:t>Effect</a:t>
                      </a:r>
                      <a:r>
                        <a:rPr lang="es-CO" sz="1400" b="1" dirty="0">
                          <a:solidFill>
                            <a:srgbClr val="000000"/>
                          </a:solidFill>
                          <a:effectLst/>
                          <a:latin typeface="Arial" panose="020B0604020202020204" pitchFamily="34" charset="0"/>
                          <a:ea typeface="Arial" panose="020B0604020202020204" pitchFamily="34" charset="0"/>
                        </a:rPr>
                        <a:t> (DEFF)</a:t>
                      </a:r>
                      <a:endParaRPr lang="es-CO" sz="1400" dirty="0">
                        <a:effectLst/>
                        <a:latin typeface="Arial" panose="020B0604020202020204" pitchFamily="34" charset="0"/>
                        <a:ea typeface="Arial" panose="020B0604020202020204" pitchFamily="34"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1200"/>
                        </a:spcBef>
                        <a:buNone/>
                      </a:pPr>
                      <a:r>
                        <a:rPr lang="es-CO" sz="1400" b="1" dirty="0" err="1">
                          <a:solidFill>
                            <a:srgbClr val="000000"/>
                          </a:solidFill>
                          <a:effectLst/>
                          <a:latin typeface="Arial" panose="020B0604020202020204" pitchFamily="34" charset="0"/>
                          <a:ea typeface="Arial" panose="020B0604020202020204" pitchFamily="34" charset="0"/>
                        </a:rPr>
                        <a:t>Coefficient</a:t>
                      </a:r>
                      <a:r>
                        <a:rPr lang="es-CO" sz="1400" b="1" dirty="0">
                          <a:solidFill>
                            <a:srgbClr val="000000"/>
                          </a:solidFill>
                          <a:effectLst/>
                          <a:latin typeface="Arial" panose="020B0604020202020204" pitchFamily="34" charset="0"/>
                          <a:ea typeface="Arial" panose="020B0604020202020204" pitchFamily="34" charset="0"/>
                        </a:rPr>
                        <a:t> </a:t>
                      </a:r>
                      <a:r>
                        <a:rPr lang="es-CO" sz="1400" b="1" dirty="0" err="1">
                          <a:solidFill>
                            <a:srgbClr val="000000"/>
                          </a:solidFill>
                          <a:effectLst/>
                          <a:latin typeface="Arial" panose="020B0604020202020204" pitchFamily="34" charset="0"/>
                          <a:ea typeface="Arial" panose="020B0604020202020204" pitchFamily="34" charset="0"/>
                        </a:rPr>
                        <a:t>of</a:t>
                      </a:r>
                      <a:r>
                        <a:rPr lang="es-CO" sz="1400" b="1" dirty="0">
                          <a:solidFill>
                            <a:srgbClr val="000000"/>
                          </a:solidFill>
                          <a:effectLst/>
                          <a:latin typeface="Arial" panose="020B0604020202020204" pitchFamily="34" charset="0"/>
                          <a:ea typeface="Arial" panose="020B0604020202020204" pitchFamily="34" charset="0"/>
                        </a:rPr>
                        <a:t> </a:t>
                      </a:r>
                      <a:r>
                        <a:rPr lang="es-CO" sz="1400" b="1" dirty="0" err="1">
                          <a:solidFill>
                            <a:srgbClr val="000000"/>
                          </a:solidFill>
                          <a:effectLst/>
                          <a:latin typeface="Arial" panose="020B0604020202020204" pitchFamily="34" charset="0"/>
                          <a:ea typeface="Arial" panose="020B0604020202020204" pitchFamily="34" charset="0"/>
                        </a:rPr>
                        <a:t>Variation</a:t>
                      </a:r>
                      <a:r>
                        <a:rPr lang="es-CO" sz="1400" b="1" dirty="0">
                          <a:solidFill>
                            <a:srgbClr val="000000"/>
                          </a:solidFill>
                          <a:effectLst/>
                          <a:latin typeface="Arial" panose="020B0604020202020204" pitchFamily="34" charset="0"/>
                          <a:ea typeface="Arial" panose="020B0604020202020204" pitchFamily="34" charset="0"/>
                        </a:rPr>
                        <a:t> (CV)</a:t>
                      </a:r>
                      <a:endParaRPr lang="es-CO" sz="1400" dirty="0">
                        <a:effectLst/>
                        <a:latin typeface="Arial" panose="020B0604020202020204" pitchFamily="34" charset="0"/>
                        <a:ea typeface="Arial" panose="020B0604020202020204" pitchFamily="34"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660108063"/>
                  </a:ext>
                </a:extLst>
              </a:tr>
              <a:tr h="180975">
                <a:tc>
                  <a:txBody>
                    <a:bodyPr/>
                    <a:lstStyle/>
                    <a:p>
                      <a:pPr marL="0" marR="0" algn="l">
                        <a:lnSpc>
                          <a:spcPct val="115000"/>
                        </a:lnSpc>
                        <a:spcBef>
                          <a:spcPts val="1200"/>
                        </a:spcBef>
                        <a:buNone/>
                      </a:pPr>
                      <a:r>
                        <a:rPr lang="es-CO" sz="1400" dirty="0" err="1">
                          <a:effectLst/>
                          <a:latin typeface="Arial" panose="020B0604020202020204" pitchFamily="34" charset="0"/>
                          <a:ea typeface="Arial" panose="020B0604020202020204" pitchFamily="34" charset="0"/>
                        </a:rPr>
                        <a:t>Cognition</a:t>
                      </a:r>
                      <a:r>
                        <a:rPr lang="es-CO" sz="1400" dirty="0">
                          <a:effectLst/>
                          <a:latin typeface="Arial" panose="020B0604020202020204" pitchFamily="34" charset="0"/>
                          <a:ea typeface="Arial" panose="020B0604020202020204" pitchFamily="34" charset="0"/>
                        </a:rPr>
                        <a:t> </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a:effectLst/>
                          <a:latin typeface="Arial" panose="020B0604020202020204" pitchFamily="34" charset="0"/>
                          <a:ea typeface="Arial" panose="020B0604020202020204" pitchFamily="34" charset="0"/>
                        </a:rPr>
                        <a:t>16.014</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0.070</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3.182</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a:effectLst/>
                          <a:latin typeface="Arial" panose="020B0604020202020204" pitchFamily="34" charset="0"/>
                          <a:ea typeface="Arial" panose="020B0604020202020204" pitchFamily="34" charset="0"/>
                        </a:rPr>
                        <a:t>0.44%</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7935869"/>
                  </a:ext>
                </a:extLst>
              </a:tr>
              <a:tr h="180975">
                <a:tc>
                  <a:txBody>
                    <a:bodyPr/>
                    <a:lstStyle/>
                    <a:p>
                      <a:pPr marL="0" marR="0" algn="l">
                        <a:lnSpc>
                          <a:spcPct val="115000"/>
                        </a:lnSpc>
                        <a:spcBef>
                          <a:spcPts val="1200"/>
                        </a:spcBef>
                        <a:buNone/>
                      </a:pPr>
                      <a:r>
                        <a:rPr lang="es-CO" sz="1400" dirty="0" err="1">
                          <a:effectLst/>
                          <a:latin typeface="Arial" panose="020B0604020202020204" pitchFamily="34" charset="0"/>
                          <a:ea typeface="Arial" panose="020B0604020202020204" pitchFamily="34" charset="0"/>
                        </a:rPr>
                        <a:t>Depression</a:t>
                      </a:r>
                      <a:endParaRPr lang="es-CO" sz="1400" dirty="0">
                        <a:effectLst/>
                        <a:latin typeface="Arial" panose="020B0604020202020204" pitchFamily="34" charset="0"/>
                        <a:ea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1.297</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0.029</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2.756</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2.25%</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0954120"/>
                  </a:ext>
                </a:extLst>
              </a:tr>
              <a:tr h="180975">
                <a:tc>
                  <a:txBody>
                    <a:bodyPr/>
                    <a:lstStyle/>
                    <a:p>
                      <a:pPr marL="0" marR="0" algn="l">
                        <a:lnSpc>
                          <a:spcPct val="115000"/>
                        </a:lnSpc>
                        <a:spcBef>
                          <a:spcPts val="1200"/>
                        </a:spcBef>
                        <a:buNone/>
                      </a:pPr>
                      <a:r>
                        <a:rPr lang="es-CO" sz="1400" dirty="0">
                          <a:effectLst/>
                          <a:latin typeface="Arial" panose="020B0604020202020204" pitchFamily="34" charset="0"/>
                          <a:ea typeface="Arial" panose="020B0604020202020204" pitchFamily="34" charset="0"/>
                        </a:rPr>
                        <a:t>Self-</a:t>
                      </a:r>
                      <a:r>
                        <a:rPr lang="es-CO" sz="1400" dirty="0" err="1">
                          <a:effectLst/>
                          <a:latin typeface="Arial" panose="020B0604020202020204" pitchFamily="34" charset="0"/>
                          <a:ea typeface="Arial" panose="020B0604020202020204" pitchFamily="34" charset="0"/>
                        </a:rPr>
                        <a:t>rated</a:t>
                      </a:r>
                      <a:r>
                        <a:rPr lang="es-CO" sz="1400" dirty="0">
                          <a:effectLst/>
                          <a:latin typeface="Arial" panose="020B0604020202020204" pitchFamily="34" charset="0"/>
                          <a:ea typeface="Arial" panose="020B0604020202020204" pitchFamily="34" charset="0"/>
                        </a:rPr>
                        <a:t> Health</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a:effectLst/>
                          <a:latin typeface="Arial" panose="020B0604020202020204" pitchFamily="34" charset="0"/>
                          <a:ea typeface="Arial" panose="020B0604020202020204" pitchFamily="34" charset="0"/>
                        </a:rPr>
                        <a:t>0.413</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a:effectLst/>
                          <a:latin typeface="Arial" panose="020B0604020202020204" pitchFamily="34" charset="0"/>
                          <a:ea typeface="Arial" panose="020B0604020202020204" pitchFamily="34" charset="0"/>
                        </a:rPr>
                        <a:t>0.008</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3.592</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2.06%</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668527"/>
                  </a:ext>
                </a:extLst>
              </a:tr>
              <a:tr h="180975">
                <a:tc>
                  <a:txBody>
                    <a:bodyPr/>
                    <a:lstStyle/>
                    <a:p>
                      <a:pPr marL="0" marR="0" algn="l">
                        <a:lnSpc>
                          <a:spcPct val="115000"/>
                        </a:lnSpc>
                        <a:spcBef>
                          <a:spcPts val="1200"/>
                        </a:spcBef>
                        <a:buNone/>
                      </a:pPr>
                      <a:r>
                        <a:rPr lang="es-CO" sz="1400" dirty="0">
                          <a:effectLst/>
                          <a:latin typeface="Arial" panose="020B0604020202020204" pitchFamily="34" charset="0"/>
                          <a:ea typeface="Arial" panose="020B0604020202020204" pitchFamily="34" charset="0"/>
                        </a:rPr>
                        <a:t>Nagi</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a:effectLst/>
                          <a:latin typeface="Arial" panose="020B0604020202020204" pitchFamily="34" charset="0"/>
                          <a:ea typeface="Arial" panose="020B0604020202020204" pitchFamily="34" charset="0"/>
                        </a:rPr>
                        <a:t>3.347</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0.057</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a:effectLst/>
                          <a:latin typeface="Arial" panose="020B0604020202020204" pitchFamily="34" charset="0"/>
                          <a:ea typeface="Arial" panose="020B0604020202020204" pitchFamily="34" charset="0"/>
                        </a:rPr>
                        <a:t>3.634</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1.69%</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5808779"/>
                  </a:ext>
                </a:extLst>
              </a:tr>
              <a:tr h="180975">
                <a:tc>
                  <a:txBody>
                    <a:bodyPr/>
                    <a:lstStyle/>
                    <a:p>
                      <a:pPr marL="0" marR="0" algn="l">
                        <a:lnSpc>
                          <a:spcPct val="115000"/>
                        </a:lnSpc>
                        <a:spcBef>
                          <a:spcPts val="1200"/>
                        </a:spcBef>
                        <a:buNone/>
                      </a:pPr>
                      <a:r>
                        <a:rPr lang="es-CO" sz="1400" dirty="0">
                          <a:effectLst/>
                          <a:latin typeface="Arial" panose="020B0604020202020204" pitchFamily="34" charset="0"/>
                          <a:ea typeface="Arial" panose="020B0604020202020204" pitchFamily="34" charset="0"/>
                        </a:rPr>
                        <a:t>Work </a:t>
                      </a:r>
                      <a:r>
                        <a:rPr lang="es-CO" sz="1400" dirty="0" err="1">
                          <a:effectLst/>
                          <a:latin typeface="Arial" panose="020B0604020202020204" pitchFamily="34" charset="0"/>
                          <a:ea typeface="Arial" panose="020B0604020202020204" pitchFamily="34" charset="0"/>
                        </a:rPr>
                        <a:t>for</a:t>
                      </a:r>
                      <a:r>
                        <a:rPr lang="es-CO" sz="1400" dirty="0">
                          <a:effectLst/>
                          <a:latin typeface="Arial" panose="020B0604020202020204" pitchFamily="34" charset="0"/>
                          <a:ea typeface="Arial" panose="020B0604020202020204" pitchFamily="34" charset="0"/>
                        </a:rPr>
                        <a:t> </a:t>
                      </a:r>
                      <a:r>
                        <a:rPr lang="es-CO" sz="1400" dirty="0" err="1">
                          <a:effectLst/>
                          <a:latin typeface="Arial" panose="020B0604020202020204" pitchFamily="34" charset="0"/>
                          <a:ea typeface="Arial" panose="020B0604020202020204" pitchFamily="34" charset="0"/>
                        </a:rPr>
                        <a:t>pay</a:t>
                      </a:r>
                      <a:endParaRPr lang="es-CO" sz="1400" dirty="0">
                        <a:effectLst/>
                        <a:latin typeface="Arial" panose="020B0604020202020204" pitchFamily="34" charset="0"/>
                        <a:ea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a:effectLst/>
                          <a:latin typeface="Arial" panose="020B0604020202020204" pitchFamily="34" charset="0"/>
                          <a:ea typeface="Arial" panose="020B0604020202020204" pitchFamily="34" charset="0"/>
                        </a:rPr>
                        <a:t>0.367</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a:effectLst/>
                          <a:latin typeface="Arial" panose="020B0604020202020204" pitchFamily="34" charset="0"/>
                          <a:ea typeface="Arial" panose="020B0604020202020204" pitchFamily="34" charset="0"/>
                        </a:rPr>
                        <a:t>0.008</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a:effectLst/>
                          <a:latin typeface="Arial" panose="020B0604020202020204" pitchFamily="34" charset="0"/>
                          <a:ea typeface="Arial" panose="020B0604020202020204" pitchFamily="34" charset="0"/>
                        </a:rPr>
                        <a:t>3.533</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1200"/>
                        </a:spcBef>
                        <a:buNone/>
                      </a:pPr>
                      <a:r>
                        <a:rPr lang="es-CO" sz="1400" dirty="0">
                          <a:effectLst/>
                          <a:latin typeface="Arial" panose="020B0604020202020204" pitchFamily="34" charset="0"/>
                          <a:ea typeface="Arial" panose="020B0604020202020204" pitchFamily="34" charset="0"/>
                        </a:rPr>
                        <a:t>2.25%</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689588"/>
                  </a:ext>
                </a:extLst>
              </a:tr>
            </a:tbl>
          </a:graphicData>
        </a:graphic>
      </p:graphicFrame>
      <p:sp>
        <p:nvSpPr>
          <p:cNvPr id="7" name="Slide Number Placeholder 6">
            <a:extLst>
              <a:ext uri="{FF2B5EF4-FFF2-40B4-BE49-F238E27FC236}">
                <a16:creationId xmlns:a16="http://schemas.microsoft.com/office/drawing/2014/main" id="{7C4CA1F2-77AF-1376-DBE4-D7F124068172}"/>
              </a:ext>
            </a:extLst>
          </p:cNvPr>
          <p:cNvSpPr>
            <a:spLocks noGrp="1"/>
          </p:cNvSpPr>
          <p:nvPr>
            <p:ph type="sldNum" sz="quarter" idx="12"/>
          </p:nvPr>
        </p:nvSpPr>
        <p:spPr/>
        <p:txBody>
          <a:bodyPr/>
          <a:lstStyle/>
          <a:p>
            <a:fld id="{8E8ED22B-7BB9-4E67-AA73-D679401F9E6D}" type="slidenum">
              <a:rPr lang="en-US" smtClean="0"/>
              <a:t>33</a:t>
            </a:fld>
            <a:endParaRPr lang="en-US"/>
          </a:p>
        </p:txBody>
      </p:sp>
    </p:spTree>
    <p:extLst>
      <p:ext uri="{BB962C8B-B14F-4D97-AF65-F5344CB8AC3E}">
        <p14:creationId xmlns:p14="http://schemas.microsoft.com/office/powerpoint/2010/main" val="3935843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21. 1 + L / Unequal Weighting Effect</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1200"/>
              </a:spcBef>
              <a:spcAft>
                <a:spcPts val="1200"/>
              </a:spcAft>
              <a:buNone/>
            </a:pPr>
            <a:r>
              <a:rPr lang="en-US" sz="2400" b="1" dirty="0">
                <a:effectLst/>
                <a:ea typeface="Arial" panose="020B0604020202020204" pitchFamily="34" charset="0"/>
              </a:rPr>
              <a:t>The overall unequal weighting effect (Kish’s 1+L value) for the 2022 HRS panel is 2.03</a:t>
            </a:r>
            <a:r>
              <a:rPr lang="en-US" sz="2400" dirty="0">
                <a:effectLst/>
                <a:ea typeface="Arial" panose="020B0604020202020204" pitchFamily="34" charset="0"/>
              </a:rPr>
              <a:t>, indicating that variability in the weights inflates the variance of weighted estimates by approximately 103 percent relative to an equal probability sample of the same size. </a:t>
            </a:r>
          </a:p>
          <a:p>
            <a:pPr marL="0" marR="0" indent="0">
              <a:lnSpc>
                <a:spcPct val="100000"/>
              </a:lnSpc>
              <a:spcBef>
                <a:spcPts val="1200"/>
              </a:spcBef>
              <a:spcAft>
                <a:spcPts val="1200"/>
              </a:spcAft>
              <a:buNone/>
            </a:pPr>
            <a:r>
              <a:rPr lang="en-US" sz="2400" dirty="0">
                <a:effectLst/>
                <a:ea typeface="Arial" panose="020B0604020202020204" pitchFamily="34" charset="0"/>
              </a:rPr>
              <a:t>This quantity represents a worst-case scenario for variance inflation due to weighting alone. It serves as an upper bound under standard assumptions of stratified sampling and approximate independence between the outcome variable and the survey weights, abstracting from additional design features such as clustering.</a:t>
            </a:r>
          </a:p>
        </p:txBody>
      </p:sp>
      <p:pic>
        <p:nvPicPr>
          <p:cNvPr id="2" name="Picture 1">
            <a:extLst>
              <a:ext uri="{FF2B5EF4-FFF2-40B4-BE49-F238E27FC236}">
                <a16:creationId xmlns:a16="http://schemas.microsoft.com/office/drawing/2014/main" id="{C107690F-6A9B-3E36-BF0F-1186258B042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6" name="Slide Number Placeholder 5">
            <a:extLst>
              <a:ext uri="{FF2B5EF4-FFF2-40B4-BE49-F238E27FC236}">
                <a16:creationId xmlns:a16="http://schemas.microsoft.com/office/drawing/2014/main" id="{2F883887-D060-26BF-E833-C6983896B7F9}"/>
              </a:ext>
            </a:extLst>
          </p:cNvPr>
          <p:cNvSpPr>
            <a:spLocks noGrp="1"/>
          </p:cNvSpPr>
          <p:nvPr>
            <p:ph type="sldNum" sz="quarter" idx="12"/>
          </p:nvPr>
        </p:nvSpPr>
        <p:spPr/>
        <p:txBody>
          <a:bodyPr/>
          <a:lstStyle/>
          <a:p>
            <a:fld id="{8E8ED22B-7BB9-4E67-AA73-D679401F9E6D}" type="slidenum">
              <a:rPr lang="en-US" smtClean="0"/>
              <a:t>34</a:t>
            </a:fld>
            <a:endParaRPr lang="en-US"/>
          </a:p>
        </p:txBody>
      </p:sp>
    </p:spTree>
    <p:extLst>
      <p:ext uri="{BB962C8B-B14F-4D97-AF65-F5344CB8AC3E}">
        <p14:creationId xmlns:p14="http://schemas.microsoft.com/office/powerpoint/2010/main" val="2640599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22. Sampling Description</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341120"/>
            <a:ext cx="9144000" cy="4643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When recruiting new cohorts, the HRS selects a </a:t>
            </a:r>
            <a:r>
              <a:rPr lang="en-US" sz="2400" b="1" dirty="0"/>
              <a:t>stratified multistage cluster probability sample </a:t>
            </a:r>
            <a:r>
              <a:rPr lang="en-US" sz="2400" dirty="0"/>
              <a:t>of primary sampling units (U.S. counties or groups of counties), area segments, and households, with </a:t>
            </a:r>
            <a:r>
              <a:rPr lang="en-US" sz="2400" b="1" dirty="0"/>
              <a:t>oversampling of households likely to have persons from the target new cohort </a:t>
            </a:r>
            <a:r>
              <a:rPr lang="en-US" sz="2400" dirty="0"/>
              <a:t>present (based on linked commercial data). </a:t>
            </a:r>
          </a:p>
          <a:p>
            <a:pPr marL="0" indent="0">
              <a:buNone/>
            </a:pPr>
            <a:r>
              <a:rPr lang="en-US" sz="2400" dirty="0"/>
              <a:t>Households initially are invited to complete a screening interview, followed by the main baseline interview. </a:t>
            </a:r>
          </a:p>
          <a:p>
            <a:pPr marL="0" indent="0">
              <a:buNone/>
            </a:pPr>
            <a:r>
              <a:rPr lang="en-US" sz="2400" dirty="0"/>
              <a:t>Subsequent interviews with panel members who completed the baseline survey are attempted either </a:t>
            </a:r>
            <a:r>
              <a:rPr lang="en-US" sz="2400" b="1" dirty="0"/>
              <a:t>face-to-face or by telephone </a:t>
            </a:r>
            <a:r>
              <a:rPr lang="en-US" sz="2400" dirty="0"/>
              <a:t>with alternating half-samples of active panel members, with </a:t>
            </a:r>
            <a:r>
              <a:rPr lang="en-US" sz="2400" b="1" dirty="0"/>
              <a:t>web</a:t>
            </a:r>
            <a:r>
              <a:rPr lang="en-US" sz="2400" dirty="0"/>
              <a:t> also offered as an option for those randomly assigned to the telephone mode. </a:t>
            </a:r>
          </a:p>
          <a:p>
            <a:pPr marL="0" indent="0">
              <a:buNone/>
            </a:pPr>
            <a:r>
              <a:rPr lang="en-US" sz="2400" dirty="0"/>
              <a:t>Additional details on the HRS sample design can be found </a:t>
            </a:r>
            <a:r>
              <a:rPr lang="en-US" sz="2400" dirty="0">
                <a:hlinkClick r:id="rId2"/>
              </a:rPr>
              <a:t>here</a:t>
            </a:r>
            <a:r>
              <a:rPr lang="en-US" sz="2400" dirty="0"/>
              <a:t>. </a:t>
            </a:r>
          </a:p>
        </p:txBody>
      </p:sp>
      <p:pic>
        <p:nvPicPr>
          <p:cNvPr id="2" name="Picture 1">
            <a:extLst>
              <a:ext uri="{FF2B5EF4-FFF2-40B4-BE49-F238E27FC236}">
                <a16:creationId xmlns:a16="http://schemas.microsoft.com/office/drawing/2014/main" id="{F387BC40-03DF-7B72-A020-BF8FCF4A73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6" name="Slide Number Placeholder 5">
            <a:extLst>
              <a:ext uri="{FF2B5EF4-FFF2-40B4-BE49-F238E27FC236}">
                <a16:creationId xmlns:a16="http://schemas.microsoft.com/office/drawing/2014/main" id="{2F1C2985-17B6-705E-F06A-0C90E6FA4BB7}"/>
              </a:ext>
            </a:extLst>
          </p:cNvPr>
          <p:cNvSpPr>
            <a:spLocks noGrp="1"/>
          </p:cNvSpPr>
          <p:nvPr>
            <p:ph type="sldNum" sz="quarter" idx="12"/>
          </p:nvPr>
        </p:nvSpPr>
        <p:spPr/>
        <p:txBody>
          <a:bodyPr/>
          <a:lstStyle/>
          <a:p>
            <a:fld id="{8E8ED22B-7BB9-4E67-AA73-D679401F9E6D}" type="slidenum">
              <a:rPr lang="en-US" smtClean="0"/>
              <a:t>35</a:t>
            </a:fld>
            <a:endParaRPr lang="en-US"/>
          </a:p>
        </p:txBody>
      </p:sp>
    </p:spTree>
    <p:extLst>
      <p:ext uri="{BB962C8B-B14F-4D97-AF65-F5344CB8AC3E}">
        <p14:creationId xmlns:p14="http://schemas.microsoft.com/office/powerpoint/2010/main" val="1467767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23. Link to Analytic Guidelines</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386721"/>
            <a:ext cx="9144000" cy="4084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Analytic guidelines for users of the HRS data, including examples of syntax for performing analyses in statistical software packages with procedures available for the analysis of complex sample survey data, can be found here:</a:t>
            </a:r>
          </a:p>
          <a:p>
            <a:pPr marL="0" indent="0">
              <a:buNone/>
            </a:pPr>
            <a:r>
              <a:rPr lang="en-US" sz="2400" dirty="0">
                <a:hlinkClick r:id="rId2"/>
              </a:rPr>
              <a:t>https://hrs.isr.umich.edu/documentation/new-user-guide</a:t>
            </a:r>
            <a:endParaRPr lang="en-US" sz="2400" dirty="0"/>
          </a:p>
          <a:p>
            <a:pPr marL="0" indent="0">
              <a:buNone/>
            </a:pPr>
            <a:endParaRPr lang="en-US" sz="2400" dirty="0"/>
          </a:p>
          <a:p>
            <a:pPr marL="0" indent="0">
              <a:buNone/>
            </a:pPr>
            <a:r>
              <a:rPr lang="en-US" sz="2400" b="1" dirty="0"/>
              <a:t>Overall Takeaway: From a holistic Total Survey Error perspective, the 2022 HRS panel is in extremely good shape, and data users can rest assured that they are working with high-quality survey data.</a:t>
            </a:r>
          </a:p>
          <a:p>
            <a:pPr marL="0" indent="0">
              <a:buNone/>
            </a:pPr>
            <a:endParaRPr lang="en-US" sz="2400" dirty="0"/>
          </a:p>
        </p:txBody>
      </p:sp>
      <p:pic>
        <p:nvPicPr>
          <p:cNvPr id="2" name="Picture 1">
            <a:extLst>
              <a:ext uri="{FF2B5EF4-FFF2-40B4-BE49-F238E27FC236}">
                <a16:creationId xmlns:a16="http://schemas.microsoft.com/office/drawing/2014/main" id="{23E9C6E9-5C75-83EA-9543-59922E9FC9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6" name="Slide Number Placeholder 5">
            <a:extLst>
              <a:ext uri="{FF2B5EF4-FFF2-40B4-BE49-F238E27FC236}">
                <a16:creationId xmlns:a16="http://schemas.microsoft.com/office/drawing/2014/main" id="{3D964E40-86DD-8613-2169-93DC989FEBB5}"/>
              </a:ext>
            </a:extLst>
          </p:cNvPr>
          <p:cNvSpPr>
            <a:spLocks noGrp="1"/>
          </p:cNvSpPr>
          <p:nvPr>
            <p:ph type="sldNum" sz="quarter" idx="12"/>
          </p:nvPr>
        </p:nvSpPr>
        <p:spPr/>
        <p:txBody>
          <a:bodyPr/>
          <a:lstStyle/>
          <a:p>
            <a:fld id="{8E8ED22B-7BB9-4E67-AA73-D679401F9E6D}" type="slidenum">
              <a:rPr lang="en-US" smtClean="0"/>
              <a:t>36</a:t>
            </a:fld>
            <a:endParaRPr lang="en-US"/>
          </a:p>
        </p:txBody>
      </p:sp>
    </p:spTree>
    <p:extLst>
      <p:ext uri="{BB962C8B-B14F-4D97-AF65-F5344CB8AC3E}">
        <p14:creationId xmlns:p14="http://schemas.microsoft.com/office/powerpoint/2010/main" val="3994718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Additional Lessons Learned</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388446"/>
            <a:ext cx="9144000" cy="4798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Creating the first HRS DQP required a relatively large setup cost. </a:t>
            </a:r>
          </a:p>
          <a:p>
            <a:pPr marL="0" indent="0">
              <a:buNone/>
            </a:pPr>
            <a:r>
              <a:rPr lang="en-US" sz="2400" b="1" dirty="0"/>
              <a:t>Lesson 4: </a:t>
            </a:r>
            <a:r>
              <a:rPr lang="en-US" sz="2400" dirty="0"/>
              <a:t>For the initial HRS DQP for the 2022 panel survey, three people spent roughly 40 hours per month for about two and a half months to complete all 23 items. </a:t>
            </a:r>
          </a:p>
          <a:p>
            <a:pPr marL="0" indent="0">
              <a:buNone/>
            </a:pPr>
            <a:r>
              <a:rPr lang="en-US" sz="2400" dirty="0"/>
              <a:t>A total of 10 items were created or written before the development of the first DQP, and therefore only required minimal effort to incorporate into the report. The other 13 items were developed from scratch and therefore took more time. </a:t>
            </a:r>
          </a:p>
          <a:p>
            <a:pPr marL="0" indent="0">
              <a:buNone/>
            </a:pPr>
            <a:r>
              <a:rPr lang="en-US" sz="2400" b="1" dirty="0"/>
              <a:t>Lesson 5: </a:t>
            </a:r>
            <a:r>
              <a:rPr lang="en-US" sz="2400" dirty="0"/>
              <a:t>Subsequent DQPs created for other waves of HRS data collection will take advantage of the code that was created for this initial profile and therefore should take significantly less time to create. </a:t>
            </a:r>
          </a:p>
          <a:p>
            <a:pPr marL="0" indent="0">
              <a:buNone/>
            </a:pPr>
            <a:r>
              <a:rPr lang="en-US" sz="2400" b="1" dirty="0"/>
              <a:t>Other projects are welcome to use the HRS code created for this process!</a:t>
            </a:r>
          </a:p>
        </p:txBody>
      </p:sp>
      <p:pic>
        <p:nvPicPr>
          <p:cNvPr id="2" name="Picture 1">
            <a:extLst>
              <a:ext uri="{FF2B5EF4-FFF2-40B4-BE49-F238E27FC236}">
                <a16:creationId xmlns:a16="http://schemas.microsoft.com/office/drawing/2014/main" id="{CC4AFFF1-D368-FB23-2F00-B49D33E6482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6" name="Slide Number Placeholder 5">
            <a:extLst>
              <a:ext uri="{FF2B5EF4-FFF2-40B4-BE49-F238E27FC236}">
                <a16:creationId xmlns:a16="http://schemas.microsoft.com/office/drawing/2014/main" id="{22192B8B-45A2-730D-A81B-FE28218246C3}"/>
              </a:ext>
            </a:extLst>
          </p:cNvPr>
          <p:cNvSpPr>
            <a:spLocks noGrp="1"/>
          </p:cNvSpPr>
          <p:nvPr>
            <p:ph type="sldNum" sz="quarter" idx="12"/>
          </p:nvPr>
        </p:nvSpPr>
        <p:spPr/>
        <p:txBody>
          <a:bodyPr/>
          <a:lstStyle/>
          <a:p>
            <a:fld id="{8E8ED22B-7BB9-4E67-AA73-D679401F9E6D}" type="slidenum">
              <a:rPr lang="en-US" smtClean="0"/>
              <a:t>37</a:t>
            </a:fld>
            <a:endParaRPr lang="en-US"/>
          </a:p>
        </p:txBody>
      </p:sp>
    </p:spTree>
    <p:extLst>
      <p:ext uri="{BB962C8B-B14F-4D97-AF65-F5344CB8AC3E}">
        <p14:creationId xmlns:p14="http://schemas.microsoft.com/office/powerpoint/2010/main" val="244463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References</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159933" y="1320712"/>
            <a:ext cx="1002527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400" dirty="0" err="1">
                <a:effectLst/>
                <a:latin typeface="Arial" panose="020B0604020202020204" pitchFamily="34" charset="0"/>
                <a:ea typeface="Arial" panose="020B0604020202020204" pitchFamily="34" charset="0"/>
              </a:rPr>
              <a:t>Andridge</a:t>
            </a:r>
            <a:r>
              <a:rPr lang="en-US" sz="1400" dirty="0">
                <a:effectLst/>
                <a:latin typeface="Arial" panose="020B0604020202020204" pitchFamily="34" charset="0"/>
                <a:ea typeface="Arial" panose="020B0604020202020204" pitchFamily="34" charset="0"/>
              </a:rPr>
              <a:t> R. R., West B.T., Little R. J. A., </a:t>
            </a:r>
            <a:r>
              <a:rPr lang="en-US" sz="1400" dirty="0" err="1">
                <a:effectLst/>
                <a:latin typeface="Arial" panose="020B0604020202020204" pitchFamily="34" charset="0"/>
                <a:ea typeface="Arial" panose="020B0604020202020204" pitchFamily="34" charset="0"/>
              </a:rPr>
              <a:t>Boonstra</a:t>
            </a:r>
            <a:r>
              <a:rPr lang="en-US" sz="1400" dirty="0">
                <a:effectLst/>
                <a:latin typeface="Arial" panose="020B0604020202020204" pitchFamily="34" charset="0"/>
                <a:ea typeface="Arial" panose="020B0604020202020204" pitchFamily="34" charset="0"/>
              </a:rPr>
              <a:t> P. S., and Alvarado-</a:t>
            </a:r>
            <a:r>
              <a:rPr lang="en-US" sz="1400" dirty="0" err="1">
                <a:effectLst/>
                <a:latin typeface="Arial" panose="020B0604020202020204" pitchFamily="34" charset="0"/>
                <a:ea typeface="Arial" panose="020B0604020202020204" pitchFamily="34" charset="0"/>
              </a:rPr>
              <a:t>Leiton</a:t>
            </a:r>
            <a:r>
              <a:rPr lang="en-US" sz="1400" dirty="0">
                <a:effectLst/>
                <a:latin typeface="Arial" panose="020B0604020202020204" pitchFamily="34" charset="0"/>
                <a:ea typeface="Arial" panose="020B0604020202020204" pitchFamily="34" charset="0"/>
              </a:rPr>
              <a:t> F. (2019). “Indices of Non-Ignorable Selection Bias for Proportions Estimated from Non-Probability Samples”. In: Journal of the Royal Statistical Society Series C: Applied Statistics 68.5, pp. 1465–1483. ISSN: 0035-9254. DOI: 10.1111/rssc.12371. URL: </a:t>
            </a:r>
            <a:r>
              <a:rPr lang="en-US" sz="1400" u="sng" dirty="0">
                <a:solidFill>
                  <a:srgbClr val="1155CC"/>
                </a:solidFill>
                <a:effectLst/>
                <a:latin typeface="Arial" panose="020B0604020202020204" pitchFamily="34" charset="0"/>
                <a:ea typeface="Arial" panose="020B0604020202020204" pitchFamily="34" charset="0"/>
                <a:hlinkClick r:id="rId2"/>
              </a:rPr>
              <a:t>https://doi.org/10.1111/rssc.12371</a:t>
            </a:r>
            <a:endParaRPr lang="en-US" sz="14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400" dirty="0">
                <a:effectLst/>
                <a:latin typeface="Arial" panose="020B0604020202020204" pitchFamily="34" charset="0"/>
                <a:ea typeface="Arial" panose="020B0604020202020204" pitchFamily="34" charset="0"/>
              </a:rPr>
              <a:t> </a:t>
            </a:r>
          </a:p>
          <a:p>
            <a:pPr marL="0" marR="0" indent="0">
              <a:lnSpc>
                <a:spcPct val="115000"/>
              </a:lnSpc>
              <a:spcBef>
                <a:spcPts val="0"/>
              </a:spcBef>
              <a:spcAft>
                <a:spcPts val="0"/>
              </a:spcAft>
              <a:buNone/>
            </a:pPr>
            <a:r>
              <a:rPr lang="en-US" sz="1400" dirty="0">
                <a:effectLst/>
                <a:highlight>
                  <a:srgbClr val="FFFFFF"/>
                </a:highlight>
                <a:latin typeface="Arial" panose="020B0604020202020204" pitchFamily="34" charset="0"/>
                <a:ea typeface="Arial" panose="020B0604020202020204" pitchFamily="34" charset="0"/>
              </a:rPr>
              <a:t>Kim, Y., Dykema, J., Stevenson, J., Black, P., &amp; Moberg, D. P. (2019). “Straightlining: Overview of measurement, comparison of indicators, and effects in mail–web mixed-mode surveys”. Social Science Computer Review, 37(2), 214-233.</a:t>
            </a:r>
            <a:endParaRPr lang="en-US" sz="14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400" dirty="0">
                <a:effectLst/>
                <a:latin typeface="Arial" panose="020B0604020202020204" pitchFamily="34" charset="0"/>
                <a:ea typeface="Arial" panose="020B0604020202020204" pitchFamily="34" charset="0"/>
              </a:rPr>
              <a:t> </a:t>
            </a:r>
          </a:p>
          <a:p>
            <a:pPr marL="0" marR="0" indent="0">
              <a:lnSpc>
                <a:spcPct val="115000"/>
              </a:lnSpc>
              <a:spcBef>
                <a:spcPts val="0"/>
              </a:spcBef>
              <a:spcAft>
                <a:spcPts val="0"/>
              </a:spcAft>
              <a:buNone/>
            </a:pPr>
            <a:r>
              <a:rPr lang="en-US" sz="1400" dirty="0" err="1">
                <a:effectLst/>
                <a:latin typeface="Arial" panose="020B0604020202020204" pitchFamily="34" charset="0"/>
                <a:ea typeface="Arial" panose="020B0604020202020204" pitchFamily="34" charset="0"/>
              </a:rPr>
              <a:t>Leiner</a:t>
            </a:r>
            <a:r>
              <a:rPr lang="en-US" sz="1400" dirty="0">
                <a:effectLst/>
                <a:latin typeface="Arial" panose="020B0604020202020204" pitchFamily="34" charset="0"/>
                <a:ea typeface="Arial" panose="020B0604020202020204" pitchFamily="34" charset="0"/>
              </a:rPr>
              <a:t>, D. J. (2019, December). “Too fast, too straight, too weird: Non-reactive indicators for meaningless data in internet surveys”. In Survey Research Methods (Vol. 13, No. 3, pp. 229-248).</a:t>
            </a:r>
          </a:p>
          <a:p>
            <a:pPr marL="0" marR="0" indent="0">
              <a:lnSpc>
                <a:spcPct val="115000"/>
              </a:lnSpc>
              <a:spcBef>
                <a:spcPts val="0"/>
              </a:spcBef>
              <a:spcAft>
                <a:spcPts val="0"/>
              </a:spcAft>
              <a:buNone/>
            </a:pPr>
            <a:r>
              <a:rPr lang="en-US" sz="1400" dirty="0">
                <a:effectLst/>
                <a:latin typeface="Arial" panose="020B0604020202020204" pitchFamily="34" charset="0"/>
                <a:ea typeface="Arial" panose="020B0604020202020204" pitchFamily="34" charset="0"/>
              </a:rPr>
              <a:t> </a:t>
            </a:r>
          </a:p>
          <a:p>
            <a:pPr marL="0" marR="0" indent="0">
              <a:lnSpc>
                <a:spcPct val="115000"/>
              </a:lnSpc>
              <a:spcBef>
                <a:spcPts val="0"/>
              </a:spcBef>
              <a:spcAft>
                <a:spcPts val="0"/>
              </a:spcAft>
              <a:buNone/>
            </a:pPr>
            <a:r>
              <a:rPr lang="en-US" sz="1400" dirty="0">
                <a:effectLst/>
                <a:latin typeface="Arial" panose="020B0604020202020204" pitchFamily="34" charset="0"/>
                <a:ea typeface="Arial" panose="020B0604020202020204" pitchFamily="34" charset="0"/>
              </a:rPr>
              <a:t>Little R. J. A., West B.T., </a:t>
            </a:r>
            <a:r>
              <a:rPr lang="en-US" sz="1400" dirty="0" err="1">
                <a:effectLst/>
                <a:latin typeface="Arial" panose="020B0604020202020204" pitchFamily="34" charset="0"/>
                <a:ea typeface="Arial" panose="020B0604020202020204" pitchFamily="34" charset="0"/>
              </a:rPr>
              <a:t>Boonstra</a:t>
            </a:r>
            <a:r>
              <a:rPr lang="en-US" sz="1400" dirty="0">
                <a:effectLst/>
                <a:latin typeface="Arial" panose="020B0604020202020204" pitchFamily="34" charset="0"/>
                <a:ea typeface="Arial" panose="020B0604020202020204" pitchFamily="34" charset="0"/>
              </a:rPr>
              <a:t> P.S., and Hu J. (2020). “Measures of the Degree of Departure from Ignorable Sample Selection”. In: Journal of Survey Statistics and Methodology 8.5, pp. 932964. ISSN: 2325-0984. DOI: 10.1093/</a:t>
            </a:r>
            <a:r>
              <a:rPr lang="en-US" sz="1400" dirty="0" err="1">
                <a:effectLst/>
                <a:latin typeface="Arial" panose="020B0604020202020204" pitchFamily="34" charset="0"/>
                <a:ea typeface="Arial" panose="020B0604020202020204" pitchFamily="34" charset="0"/>
              </a:rPr>
              <a:t>jssam</a:t>
            </a:r>
            <a:r>
              <a:rPr lang="en-US" sz="1400" dirty="0">
                <a:effectLst/>
                <a:latin typeface="Arial" panose="020B0604020202020204" pitchFamily="34" charset="0"/>
                <a:ea typeface="Arial" panose="020B0604020202020204" pitchFamily="34" charset="0"/>
              </a:rPr>
              <a:t>/smz023. URL: https://doi.org/10.1093/jssam/ smz023.</a:t>
            </a:r>
          </a:p>
          <a:p>
            <a:pPr marL="0" marR="0" indent="0">
              <a:lnSpc>
                <a:spcPct val="115000"/>
              </a:lnSpc>
              <a:spcBef>
                <a:spcPts val="0"/>
              </a:spcBef>
              <a:spcAft>
                <a:spcPts val="0"/>
              </a:spcAft>
              <a:buNone/>
            </a:pPr>
            <a:r>
              <a:rPr lang="en-US" sz="1400" dirty="0">
                <a:effectLst/>
                <a:latin typeface="Arial" panose="020B0604020202020204" pitchFamily="34" charset="0"/>
                <a:ea typeface="Arial" panose="020B0604020202020204" pitchFamily="34" charset="0"/>
              </a:rPr>
              <a:t> </a:t>
            </a:r>
          </a:p>
          <a:p>
            <a:pPr marL="0" marR="0" indent="0">
              <a:lnSpc>
                <a:spcPct val="115000"/>
              </a:lnSpc>
              <a:spcBef>
                <a:spcPts val="0"/>
              </a:spcBef>
              <a:spcAft>
                <a:spcPts val="0"/>
              </a:spcAft>
              <a:buNone/>
            </a:pPr>
            <a:r>
              <a:rPr lang="en-US" sz="1400" dirty="0">
                <a:effectLst/>
                <a:latin typeface="Arial" panose="020B0604020202020204" pitchFamily="34" charset="0"/>
                <a:ea typeface="Arial" panose="020B0604020202020204" pitchFamily="34" charset="0"/>
              </a:rPr>
              <a:t>Martinez S.D., West B.T., </a:t>
            </a:r>
            <a:r>
              <a:rPr lang="en-US" sz="1400" dirty="0" err="1">
                <a:effectLst/>
                <a:latin typeface="Arial" panose="020B0604020202020204" pitchFamily="34" charset="0"/>
                <a:ea typeface="Arial" panose="020B0604020202020204" pitchFamily="34" charset="0"/>
              </a:rPr>
              <a:t>Andridge</a:t>
            </a:r>
            <a:r>
              <a:rPr lang="en-US" sz="1400" dirty="0">
                <a:effectLst/>
                <a:latin typeface="Arial" panose="020B0604020202020204" pitchFamily="34" charset="0"/>
                <a:ea typeface="Arial" panose="020B0604020202020204" pitchFamily="34" charset="0"/>
              </a:rPr>
              <a:t> R.R. (2026) Measures of non-ignorable selection bias for non-probability samples. The Survey Statistician, 93, 26-41. </a:t>
            </a:r>
          </a:p>
          <a:p>
            <a:pPr marL="0" marR="0" indent="0">
              <a:lnSpc>
                <a:spcPct val="115000"/>
              </a:lnSpc>
              <a:spcBef>
                <a:spcPts val="0"/>
              </a:spcBef>
              <a:spcAft>
                <a:spcPts val="0"/>
              </a:spcAft>
              <a:buNone/>
            </a:pPr>
            <a:r>
              <a:rPr lang="en-US" sz="1400" dirty="0">
                <a:effectLst/>
                <a:latin typeface="Arial" panose="020B0604020202020204" pitchFamily="34" charset="0"/>
                <a:ea typeface="Arial" panose="020B0604020202020204" pitchFamily="34" charset="0"/>
              </a:rPr>
              <a:t> </a:t>
            </a:r>
          </a:p>
          <a:p>
            <a:pPr marL="0" marR="0" indent="0">
              <a:lnSpc>
                <a:spcPct val="115000"/>
              </a:lnSpc>
              <a:spcBef>
                <a:spcPts val="0"/>
              </a:spcBef>
              <a:spcAft>
                <a:spcPts val="0"/>
              </a:spcAft>
              <a:buNone/>
            </a:pPr>
            <a:r>
              <a:rPr lang="en-US" sz="1400" dirty="0">
                <a:effectLst/>
                <a:highlight>
                  <a:srgbClr val="FFFFFF"/>
                </a:highlight>
                <a:latin typeface="Arial" panose="020B0604020202020204" pitchFamily="34" charset="0"/>
                <a:ea typeface="Arial" panose="020B0604020202020204" pitchFamily="34" charset="0"/>
              </a:rPr>
              <a:t>McCarty, J. A., &amp; Shrum, L. J. (2000). “The measurement of personal values in survey research: A test of alternative rating procedures”. Public Opinion Quarterly, 64(3), 271-298.</a:t>
            </a:r>
            <a:endParaRPr lang="en-US" sz="1050" dirty="0">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6EAB2B20-9757-45FB-F9F6-E170D5DBDC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6" name="Slide Number Placeholder 5">
            <a:extLst>
              <a:ext uri="{FF2B5EF4-FFF2-40B4-BE49-F238E27FC236}">
                <a16:creationId xmlns:a16="http://schemas.microsoft.com/office/drawing/2014/main" id="{FF984375-343D-A640-3918-BF0C0A6E1F0A}"/>
              </a:ext>
            </a:extLst>
          </p:cNvPr>
          <p:cNvSpPr>
            <a:spLocks noGrp="1"/>
          </p:cNvSpPr>
          <p:nvPr>
            <p:ph type="sldNum" sz="quarter" idx="12"/>
          </p:nvPr>
        </p:nvSpPr>
        <p:spPr/>
        <p:txBody>
          <a:bodyPr/>
          <a:lstStyle/>
          <a:p>
            <a:fld id="{8E8ED22B-7BB9-4E67-AA73-D679401F9E6D}" type="slidenum">
              <a:rPr lang="en-US" smtClean="0"/>
              <a:t>38</a:t>
            </a:fld>
            <a:endParaRPr lang="en-US"/>
          </a:p>
        </p:txBody>
      </p:sp>
    </p:spTree>
    <p:extLst>
      <p:ext uri="{BB962C8B-B14F-4D97-AF65-F5344CB8AC3E}">
        <p14:creationId xmlns:p14="http://schemas.microsoft.com/office/powerpoint/2010/main" val="3662660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9A1398-63E5-4A02-B35A-0B47282D61A6}"/>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Questions?</a:t>
            </a:r>
          </a:p>
        </p:txBody>
      </p:sp>
      <p:sp>
        <p:nvSpPr>
          <p:cNvPr id="5" name="Subtitle 2">
            <a:extLst>
              <a:ext uri="{FF2B5EF4-FFF2-40B4-BE49-F238E27FC236}">
                <a16:creationId xmlns:a16="http://schemas.microsoft.com/office/drawing/2014/main" id="{2F484407-0476-412F-9CA6-E77C0A1D0CF8}"/>
              </a:ext>
            </a:extLst>
          </p:cNvPr>
          <p:cNvSpPr txBox="1">
            <a:spLocks/>
          </p:cNvSpPr>
          <p:nvPr/>
        </p:nvSpPr>
        <p:spPr>
          <a:xfrm>
            <a:off x="1524000" y="1388446"/>
            <a:ext cx="9144000" cy="4798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We welcome any and all feedback. </a:t>
            </a:r>
          </a:p>
          <a:p>
            <a:pPr marL="0" indent="0">
              <a:buNone/>
            </a:pPr>
            <a:r>
              <a:rPr lang="en-US" sz="2400" b="1" dirty="0"/>
              <a:t>Please direct questions to Brady (</a:t>
            </a:r>
            <a:r>
              <a:rPr lang="en-US" sz="2400" b="1" dirty="0">
                <a:hlinkClick r:id="rId2"/>
              </a:rPr>
              <a:t>bwest@umich.edu</a:t>
            </a:r>
            <a:r>
              <a:rPr lang="en-US" sz="2400" b="1" dirty="0"/>
              <a:t>) or Heather (</a:t>
            </a:r>
            <a:r>
              <a:rPr lang="en-US" sz="2400" b="1" dirty="0">
                <a:hlinkClick r:id="rId3"/>
              </a:rPr>
              <a:t>schroedh@umich.edu</a:t>
            </a:r>
            <a:r>
              <a:rPr lang="en-US" sz="2400" b="1" dirty="0"/>
              <a:t>).</a:t>
            </a:r>
          </a:p>
          <a:p>
            <a:pPr marL="0" indent="0">
              <a:buNone/>
            </a:pPr>
            <a:endParaRPr lang="en-US" sz="2400" b="1" dirty="0"/>
          </a:p>
        </p:txBody>
      </p:sp>
      <p:pic>
        <p:nvPicPr>
          <p:cNvPr id="2" name="Picture 1">
            <a:extLst>
              <a:ext uri="{FF2B5EF4-FFF2-40B4-BE49-F238E27FC236}">
                <a16:creationId xmlns:a16="http://schemas.microsoft.com/office/drawing/2014/main" id="{B04B6AB2-AB86-2567-EDD7-1E2989B587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6" name="Slide Number Placeholder 5">
            <a:extLst>
              <a:ext uri="{FF2B5EF4-FFF2-40B4-BE49-F238E27FC236}">
                <a16:creationId xmlns:a16="http://schemas.microsoft.com/office/drawing/2014/main" id="{BE0CE545-EC08-6075-CE37-7DA16FB4DFD9}"/>
              </a:ext>
            </a:extLst>
          </p:cNvPr>
          <p:cNvSpPr>
            <a:spLocks noGrp="1"/>
          </p:cNvSpPr>
          <p:nvPr>
            <p:ph type="sldNum" sz="quarter" idx="12"/>
          </p:nvPr>
        </p:nvSpPr>
        <p:spPr/>
        <p:txBody>
          <a:bodyPr/>
          <a:lstStyle/>
          <a:p>
            <a:fld id="{8E8ED22B-7BB9-4E67-AA73-D679401F9E6D}" type="slidenum">
              <a:rPr lang="en-US" smtClean="0"/>
              <a:t>39</a:t>
            </a:fld>
            <a:endParaRPr lang="en-US"/>
          </a:p>
        </p:txBody>
      </p:sp>
    </p:spTree>
    <p:extLst>
      <p:ext uri="{BB962C8B-B14F-4D97-AF65-F5344CB8AC3E}">
        <p14:creationId xmlns:p14="http://schemas.microsoft.com/office/powerpoint/2010/main" val="298865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Reminders: The SRC DQP</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13840" y="141892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purpose of the Data Quality Profile (DQP) is to objectively describe the quality of the HRS 2022 panel survey from the Total Survey Error (TSE) perspective. </a:t>
            </a:r>
          </a:p>
          <a:p>
            <a:pPr marL="0" indent="0">
              <a:buNone/>
            </a:pPr>
            <a:endParaRPr lang="en-US" sz="1400" dirty="0"/>
          </a:p>
          <a:p>
            <a:pPr marL="0" indent="0">
              <a:buNone/>
            </a:pPr>
            <a:r>
              <a:rPr lang="en-US" sz="2400" dirty="0"/>
              <a:t>The DQP consists of </a:t>
            </a:r>
            <a:r>
              <a:rPr lang="en-US" sz="2400" b="1" dirty="0"/>
              <a:t>23 criteria </a:t>
            </a:r>
            <a:r>
              <a:rPr lang="en-US" sz="2400" dirty="0"/>
              <a:t>that combine quantifiable indicators of data quality and brief text descriptions that provide an overview of the data collection process. </a:t>
            </a:r>
          </a:p>
          <a:p>
            <a:pPr marL="0" indent="0">
              <a:buNone/>
            </a:pPr>
            <a:endParaRPr lang="en-US" sz="1400" dirty="0"/>
          </a:p>
          <a:p>
            <a:pPr marL="0" indent="0">
              <a:buNone/>
            </a:pPr>
            <a:r>
              <a:rPr lang="en-US" sz="2400" dirty="0"/>
              <a:t>These indicators are grouped into </a:t>
            </a:r>
            <a:r>
              <a:rPr lang="en-US" sz="2400" b="1" dirty="0"/>
              <a:t>three broad domains</a:t>
            </a:r>
            <a:r>
              <a:rPr lang="en-US" sz="2400" dirty="0"/>
              <a:t>: </a:t>
            </a:r>
          </a:p>
          <a:p>
            <a:r>
              <a:rPr lang="en-US" sz="2400" dirty="0"/>
              <a:t>Nonresponse error / selection bias</a:t>
            </a:r>
          </a:p>
          <a:p>
            <a:r>
              <a:rPr lang="en-US" sz="2400" dirty="0"/>
              <a:t>Measurement error</a:t>
            </a:r>
          </a:p>
          <a:p>
            <a:r>
              <a:rPr lang="en-US" sz="2400" dirty="0"/>
              <a:t>Sampling error</a:t>
            </a:r>
          </a:p>
        </p:txBody>
      </p:sp>
      <p:sp>
        <p:nvSpPr>
          <p:cNvPr id="2" name="Slide Number Placeholder 1">
            <a:extLst>
              <a:ext uri="{FF2B5EF4-FFF2-40B4-BE49-F238E27FC236}">
                <a16:creationId xmlns:a16="http://schemas.microsoft.com/office/drawing/2014/main" id="{F3416384-F96C-580E-5FF2-102293D9B6E1}"/>
              </a:ext>
            </a:extLst>
          </p:cNvPr>
          <p:cNvSpPr>
            <a:spLocks noGrp="1"/>
          </p:cNvSpPr>
          <p:nvPr>
            <p:ph type="sldNum" sz="quarter" idx="12"/>
          </p:nvPr>
        </p:nvSpPr>
        <p:spPr/>
        <p:txBody>
          <a:bodyPr/>
          <a:lstStyle/>
          <a:p>
            <a:fld id="{8E8ED22B-7BB9-4E67-AA73-D679401F9E6D}" type="slidenum">
              <a:rPr lang="en-US" smtClean="0"/>
              <a:t>4</a:t>
            </a:fld>
            <a:endParaRPr lang="en-US"/>
          </a:p>
        </p:txBody>
      </p:sp>
    </p:spTree>
    <p:extLst>
      <p:ext uri="{BB962C8B-B14F-4D97-AF65-F5344CB8AC3E}">
        <p14:creationId xmlns:p14="http://schemas.microsoft.com/office/powerpoint/2010/main" val="103748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Additional HRS Context / Details</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13840" y="141892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HRS 2022 Panel DQP includes HRS panelists who were </a:t>
            </a:r>
            <a:r>
              <a:rPr lang="en-US" sz="2400" b="1" dirty="0"/>
              <a:t>enrolled in the study prior to 2022</a:t>
            </a:r>
            <a:r>
              <a:rPr lang="en-US" sz="2400" dirty="0"/>
              <a:t>. </a:t>
            </a:r>
          </a:p>
          <a:p>
            <a:pPr marL="0" indent="0">
              <a:buNone/>
            </a:pPr>
            <a:r>
              <a:rPr lang="en-US" sz="2400" dirty="0"/>
              <a:t>During the 2022 HRS data collection, a new cohort (Early Gen X, those born between 1966 and 1971 and their younger spouses) and a Minority Older Cohort were simultaneously being recruited to join the HRS. Newly recruited persons empaneled to the Early Gen X and Minority Older Cohort </a:t>
            </a:r>
            <a:r>
              <a:rPr lang="en-US" sz="2400" b="1" dirty="0"/>
              <a:t>are not included </a:t>
            </a:r>
            <a:r>
              <a:rPr lang="en-US" sz="2400" dirty="0"/>
              <a:t>in this report. </a:t>
            </a:r>
          </a:p>
          <a:p>
            <a:pPr marL="0" indent="0">
              <a:buNone/>
            </a:pPr>
            <a:r>
              <a:rPr lang="en-US" sz="2400" dirty="0"/>
              <a:t>In some cases, as HRS panelists age, a proxy is utilized to help panelists participate in the survey. </a:t>
            </a:r>
            <a:r>
              <a:rPr lang="en-US" sz="2400" b="1" dirty="0"/>
              <a:t>Proxy responses are included throughout the DQP </a:t>
            </a:r>
            <a:r>
              <a:rPr lang="en-US" sz="2400" dirty="0"/>
              <a:t>unless noted otherwise. </a:t>
            </a:r>
          </a:p>
          <a:p>
            <a:pPr marL="0" indent="0">
              <a:buNone/>
            </a:pPr>
            <a:r>
              <a:rPr lang="en-US" sz="2400" dirty="0"/>
              <a:t>When an HRS panelist dies, an “Exit” or “Post-Exit” interview is conducted with a proxy to obtain a final set of information. </a:t>
            </a:r>
            <a:r>
              <a:rPr lang="en-US" sz="2400" b="1" dirty="0"/>
              <a:t>“Exit” and “Post-Exit” proxy interviews are not included in the DQP.</a:t>
            </a:r>
          </a:p>
        </p:txBody>
      </p:sp>
      <p:sp>
        <p:nvSpPr>
          <p:cNvPr id="2" name="Slide Number Placeholder 1">
            <a:extLst>
              <a:ext uri="{FF2B5EF4-FFF2-40B4-BE49-F238E27FC236}">
                <a16:creationId xmlns:a16="http://schemas.microsoft.com/office/drawing/2014/main" id="{65881080-F5D0-DBC6-8C5F-56F62FCB0612}"/>
              </a:ext>
            </a:extLst>
          </p:cNvPr>
          <p:cNvSpPr>
            <a:spLocks noGrp="1"/>
          </p:cNvSpPr>
          <p:nvPr>
            <p:ph type="sldNum" sz="quarter" idx="12"/>
          </p:nvPr>
        </p:nvSpPr>
        <p:spPr/>
        <p:txBody>
          <a:bodyPr/>
          <a:lstStyle/>
          <a:p>
            <a:fld id="{8E8ED22B-7BB9-4E67-AA73-D679401F9E6D}" type="slidenum">
              <a:rPr lang="en-US" smtClean="0"/>
              <a:t>5</a:t>
            </a:fld>
            <a:endParaRPr lang="en-US"/>
          </a:p>
        </p:txBody>
      </p:sp>
    </p:spTree>
    <p:extLst>
      <p:ext uri="{BB962C8B-B14F-4D97-AF65-F5344CB8AC3E}">
        <p14:creationId xmlns:p14="http://schemas.microsoft.com/office/powerpoint/2010/main" val="74771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579783" y="2790194"/>
            <a:ext cx="10979426" cy="15532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Domain 1:</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Nonresponse Error / Selection Bias</a:t>
            </a:r>
          </a:p>
        </p:txBody>
      </p:sp>
      <p:sp>
        <p:nvSpPr>
          <p:cNvPr id="2" name="Slide Number Placeholder 1">
            <a:extLst>
              <a:ext uri="{FF2B5EF4-FFF2-40B4-BE49-F238E27FC236}">
                <a16:creationId xmlns:a16="http://schemas.microsoft.com/office/drawing/2014/main" id="{19970BED-7DCC-F09D-26C1-4C86A50D3AD1}"/>
              </a:ext>
            </a:extLst>
          </p:cNvPr>
          <p:cNvSpPr>
            <a:spLocks noGrp="1"/>
          </p:cNvSpPr>
          <p:nvPr>
            <p:ph type="sldNum" sz="quarter" idx="12"/>
          </p:nvPr>
        </p:nvSpPr>
        <p:spPr/>
        <p:txBody>
          <a:bodyPr/>
          <a:lstStyle/>
          <a:p>
            <a:fld id="{8E8ED22B-7BB9-4E67-AA73-D679401F9E6D}" type="slidenum">
              <a:rPr lang="en-US" smtClean="0"/>
              <a:t>6</a:t>
            </a:fld>
            <a:endParaRPr lang="en-US"/>
          </a:p>
        </p:txBody>
      </p:sp>
    </p:spTree>
    <p:extLst>
      <p:ext uri="{BB962C8B-B14F-4D97-AF65-F5344CB8AC3E}">
        <p14:creationId xmlns:p14="http://schemas.microsoft.com/office/powerpoint/2010/main" val="412460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1. AAPOR (RR6) Response Rate </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AAPOR RR6 response rate (deemed most appropriate for the HRS design) was </a:t>
            </a:r>
            <a:r>
              <a:rPr lang="en-US" sz="2400" b="1" dirty="0"/>
              <a:t>67.9% </a:t>
            </a:r>
            <a:r>
              <a:rPr lang="en-US" sz="2400" dirty="0"/>
              <a:t>among 2022 panelists.</a:t>
            </a:r>
          </a:p>
          <a:p>
            <a:pPr marL="0" indent="0">
              <a:buNone/>
            </a:pPr>
            <a:endParaRPr lang="en-US" sz="2400" b="1" dirty="0"/>
          </a:p>
          <a:p>
            <a:pPr marL="0" indent="0">
              <a:buNone/>
            </a:pPr>
            <a:r>
              <a:rPr lang="en-US" sz="2400" b="1" dirty="0"/>
              <a:t>Reminder: Does this provide evidence of nonresponse bias?</a:t>
            </a:r>
          </a:p>
          <a:p>
            <a:pPr marL="0" indent="0">
              <a:buNone/>
            </a:pPr>
            <a:endParaRPr lang="en-US" sz="2400" b="1" dirty="0"/>
          </a:p>
          <a:p>
            <a:pPr marL="0" indent="0">
              <a:buNone/>
            </a:pPr>
            <a:r>
              <a:rPr lang="en-US" sz="2400" b="1" dirty="0"/>
              <a:t>Lesson 2: </a:t>
            </a:r>
            <a:r>
              <a:rPr lang="en-US" sz="2400" dirty="0"/>
              <a:t>What </a:t>
            </a:r>
            <a:r>
              <a:rPr lang="en-US" sz="2400" dirty="0">
                <a:hlinkClick r:id="rId3"/>
              </a:rPr>
              <a:t>AAPOR response rate</a:t>
            </a:r>
            <a:r>
              <a:rPr lang="en-US" sz="2400" dirty="0"/>
              <a:t> makes the most sense for your project?</a:t>
            </a:r>
          </a:p>
        </p:txBody>
      </p:sp>
      <p:sp>
        <p:nvSpPr>
          <p:cNvPr id="2" name="Slide Number Placeholder 1">
            <a:extLst>
              <a:ext uri="{FF2B5EF4-FFF2-40B4-BE49-F238E27FC236}">
                <a16:creationId xmlns:a16="http://schemas.microsoft.com/office/drawing/2014/main" id="{1C616A81-DE91-6B3B-F3D8-6CD33193A13A}"/>
              </a:ext>
            </a:extLst>
          </p:cNvPr>
          <p:cNvSpPr>
            <a:spLocks noGrp="1"/>
          </p:cNvSpPr>
          <p:nvPr>
            <p:ph type="sldNum" sz="quarter" idx="12"/>
          </p:nvPr>
        </p:nvSpPr>
        <p:spPr/>
        <p:txBody>
          <a:bodyPr/>
          <a:lstStyle/>
          <a:p>
            <a:fld id="{8E8ED22B-7BB9-4E67-AA73-D679401F9E6D}" type="slidenum">
              <a:rPr lang="en-US" smtClean="0"/>
              <a:t>7</a:t>
            </a:fld>
            <a:endParaRPr lang="en-US"/>
          </a:p>
        </p:txBody>
      </p:sp>
    </p:spTree>
    <p:extLst>
      <p:ext uri="{BB962C8B-B14F-4D97-AF65-F5344CB8AC3E}">
        <p14:creationId xmlns:p14="http://schemas.microsoft.com/office/powerpoint/2010/main" val="408653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2. Overall R-Indicator</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388446"/>
            <a:ext cx="9144000"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overall R-indicator, as a measure of the representativeness of the realized sample based on variability in predicted response propensities across subgroups, was </a:t>
            </a:r>
            <a:r>
              <a:rPr lang="en-US" sz="2400" b="1" dirty="0"/>
              <a:t>0.682</a:t>
            </a:r>
            <a:r>
              <a:rPr lang="en-US" sz="2400" dirty="0"/>
              <a:t> (1 = perfect, 0 = lowest possible).</a:t>
            </a:r>
          </a:p>
          <a:p>
            <a:pPr marL="0" indent="0">
              <a:buNone/>
            </a:pPr>
            <a:r>
              <a:rPr lang="en-US" sz="2400" b="1" dirty="0"/>
              <a:t>Lesson 3: </a:t>
            </a:r>
            <a:r>
              <a:rPr lang="en-US" sz="2400" dirty="0"/>
              <a:t>BART was the best-fitting model for estimating response propensities (</a:t>
            </a:r>
            <a:r>
              <a:rPr lang="en-US" sz="2400" b="1" dirty="0"/>
              <a:t>AUC = 0.793</a:t>
            </a:r>
            <a:r>
              <a:rPr lang="en-US" sz="2400" dirty="0"/>
              <a:t>) among several machine learning approaches, using household-level predictors from the 2020 HRS.</a:t>
            </a:r>
          </a:p>
          <a:p>
            <a:pPr marL="0" indent="0">
              <a:buNone/>
            </a:pPr>
            <a:r>
              <a:rPr lang="en-US" sz="2400" b="1" dirty="0"/>
              <a:t>This result suggests that there is variation in response propensity among relevant subgroups based on observable variables, and if these subgroups also vary in terms of values on key variables, nonresponse adjustment will be needed.</a:t>
            </a:r>
          </a:p>
        </p:txBody>
      </p:sp>
      <p:sp>
        <p:nvSpPr>
          <p:cNvPr id="2" name="Slide Number Placeholder 1">
            <a:extLst>
              <a:ext uri="{FF2B5EF4-FFF2-40B4-BE49-F238E27FC236}">
                <a16:creationId xmlns:a16="http://schemas.microsoft.com/office/drawing/2014/main" id="{E5C89DFA-35C2-38E5-796C-66B26498E157}"/>
              </a:ext>
            </a:extLst>
          </p:cNvPr>
          <p:cNvSpPr>
            <a:spLocks noGrp="1"/>
          </p:cNvSpPr>
          <p:nvPr>
            <p:ph type="sldNum" sz="quarter" idx="12"/>
          </p:nvPr>
        </p:nvSpPr>
        <p:spPr/>
        <p:txBody>
          <a:bodyPr/>
          <a:lstStyle/>
          <a:p>
            <a:fld id="{8E8ED22B-7BB9-4E67-AA73-D679401F9E6D}" type="slidenum">
              <a:rPr lang="en-US" smtClean="0"/>
              <a:t>8</a:t>
            </a:fld>
            <a:endParaRPr lang="en-US"/>
          </a:p>
        </p:txBody>
      </p:sp>
    </p:spTree>
    <p:extLst>
      <p:ext uri="{BB962C8B-B14F-4D97-AF65-F5344CB8AC3E}">
        <p14:creationId xmlns:p14="http://schemas.microsoft.com/office/powerpoint/2010/main" val="261744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00AFB-FC31-4FAD-84CB-25792CA186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 y="6360911"/>
            <a:ext cx="3447904" cy="448227"/>
          </a:xfrm>
          <a:prstGeom prst="rect">
            <a:avLst/>
          </a:prstGeom>
        </p:spPr>
      </p:pic>
      <p:sp>
        <p:nvSpPr>
          <p:cNvPr id="4" name="Title 1">
            <a:extLst>
              <a:ext uri="{FF2B5EF4-FFF2-40B4-BE49-F238E27FC236}">
                <a16:creationId xmlns:a16="http://schemas.microsoft.com/office/drawing/2014/main" id="{C75DCDF7-D43B-4651-9E77-624EA621F843}"/>
              </a:ext>
            </a:extLst>
          </p:cNvPr>
          <p:cNvSpPr txBox="1">
            <a:spLocks noGrp="1"/>
          </p:cNvSpPr>
          <p:nvPr>
            <p:ph type="title" idx="4294967295"/>
          </p:nvPr>
        </p:nvSpPr>
        <p:spPr>
          <a:xfrm>
            <a:off x="1524000" y="355108"/>
            <a:ext cx="9144000" cy="864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74C"/>
                </a:solidFill>
                <a:effectLst/>
                <a:uLnTx/>
                <a:uFillTx/>
                <a:latin typeface="+mj-lt"/>
                <a:ea typeface="+mj-ea"/>
                <a:cs typeface="+mj-cs"/>
              </a:rPr>
              <a:t>2. Partial R-Indicators</a:t>
            </a:r>
          </a:p>
        </p:txBody>
      </p:sp>
      <p:sp>
        <p:nvSpPr>
          <p:cNvPr id="5" name="Subtitle 2">
            <a:extLst>
              <a:ext uri="{FF2B5EF4-FFF2-40B4-BE49-F238E27FC236}">
                <a16:creationId xmlns:a16="http://schemas.microsoft.com/office/drawing/2014/main" id="{5D598FB5-817D-471B-B307-4E5433F58827}"/>
              </a:ext>
            </a:extLst>
          </p:cNvPr>
          <p:cNvSpPr txBox="1">
            <a:spLocks/>
          </p:cNvSpPr>
          <p:nvPr/>
        </p:nvSpPr>
        <p:spPr>
          <a:xfrm>
            <a:off x="1524000" y="1260850"/>
            <a:ext cx="10274594" cy="4596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unconditional partial R-indicator (as a measure of how much of the variation in response propensities is due to a GIVEN variable) for </a:t>
            </a:r>
            <a:r>
              <a:rPr lang="en-US" sz="2400" b="1" dirty="0"/>
              <a:t>COHORT</a:t>
            </a:r>
            <a:r>
              <a:rPr lang="en-US" sz="2400" dirty="0"/>
              <a:t> (crucial for HRS data users) was </a:t>
            </a:r>
            <a:r>
              <a:rPr lang="en-US" sz="2400" b="1" dirty="0"/>
              <a:t>0.0258</a:t>
            </a:r>
            <a:r>
              <a:rPr lang="en-US" sz="2400" dirty="0"/>
              <a:t>. </a:t>
            </a:r>
          </a:p>
          <a:p>
            <a:pPr marL="457200" lvl="1" indent="0">
              <a:buNone/>
            </a:pPr>
            <a:r>
              <a:rPr lang="en-US" sz="2000" dirty="0"/>
              <a:t>This measure is capped at 0.5 (as a maximum contribution), so COHORT explains only a small fraction of this variability. COHORT plays only a minor role.</a:t>
            </a:r>
          </a:p>
          <a:p>
            <a:pPr marL="0" indent="0">
              <a:buNone/>
            </a:pPr>
            <a:r>
              <a:rPr lang="en-US" sz="2400" dirty="0"/>
              <a:t>The category-level partial R-indicators for the categories of COHORT can be used to identify over- or under-representation:</a:t>
            </a:r>
          </a:p>
          <a:p>
            <a:pPr marL="0" indent="0">
              <a:buNone/>
            </a:pPr>
            <a:endParaRPr lang="en-US" sz="2400" dirty="0"/>
          </a:p>
          <a:p>
            <a:pPr marL="0" indent="0">
              <a:buNone/>
            </a:pPr>
            <a:r>
              <a:rPr lang="en-US" sz="2400" dirty="0"/>
              <a:t>						This could be repeated for other key 							predictors of response propensity.  							LBBs (RR = 59.7%) are relatively 							under-	represented in the realized 							sample.</a:t>
            </a:r>
          </a:p>
          <a:p>
            <a:pPr marL="0" indent="0">
              <a:buNone/>
            </a:pPr>
            <a:r>
              <a:rPr lang="en-US" sz="2400" dirty="0"/>
              <a:t> </a:t>
            </a:r>
          </a:p>
        </p:txBody>
      </p:sp>
      <p:graphicFrame>
        <p:nvGraphicFramePr>
          <p:cNvPr id="8" name="Table 7">
            <a:extLst>
              <a:ext uri="{FF2B5EF4-FFF2-40B4-BE49-F238E27FC236}">
                <a16:creationId xmlns:a16="http://schemas.microsoft.com/office/drawing/2014/main" id="{B5EEFE3D-E2A3-02E3-90E0-743757947FCA}"/>
              </a:ext>
            </a:extLst>
          </p:cNvPr>
          <p:cNvGraphicFramePr>
            <a:graphicFrameLocks noGrp="1"/>
          </p:cNvGraphicFramePr>
          <p:nvPr>
            <p:extLst>
              <p:ext uri="{D42A27DB-BD31-4B8C-83A1-F6EECF244321}">
                <p14:modId xmlns:p14="http://schemas.microsoft.com/office/powerpoint/2010/main" val="3793709405"/>
              </p:ext>
            </p:extLst>
          </p:nvPr>
        </p:nvGraphicFramePr>
        <p:xfrm>
          <a:off x="1760120" y="3958916"/>
          <a:ext cx="4901177" cy="2147700"/>
        </p:xfrm>
        <a:graphic>
          <a:graphicData uri="http://schemas.openxmlformats.org/drawingml/2006/table">
            <a:tbl>
              <a:tblPr firstRow="1"/>
              <a:tblGrid>
                <a:gridCol w="3315178">
                  <a:extLst>
                    <a:ext uri="{9D8B030D-6E8A-4147-A177-3AD203B41FA5}">
                      <a16:colId xmlns:a16="http://schemas.microsoft.com/office/drawing/2014/main" val="1994260883"/>
                    </a:ext>
                  </a:extLst>
                </a:gridCol>
                <a:gridCol w="1585999">
                  <a:extLst>
                    <a:ext uri="{9D8B030D-6E8A-4147-A177-3AD203B41FA5}">
                      <a16:colId xmlns:a16="http://schemas.microsoft.com/office/drawing/2014/main" val="2364600503"/>
                    </a:ext>
                  </a:extLst>
                </a:gridCol>
              </a:tblGrid>
              <a:tr h="0">
                <a:tc>
                  <a:txBody>
                    <a:bodyPr/>
                    <a:lstStyle/>
                    <a:p>
                      <a:pPr marL="0" marR="0" algn="ctr">
                        <a:lnSpc>
                          <a:spcPct val="115000"/>
                        </a:lnSpc>
                        <a:buNone/>
                      </a:pPr>
                      <a:r>
                        <a:rPr lang="es-CO" sz="1400" b="1" dirty="0" err="1">
                          <a:solidFill>
                            <a:srgbClr val="000000"/>
                          </a:solidFill>
                          <a:effectLst/>
                          <a:latin typeface="+mn-lt"/>
                          <a:ea typeface="Arial" panose="020B0604020202020204" pitchFamily="34" charset="0"/>
                        </a:rPr>
                        <a:t>Category</a:t>
                      </a:r>
                      <a:endParaRPr lang="es-CO" sz="1400" dirty="0">
                        <a:effectLst/>
                        <a:latin typeface="+mn-lt"/>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buNone/>
                      </a:pPr>
                      <a:r>
                        <a:rPr lang="es-CO" sz="1400" b="1">
                          <a:solidFill>
                            <a:srgbClr val="000000"/>
                          </a:solidFill>
                          <a:effectLst/>
                          <a:latin typeface="+mn-lt"/>
                          <a:ea typeface="Arial" panose="020B0604020202020204" pitchFamily="34" charset="0"/>
                        </a:rPr>
                        <a:t>Partial R-Indicator</a:t>
                      </a:r>
                      <a:endParaRPr lang="es-CO" sz="1400">
                        <a:effectLst/>
                        <a:latin typeface="+mn-lt"/>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866969164"/>
                  </a:ext>
                </a:extLst>
              </a:tr>
              <a:tr h="0">
                <a:tc>
                  <a:txBody>
                    <a:bodyPr/>
                    <a:lstStyle/>
                    <a:p>
                      <a:pPr marL="0" marR="0">
                        <a:lnSpc>
                          <a:spcPct val="115000"/>
                        </a:lnSpc>
                        <a:buNone/>
                      </a:pPr>
                      <a:r>
                        <a:rPr lang="en-US" sz="1400" dirty="0">
                          <a:effectLst/>
                          <a:latin typeface="+mn-lt"/>
                          <a:ea typeface="Arial" panose="020B0604020202020204" pitchFamily="34" charset="0"/>
                        </a:rPr>
                        <a:t>Oldest cohorts (</a:t>
                      </a:r>
                      <a:r>
                        <a:rPr lang="es-CO" sz="1400" dirty="0">
                          <a:effectLst/>
                          <a:latin typeface="+mn-lt"/>
                          <a:ea typeface="Arial" panose="020B0604020202020204" pitchFamily="34" charset="0"/>
                        </a:rPr>
                        <a:t>AHEAD+CODA+HRS)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400">
                          <a:effectLst/>
                          <a:latin typeface="+mn-lt"/>
                          <a:ea typeface="Arial" panose="020B0604020202020204" pitchFamily="34" charset="0"/>
                        </a:rPr>
                        <a:t>-0.0018</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8324683"/>
                  </a:ext>
                </a:extLst>
              </a:tr>
              <a:tr h="0">
                <a:tc>
                  <a:txBody>
                    <a:bodyPr/>
                    <a:lstStyle/>
                    <a:p>
                      <a:pPr marL="0" marR="0">
                        <a:lnSpc>
                          <a:spcPct val="115000"/>
                        </a:lnSpc>
                        <a:buNone/>
                      </a:pPr>
                      <a:r>
                        <a:rPr lang="es-CO" sz="1400" dirty="0">
                          <a:effectLst/>
                          <a:latin typeface="+mn-lt"/>
                          <a:ea typeface="Arial" panose="020B0604020202020204" pitchFamily="34" charset="0"/>
                        </a:rPr>
                        <a:t>War </a:t>
                      </a:r>
                      <a:r>
                        <a:rPr lang="es-CO" sz="1400" dirty="0" err="1">
                          <a:effectLst/>
                          <a:latin typeface="+mn-lt"/>
                          <a:ea typeface="Arial" panose="020B0604020202020204" pitchFamily="34" charset="0"/>
                        </a:rPr>
                        <a:t>Babies</a:t>
                      </a:r>
                      <a:r>
                        <a:rPr lang="es-CO" sz="1400" dirty="0">
                          <a:effectLst/>
                          <a:latin typeface="+mn-lt"/>
                          <a:ea typeface="Arial" panose="020B0604020202020204" pitchFamily="34" charset="0"/>
                        </a:rPr>
                        <a:t> (WB)</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400" dirty="0">
                          <a:effectLst/>
                          <a:latin typeface="+mn-lt"/>
                          <a:ea typeface="Arial" panose="020B0604020202020204" pitchFamily="34" charset="0"/>
                        </a:rPr>
                        <a:t>0.0053</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567539"/>
                  </a:ext>
                </a:extLst>
              </a:tr>
              <a:tr h="0">
                <a:tc>
                  <a:txBody>
                    <a:bodyPr/>
                    <a:lstStyle/>
                    <a:p>
                      <a:pPr marL="0" marR="0">
                        <a:lnSpc>
                          <a:spcPct val="115000"/>
                        </a:lnSpc>
                        <a:buNone/>
                      </a:pPr>
                      <a:r>
                        <a:rPr lang="es-CO" sz="1400">
                          <a:effectLst/>
                          <a:latin typeface="+mn-lt"/>
                          <a:ea typeface="Arial" panose="020B0604020202020204" pitchFamily="34" charset="0"/>
                        </a:rPr>
                        <a:t>Early Baby Boomers (EBB)</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400" dirty="0">
                          <a:effectLst/>
                          <a:latin typeface="+mn-lt"/>
                          <a:ea typeface="Arial" panose="020B0604020202020204" pitchFamily="34" charset="0"/>
                        </a:rPr>
                        <a:t>0.0129</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6867288"/>
                  </a:ext>
                </a:extLst>
              </a:tr>
              <a:tr h="0">
                <a:tc>
                  <a:txBody>
                    <a:bodyPr/>
                    <a:lstStyle/>
                    <a:p>
                      <a:pPr marL="0" marR="0">
                        <a:lnSpc>
                          <a:spcPct val="115000"/>
                        </a:lnSpc>
                        <a:buNone/>
                      </a:pPr>
                      <a:r>
                        <a:rPr lang="es-CO" sz="1400">
                          <a:effectLst/>
                          <a:latin typeface="+mn-lt"/>
                          <a:ea typeface="Arial" panose="020B0604020202020204" pitchFamily="34" charset="0"/>
                        </a:rPr>
                        <a:t>Mid Baby Boomers (MBB)</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400" dirty="0">
                          <a:effectLst/>
                          <a:latin typeface="+mn-lt"/>
                          <a:ea typeface="Arial" panose="020B0604020202020204" pitchFamily="34" charset="0"/>
                        </a:rPr>
                        <a:t>0.0078</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4399923"/>
                  </a:ext>
                </a:extLst>
              </a:tr>
              <a:tr h="0">
                <a:tc>
                  <a:txBody>
                    <a:bodyPr/>
                    <a:lstStyle/>
                    <a:p>
                      <a:pPr marL="0" marR="0">
                        <a:lnSpc>
                          <a:spcPct val="115000"/>
                        </a:lnSpc>
                        <a:buNone/>
                      </a:pPr>
                      <a:r>
                        <a:rPr lang="es-CO" sz="1400">
                          <a:effectLst/>
                          <a:latin typeface="+mn-lt"/>
                          <a:ea typeface="Arial" panose="020B0604020202020204" pitchFamily="34" charset="0"/>
                        </a:rPr>
                        <a:t>Late Baby Boomers (LBB)</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s-CO" sz="1400" dirty="0">
                          <a:effectLst/>
                          <a:latin typeface="+mn-lt"/>
                          <a:ea typeface="Arial" panose="020B0604020202020204" pitchFamily="34" charset="0"/>
                        </a:rPr>
                        <a:t>-0.0202</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732448"/>
                  </a:ext>
                </a:extLst>
              </a:tr>
            </a:tbl>
          </a:graphicData>
        </a:graphic>
      </p:graphicFrame>
      <p:sp>
        <p:nvSpPr>
          <p:cNvPr id="6" name="Slide Number Placeholder 5">
            <a:extLst>
              <a:ext uri="{FF2B5EF4-FFF2-40B4-BE49-F238E27FC236}">
                <a16:creationId xmlns:a16="http://schemas.microsoft.com/office/drawing/2014/main" id="{9366E0F3-6EBD-9DDB-E104-6F9674702775}"/>
              </a:ext>
              <a:ext uri="{C183D7F6-B498-43B3-948B-1728B52AA6E4}">
                <adec:decorative xmlns:adec="http://schemas.microsoft.com/office/drawing/2017/decorative" val="0"/>
              </a:ext>
            </a:extLst>
          </p:cNvPr>
          <p:cNvSpPr>
            <a:spLocks noGrp="1"/>
          </p:cNvSpPr>
          <p:nvPr>
            <p:ph type="sldNum" sz="quarter" idx="12"/>
          </p:nvPr>
        </p:nvSpPr>
        <p:spPr/>
        <p:txBody>
          <a:bodyPr/>
          <a:lstStyle/>
          <a:p>
            <a:fld id="{8E8ED22B-7BB9-4E67-AA73-D679401F9E6D}" type="slidenum">
              <a:rPr lang="en-US" smtClean="0"/>
              <a:t>9</a:t>
            </a:fld>
            <a:endParaRPr lang="en-US"/>
          </a:p>
        </p:txBody>
      </p:sp>
    </p:spTree>
    <p:extLst>
      <p:ext uri="{BB962C8B-B14F-4D97-AF65-F5344CB8AC3E}">
        <p14:creationId xmlns:p14="http://schemas.microsoft.com/office/powerpoint/2010/main" val="3078983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F6981BA-9A85-4A60-B738-E0A2ADCCE36F}" vid="{F308AEB9-9A59-45A3-ACA7-46E96A462B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SRC_template</Template>
  <TotalTime>7041</TotalTime>
  <Words>5056</Words>
  <Application>Microsoft Office PowerPoint</Application>
  <PresentationFormat>Widescreen</PresentationFormat>
  <Paragraphs>670</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Aptos</vt:lpstr>
      <vt:lpstr>Arial</vt:lpstr>
      <vt:lpstr>Calibri</vt:lpstr>
      <vt:lpstr>Calibri Light</vt:lpstr>
      <vt:lpstr>Office Theme</vt:lpstr>
      <vt:lpstr>A Complete Example of the SRC Data Quality Profile from the 2022 Wave of the Health and Retirement Study (HRS)</vt:lpstr>
      <vt:lpstr>Acknowledgements</vt:lpstr>
      <vt:lpstr>Key variables used throughout the DQP</vt:lpstr>
      <vt:lpstr>Reminders: The SRC DQP</vt:lpstr>
      <vt:lpstr>Additional HRS Context / Details</vt:lpstr>
      <vt:lpstr>Domain 1: Nonresponse Error / Selection Bias</vt:lpstr>
      <vt:lpstr>1. AAPOR (RR6) Response Rate </vt:lpstr>
      <vt:lpstr>2. Overall R-Indicator</vt:lpstr>
      <vt:lpstr>2. Partial R-Indicators</vt:lpstr>
      <vt:lpstr>3. Subgroup Variation in Response Propensity</vt:lpstr>
      <vt:lpstr>4. References to Benchmarks (1)</vt:lpstr>
      <vt:lpstr>4. References to Benchmarks (2) </vt:lpstr>
      <vt:lpstr>5. Fraction of Missing Information (FMI) (1)</vt:lpstr>
      <vt:lpstr>5. Fraction of Missing Information (FMI)(2)</vt:lpstr>
      <vt:lpstr>6. Measures of Non-Ignorable Selection Bias (1)</vt:lpstr>
      <vt:lpstr>6. Measures of Non-Ignorable Selection Bias (2)</vt:lpstr>
      <vt:lpstr>7. Alternative Weighted Estimates</vt:lpstr>
      <vt:lpstr>8. Summary of NRFU Strategies</vt:lpstr>
      <vt:lpstr>9. Summary of Other Qualitative Strategies</vt:lpstr>
      <vt:lpstr>Domain 2: Measurement Error</vt:lpstr>
      <vt:lpstr>10. Reliability: Cronbach’s Alpha</vt:lpstr>
      <vt:lpstr>11. Confirmatory Factor Analysis</vt:lpstr>
      <vt:lpstr>12. Interviewer Variance in Key Measures</vt:lpstr>
      <vt:lpstr>13. Straightlining and Speeding (1)</vt:lpstr>
      <vt:lpstr>13. Straightlining and Speeding (2)</vt:lpstr>
      <vt:lpstr>13. Straightlining and Speeding (3)</vt:lpstr>
      <vt:lpstr>14. Breakoff Rate</vt:lpstr>
      <vt:lpstr>15. Mode Effects</vt:lpstr>
      <vt:lpstr>16. Survey Design</vt:lpstr>
      <vt:lpstr>17. Data Editing and Imputation</vt:lpstr>
      <vt:lpstr>Domain 3: Sampling Error</vt:lpstr>
      <vt:lpstr>18. Target Population 19. Achieved Sample Size</vt:lpstr>
      <vt:lpstr>20. Design Effects and Coefficients of Variation</vt:lpstr>
      <vt:lpstr>21. 1 + L / Unequal Weighting Effect</vt:lpstr>
      <vt:lpstr>22. Sampling Description</vt:lpstr>
      <vt:lpstr>23. Link to Analytic Guidelines</vt:lpstr>
      <vt:lpstr>Additional Lessons Learned</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Heather Schroeder</dc:creator>
  <cp:lastModifiedBy>Sergio Daniel Martinez</cp:lastModifiedBy>
  <cp:revision>138</cp:revision>
  <dcterms:created xsi:type="dcterms:W3CDTF">2026-04-13T17:21:22Z</dcterms:created>
  <dcterms:modified xsi:type="dcterms:W3CDTF">2026-05-06T13:20:51Z</dcterms:modified>
</cp:coreProperties>
</file>